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handoutMasterIdLst>
    <p:handoutMasterId r:id="rId45"/>
  </p:handoutMasterIdLst>
  <p:sldIdLst>
    <p:sldId id="438" r:id="rId2"/>
    <p:sldId id="334" r:id="rId3"/>
    <p:sldId id="479" r:id="rId4"/>
    <p:sldId id="362" r:id="rId5"/>
    <p:sldId id="480" r:id="rId6"/>
    <p:sldId id="441" r:id="rId7"/>
    <p:sldId id="442" r:id="rId8"/>
    <p:sldId id="445" r:id="rId9"/>
    <p:sldId id="447" r:id="rId10"/>
    <p:sldId id="393" r:id="rId11"/>
    <p:sldId id="395" r:id="rId12"/>
    <p:sldId id="419" r:id="rId13"/>
    <p:sldId id="427" r:id="rId14"/>
    <p:sldId id="449" r:id="rId15"/>
    <p:sldId id="465" r:id="rId16"/>
    <p:sldId id="451" r:id="rId17"/>
    <p:sldId id="452" r:id="rId18"/>
    <p:sldId id="453" r:id="rId19"/>
    <p:sldId id="454" r:id="rId20"/>
    <p:sldId id="455" r:id="rId21"/>
    <p:sldId id="432" r:id="rId22"/>
    <p:sldId id="404" r:id="rId23"/>
    <p:sldId id="457" r:id="rId24"/>
    <p:sldId id="478" r:id="rId25"/>
    <p:sldId id="458" r:id="rId26"/>
    <p:sldId id="459" r:id="rId27"/>
    <p:sldId id="463" r:id="rId28"/>
    <p:sldId id="460" r:id="rId29"/>
    <p:sldId id="475" r:id="rId30"/>
    <p:sldId id="471" r:id="rId31"/>
    <p:sldId id="467" r:id="rId32"/>
    <p:sldId id="468" r:id="rId33"/>
    <p:sldId id="483" r:id="rId34"/>
    <p:sldId id="409" r:id="rId35"/>
    <p:sldId id="406" r:id="rId36"/>
    <p:sldId id="400" r:id="rId37"/>
    <p:sldId id="413" r:id="rId38"/>
    <p:sldId id="476" r:id="rId39"/>
    <p:sldId id="437" r:id="rId40"/>
    <p:sldId id="423" r:id="rId41"/>
    <p:sldId id="481" r:id="rId42"/>
    <p:sldId id="482" r:id="rId43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4750C"/>
    <a:srgbClr val="2CA1F0"/>
    <a:srgbClr val="FFD13F"/>
    <a:srgbClr val="BEFF2D"/>
    <a:srgbClr val="A378B4"/>
    <a:srgbClr val="FF9900"/>
    <a:srgbClr val="A8D8F6"/>
    <a:srgbClr val="F735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26" autoAdjust="0"/>
  </p:normalViewPr>
  <p:slideViewPr>
    <p:cSldViewPr>
      <p:cViewPr>
        <p:scale>
          <a:sx n="70" d="100"/>
          <a:sy n="70" d="100"/>
        </p:scale>
        <p:origin x="-128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755" y="-86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alya-ser\ma\&#1054;&#1073;&#1084;&#1077;&#1085;\&#1057;&#1090;&#1077;&#1087;&#1072;&#1085;&#1094;&#1086;&#1074;&#1072;\&#1055;&#1088;&#1086;&#1077;&#1082;&#1090;%202015\&#1090;&#1072;&#1073;&#1083;&#1080;&#1094;&#1099;%20&#1076;&#1080;&#1072;&#1075;&#1088;&#1072;&#1084;&#1084;&#1099;%20&#1082;%20&#1087;&#1088;&#1086;&#1077;&#1082;&#1090;&#1091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indent="0" algn="ctr"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УДЕЛЬНЫЙ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ВЕС РАСХОДОВ БЮДЖЕТА НА ПРОВЕДЕНИЕ МЕРОПРИЯТИЙ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ЛИГОВКА-ЯМСКАЯ В 2020 ГОДУ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030543142115088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1308492279019252E-2"/>
          <c:y val="0.32957368062387976"/>
          <c:w val="0.59855334538878868"/>
          <c:h val="0.58415841584159056"/>
        </c:manualLayout>
      </c:layout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3"/>
          <c:dPt>
            <c:idx val="0"/>
            <c:spPr>
              <a:solidFill>
                <a:srgbClr val="2CA1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F73535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layout>
                <c:manualLayout>
                  <c:x val="-7.1984063220128514E-2"/>
                  <c:y val="8.4238242870781646E-2"/>
                </c:manualLayout>
              </c:layout>
              <c:showVal val="1"/>
            </c:dLbl>
            <c:dLbl>
              <c:idx val="1"/>
              <c:layout>
                <c:manualLayout>
                  <c:x val="1.6433186803104082E-2"/>
                  <c:y val="2.5764714999649031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5.9706814067373097E-2"/>
                  <c:y val="8.6977417531610465E-2"/>
                </c:manualLayout>
              </c:layout>
              <c:showVal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400" b="1" i="0"/>
                </a:pPr>
                <a:endParaRPr lang="ru-RU"/>
              </a:p>
            </c:txPr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7 231  тыс. руб.</c:v>
                </c:pt>
                <c:pt idx="1">
                  <c:v>Ведомственные целевые программы                                29 414 тыс. руб.  </c:v>
                </c:pt>
                <c:pt idx="2">
                  <c:v>Непрограммные направления деятельности                                                            3038,31 тыс. руб.</c:v>
                </c:pt>
              </c:strCache>
            </c:strRef>
          </c:cat>
          <c:val>
            <c:numRef>
              <c:f>'удельный вес прграмм'!$D$4:$D$7</c:f>
              <c:numCache>
                <c:formatCode>0.0%</c:formatCode>
                <c:ptCount val="4"/>
                <c:pt idx="0">
                  <c:v>0.18221766279073004</c:v>
                </c:pt>
                <c:pt idx="1">
                  <c:v>0.74121841146819756</c:v>
                </c:pt>
                <c:pt idx="2">
                  <c:v>7.6563925741073513E-2</c:v>
                </c:pt>
              </c:numCache>
            </c:numRef>
          </c:val>
        </c:ser>
        <c:ser>
          <c:idx val="1"/>
          <c:order val="1"/>
          <c:explosion val="25"/>
          <c:dLbls>
            <c:dLblPos val="outEnd"/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7 231  тыс. руб.</c:v>
                </c:pt>
                <c:pt idx="1">
                  <c:v>Ведомственные целевые программы                                29 414 тыс. руб.  </c:v>
                </c:pt>
                <c:pt idx="2">
                  <c:v>Непрограммные направления деятельности                                                            3038,31 тыс. руб.</c:v>
                </c:pt>
              </c:strCache>
            </c:strRef>
          </c:cat>
          <c:val>
            <c:numRef>
              <c:f>'удельный вес прграмм'!$E$4:$E$7</c:f>
              <c:numCache>
                <c:formatCode>#,##0</c:formatCode>
                <c:ptCount val="4"/>
                <c:pt idx="0">
                  <c:v>7231</c:v>
                </c:pt>
                <c:pt idx="1">
                  <c:v>29414</c:v>
                </c:pt>
                <c:pt idx="2">
                  <c:v>3038.3100000000018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2072698912727653"/>
          <c:y val="0.31779396424019857"/>
          <c:w val="0.37896128614096042"/>
          <c:h val="0.68220603575980165"/>
        </c:manualLayout>
      </c:layout>
      <c:txPr>
        <a:bodyPr/>
        <a:lstStyle/>
        <a:p>
          <a:pPr>
            <a:lnSpc>
              <a:spcPts val="1200"/>
            </a:lnSpc>
            <a:spcBef>
              <a:spcPts val="0"/>
            </a:spcBef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8386D-8574-47C1-9D30-52DF7983482C}" type="doc">
      <dgm:prSet loTypeId="urn:microsoft.com/office/officeart/2005/8/layout/vList5" loCatId="list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0ADC53-9C17-433D-B2EC-07619D2D23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6130D11-A9A8-4595-9818-379C1BD01889}" type="par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FEC542B-FBDB-4176-870F-AF42649E48B5}" type="sib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0C8B45F-944E-4CA1-97C7-4D2C9E8DF6F9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87 000,0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6C0C7304-6631-4465-B84E-D16D19D3255F}" type="par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56E64F89-108A-405E-8644-6E684D633203}" type="sib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93844F2-7DB1-4A26-9B43-035B8B83FA66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1ABB895-0F4F-4E1F-B552-CE48369B8D0C}" type="par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0883B80B-6898-4CCA-9277-A8D779AAF637}" type="sib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B6BCD68B-1A62-4184-8FEE-9FD5D487B66F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91 000,0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2E2D4132-0C1E-4743-B71F-86FA2ED616FE}" type="par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46F7E4A-758D-4052-877C-512B6B6ADFCC}" type="sib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5EA8B86-1948-46A1-83D8-E9890D6A951C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r>
            <a:rPr lang="ru-RU" sz="1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gm:t>
    </dgm:pt>
    <dgm:pt modelId="{E65FFA3A-4014-4CC7-B2F3-008C873E5AB9}" type="par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CB8EFE5-9683-47CC-87CA-38BCCD4D3A4E}" type="sib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1FD3246F-1B6F-4449-8DFF-CA9BFAEBD291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4 000,0 тыс. </a:t>
          </a: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7DAB042-3D2C-4BDE-A8F3-BB098C43AA52}" type="sib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89DA4DA-1FB3-4051-A37E-5538B1E1386B}" type="par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7F9C587C-16E1-4C3A-ABC3-D524117F18F0}" type="pres">
      <dgm:prSet presAssocID="{B948386D-8574-47C1-9D30-52DF798348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EDBD47-6AEC-42ED-BF32-7912CC8D7BC6}" type="pres">
      <dgm:prSet presAssocID="{0F0ADC53-9C17-433D-B2EC-07619D2D2309}" presName="linNode" presStyleCnt="0"/>
      <dgm:spPr/>
      <dgm:t>
        <a:bodyPr/>
        <a:lstStyle/>
        <a:p>
          <a:endParaRPr lang="ru-RU"/>
        </a:p>
      </dgm:t>
    </dgm:pt>
    <dgm:pt modelId="{EDCBF151-500B-4AAD-B92E-CDF4D9327F57}" type="pres">
      <dgm:prSet presAssocID="{0F0ADC53-9C17-433D-B2EC-07619D2D2309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82C96-39F0-4D55-A89B-C9E0430F9AAC}" type="pres">
      <dgm:prSet presAssocID="{0F0ADC53-9C17-433D-B2EC-07619D2D230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6F542-8D6D-4B84-9538-B659AB49C072}" type="pres">
      <dgm:prSet presAssocID="{EFEC542B-FBDB-4176-870F-AF42649E48B5}" presName="sp" presStyleCnt="0"/>
      <dgm:spPr/>
      <dgm:t>
        <a:bodyPr/>
        <a:lstStyle/>
        <a:p>
          <a:endParaRPr lang="ru-RU"/>
        </a:p>
      </dgm:t>
    </dgm:pt>
    <dgm:pt modelId="{6CB26A5B-B63E-40DC-8110-C2F0E3717C3B}" type="pres">
      <dgm:prSet presAssocID="{E93844F2-7DB1-4A26-9B43-035B8B83FA66}" presName="linNode" presStyleCnt="0"/>
      <dgm:spPr/>
      <dgm:t>
        <a:bodyPr/>
        <a:lstStyle/>
        <a:p>
          <a:endParaRPr lang="ru-RU"/>
        </a:p>
      </dgm:t>
    </dgm:pt>
    <dgm:pt modelId="{33AD4820-E2B9-4453-887A-1D3B85C988E3}" type="pres">
      <dgm:prSet presAssocID="{E93844F2-7DB1-4A26-9B43-035B8B83FA6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535C0-EFAE-4BDE-960C-942767BCE304}" type="pres">
      <dgm:prSet presAssocID="{E93844F2-7DB1-4A26-9B43-035B8B83FA66}" presName="descendantText" presStyleLbl="alignAccFollowNode1" presStyleIdx="1" presStyleCnt="3" custLinFactNeighborX="-2217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C2EB-599E-41CC-B5C6-B27D65068A41}" type="pres">
      <dgm:prSet presAssocID="{0883B80B-6898-4CCA-9277-A8D779AAF637}" presName="sp" presStyleCnt="0"/>
      <dgm:spPr/>
      <dgm:t>
        <a:bodyPr/>
        <a:lstStyle/>
        <a:p>
          <a:endParaRPr lang="ru-RU"/>
        </a:p>
      </dgm:t>
    </dgm:pt>
    <dgm:pt modelId="{55AE06B4-A2DE-41E9-A1D2-C6553B579A4A}" type="pres">
      <dgm:prSet presAssocID="{D5EA8B86-1948-46A1-83D8-E9890D6A951C}" presName="linNode" presStyleCnt="0"/>
      <dgm:spPr/>
      <dgm:t>
        <a:bodyPr/>
        <a:lstStyle/>
        <a:p>
          <a:endParaRPr lang="ru-RU"/>
        </a:p>
      </dgm:t>
    </dgm:pt>
    <dgm:pt modelId="{D05B7DFB-5FE1-41FF-AC5E-CF203E526E22}" type="pres">
      <dgm:prSet presAssocID="{D5EA8B86-1948-46A1-83D8-E9890D6A951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F5BC7-36F4-4C1F-B335-E5D098FB92A9}" type="pres">
      <dgm:prSet presAssocID="{D5EA8B86-1948-46A1-83D8-E9890D6A951C}" presName="descendantText" presStyleLbl="alignAccFollowNode1" presStyleIdx="2" presStyleCnt="3" custLinFactNeighborX="-1750" custLinFactNeighborY="1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8C38B-5621-4D79-854E-1CC586B1773C}" srcId="{E93844F2-7DB1-4A26-9B43-035B8B83FA66}" destId="{B6BCD68B-1A62-4184-8FEE-9FD5D487B66F}" srcOrd="0" destOrd="0" parTransId="{2E2D4132-0C1E-4743-B71F-86FA2ED616FE}" sibTransId="{346F7E4A-758D-4052-877C-512B6B6ADFCC}"/>
    <dgm:cxn modelId="{2A33B380-C900-4B22-B1F6-00CFA4C6E460}" srcId="{0F0ADC53-9C17-433D-B2EC-07619D2D2309}" destId="{E0C8B45F-944E-4CA1-97C7-4D2C9E8DF6F9}" srcOrd="0" destOrd="0" parTransId="{6C0C7304-6631-4465-B84E-D16D19D3255F}" sibTransId="{56E64F89-108A-405E-8644-6E684D633203}"/>
    <dgm:cxn modelId="{930CF3BD-849D-443A-A3BE-385F5C365458}" type="presOf" srcId="{1FD3246F-1B6F-4449-8DFF-CA9BFAEBD291}" destId="{C93F5BC7-36F4-4C1F-B335-E5D098FB92A9}" srcOrd="0" destOrd="0" presId="urn:microsoft.com/office/officeart/2005/8/layout/vList5"/>
    <dgm:cxn modelId="{1391EAF6-F5F9-4B44-BB39-F33499C6E7EE}" type="presOf" srcId="{0F0ADC53-9C17-433D-B2EC-07619D2D2309}" destId="{EDCBF151-500B-4AAD-B92E-CDF4D9327F57}" srcOrd="0" destOrd="0" presId="urn:microsoft.com/office/officeart/2005/8/layout/vList5"/>
    <dgm:cxn modelId="{28F79D64-BF3E-4C27-923E-C5A611EC3748}" srcId="{B948386D-8574-47C1-9D30-52DF7983482C}" destId="{D5EA8B86-1948-46A1-83D8-E9890D6A951C}" srcOrd="2" destOrd="0" parTransId="{E65FFA3A-4014-4CC7-B2F3-008C873E5AB9}" sibTransId="{DCB8EFE5-9683-47CC-87CA-38BCCD4D3A4E}"/>
    <dgm:cxn modelId="{27940492-7563-41A1-8FB6-D60F3AFCB19D}" type="presOf" srcId="{B6BCD68B-1A62-4184-8FEE-9FD5D487B66F}" destId="{6D1535C0-EFAE-4BDE-960C-942767BCE304}" srcOrd="0" destOrd="0" presId="urn:microsoft.com/office/officeart/2005/8/layout/vList5"/>
    <dgm:cxn modelId="{516A64BA-FF6F-4465-B2DD-BF4844A18182}" type="presOf" srcId="{E0C8B45F-944E-4CA1-97C7-4D2C9E8DF6F9}" destId="{F7E82C96-39F0-4D55-A89B-C9E0430F9AAC}" srcOrd="0" destOrd="0" presId="urn:microsoft.com/office/officeart/2005/8/layout/vList5"/>
    <dgm:cxn modelId="{A64A1D5F-1EBA-40F5-858E-8A4FBDF99FE6}" type="presOf" srcId="{B948386D-8574-47C1-9D30-52DF7983482C}" destId="{7F9C587C-16E1-4C3A-ABC3-D524117F18F0}" srcOrd="0" destOrd="0" presId="urn:microsoft.com/office/officeart/2005/8/layout/vList5"/>
    <dgm:cxn modelId="{C5133086-4CF3-4340-81C6-E2380712D2C1}" type="presOf" srcId="{D5EA8B86-1948-46A1-83D8-E9890D6A951C}" destId="{D05B7DFB-5FE1-41FF-AC5E-CF203E526E22}" srcOrd="0" destOrd="0" presId="urn:microsoft.com/office/officeart/2005/8/layout/vList5"/>
    <dgm:cxn modelId="{55C821F0-C4A0-400B-A31F-C432961B434C}" type="presOf" srcId="{E93844F2-7DB1-4A26-9B43-035B8B83FA66}" destId="{33AD4820-E2B9-4453-887A-1D3B85C988E3}" srcOrd="0" destOrd="0" presId="urn:microsoft.com/office/officeart/2005/8/layout/vList5"/>
    <dgm:cxn modelId="{BECE05C3-EDB8-4677-81AF-1BD0384C74D4}" srcId="{B948386D-8574-47C1-9D30-52DF7983482C}" destId="{E93844F2-7DB1-4A26-9B43-035B8B83FA66}" srcOrd="1" destOrd="0" parTransId="{91ABB895-0F4F-4E1F-B552-CE48369B8D0C}" sibTransId="{0883B80B-6898-4CCA-9277-A8D779AAF637}"/>
    <dgm:cxn modelId="{A426A6E3-FC51-4E76-8BCD-6BEC39728FBF}" srcId="{B948386D-8574-47C1-9D30-52DF7983482C}" destId="{0F0ADC53-9C17-433D-B2EC-07619D2D2309}" srcOrd="0" destOrd="0" parTransId="{A6130D11-A9A8-4595-9818-379C1BD01889}" sibTransId="{EFEC542B-FBDB-4176-870F-AF42649E48B5}"/>
    <dgm:cxn modelId="{C7ADA462-BC36-49BA-95B3-CD0069100FA6}" srcId="{D5EA8B86-1948-46A1-83D8-E9890D6A951C}" destId="{1FD3246F-1B6F-4449-8DFF-CA9BFAEBD291}" srcOrd="0" destOrd="0" parTransId="{389DA4DA-1FB3-4051-A37E-5538B1E1386B}" sibTransId="{A7DAB042-3D2C-4BDE-A8F3-BB098C43AA52}"/>
    <dgm:cxn modelId="{6BC494FD-78B0-4AD3-99CF-FD443F8A66CF}" type="presParOf" srcId="{7F9C587C-16E1-4C3A-ABC3-D524117F18F0}" destId="{D0EDBD47-6AEC-42ED-BF32-7912CC8D7BC6}" srcOrd="0" destOrd="0" presId="urn:microsoft.com/office/officeart/2005/8/layout/vList5"/>
    <dgm:cxn modelId="{79FBF638-250F-455B-8DD0-D1117A7455B9}" type="presParOf" srcId="{D0EDBD47-6AEC-42ED-BF32-7912CC8D7BC6}" destId="{EDCBF151-500B-4AAD-B92E-CDF4D9327F57}" srcOrd="0" destOrd="0" presId="urn:microsoft.com/office/officeart/2005/8/layout/vList5"/>
    <dgm:cxn modelId="{EC77DF2E-8080-450E-B2A5-5289D1E34670}" type="presParOf" srcId="{D0EDBD47-6AEC-42ED-BF32-7912CC8D7BC6}" destId="{F7E82C96-39F0-4D55-A89B-C9E0430F9AAC}" srcOrd="1" destOrd="0" presId="urn:microsoft.com/office/officeart/2005/8/layout/vList5"/>
    <dgm:cxn modelId="{0BFEB9B9-3F1E-4101-90DB-D2E4979C90D3}" type="presParOf" srcId="{7F9C587C-16E1-4C3A-ABC3-D524117F18F0}" destId="{1766F542-8D6D-4B84-9538-B659AB49C072}" srcOrd="1" destOrd="0" presId="urn:microsoft.com/office/officeart/2005/8/layout/vList5"/>
    <dgm:cxn modelId="{2E1B166C-5CA6-47BC-BB24-7DE3A1FD6CD3}" type="presParOf" srcId="{7F9C587C-16E1-4C3A-ABC3-D524117F18F0}" destId="{6CB26A5B-B63E-40DC-8110-C2F0E3717C3B}" srcOrd="2" destOrd="0" presId="urn:microsoft.com/office/officeart/2005/8/layout/vList5"/>
    <dgm:cxn modelId="{01654094-0472-4023-86F5-E3B3D5DAC99D}" type="presParOf" srcId="{6CB26A5B-B63E-40DC-8110-C2F0E3717C3B}" destId="{33AD4820-E2B9-4453-887A-1D3B85C988E3}" srcOrd="0" destOrd="0" presId="urn:microsoft.com/office/officeart/2005/8/layout/vList5"/>
    <dgm:cxn modelId="{DF1BD86E-7483-4491-B4E2-073ED222331D}" type="presParOf" srcId="{6CB26A5B-B63E-40DC-8110-C2F0E3717C3B}" destId="{6D1535C0-EFAE-4BDE-960C-942767BCE304}" srcOrd="1" destOrd="0" presId="urn:microsoft.com/office/officeart/2005/8/layout/vList5"/>
    <dgm:cxn modelId="{4D5885BA-CC7D-471B-B33B-537E4A069D0F}" type="presParOf" srcId="{7F9C587C-16E1-4C3A-ABC3-D524117F18F0}" destId="{4C97C2EB-599E-41CC-B5C6-B27D65068A41}" srcOrd="3" destOrd="0" presId="urn:microsoft.com/office/officeart/2005/8/layout/vList5"/>
    <dgm:cxn modelId="{A389F044-2024-4E0F-B19D-61E8205594BF}" type="presParOf" srcId="{7F9C587C-16E1-4C3A-ABC3-D524117F18F0}" destId="{55AE06B4-A2DE-41E9-A1D2-C6553B579A4A}" srcOrd="4" destOrd="0" presId="urn:microsoft.com/office/officeart/2005/8/layout/vList5"/>
    <dgm:cxn modelId="{2E52EEC8-EAF5-4388-98A0-C9CA278D412E}" type="presParOf" srcId="{55AE06B4-A2DE-41E9-A1D2-C6553B579A4A}" destId="{D05B7DFB-5FE1-41FF-AC5E-CF203E526E22}" srcOrd="0" destOrd="0" presId="urn:microsoft.com/office/officeart/2005/8/layout/vList5"/>
    <dgm:cxn modelId="{718A9D05-C876-4E49-AA30-6E8AFAD5D19B}" type="presParOf" srcId="{55AE06B4-A2DE-41E9-A1D2-C6553B579A4A}" destId="{C93F5BC7-36F4-4C1F-B335-E5D098FB92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E82C96-39F0-4D55-A89B-C9E0430F9AAC}">
      <dsp:nvSpPr>
        <dsp:cNvPr id="0" name=""/>
        <dsp:cNvSpPr/>
      </dsp:nvSpPr>
      <dsp:spPr>
        <a:xfrm rot="5400000">
          <a:off x="5048426" y="-1898392"/>
          <a:ext cx="1218942" cy="53250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87 000,0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5048426" y="-1898392"/>
        <a:ext cx="1218942" cy="5325080"/>
      </dsp:txXfrm>
    </dsp:sp>
    <dsp:sp modelId="{EDCBF151-500B-4AAD-B92E-CDF4D9327F57}">
      <dsp:nvSpPr>
        <dsp:cNvPr id="0" name=""/>
        <dsp:cNvSpPr/>
      </dsp:nvSpPr>
      <dsp:spPr>
        <a:xfrm>
          <a:off x="0" y="7"/>
          <a:ext cx="2995357" cy="1523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7"/>
        <a:ext cx="2995357" cy="1523677"/>
      </dsp:txXfrm>
    </dsp:sp>
    <dsp:sp modelId="{6D1535C0-EFAE-4BDE-960C-942767BCE304}">
      <dsp:nvSpPr>
        <dsp:cNvPr id="0" name=""/>
        <dsp:cNvSpPr/>
      </dsp:nvSpPr>
      <dsp:spPr>
        <a:xfrm rot="5400000">
          <a:off x="4982019" y="-322897"/>
          <a:ext cx="1218942" cy="53250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91 000,0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4982019" y="-322897"/>
        <a:ext cx="1218942" cy="5325080"/>
      </dsp:txXfrm>
    </dsp:sp>
    <dsp:sp modelId="{33AD4820-E2B9-4453-887A-1D3B85C988E3}">
      <dsp:nvSpPr>
        <dsp:cNvPr id="0" name=""/>
        <dsp:cNvSpPr/>
      </dsp:nvSpPr>
      <dsp:spPr>
        <a:xfrm>
          <a:off x="0" y="1602170"/>
          <a:ext cx="2995357" cy="152367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602170"/>
        <a:ext cx="2995357" cy="1523677"/>
      </dsp:txXfrm>
    </dsp:sp>
    <dsp:sp modelId="{C93F5BC7-36F4-4C1F-B335-E5D098FB92A9}">
      <dsp:nvSpPr>
        <dsp:cNvPr id="0" name=""/>
        <dsp:cNvSpPr/>
      </dsp:nvSpPr>
      <dsp:spPr>
        <a:xfrm rot="5400000">
          <a:off x="4996008" y="1314275"/>
          <a:ext cx="1218942" cy="53250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4 000,0 тыс. </a:t>
          </a: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 rot="5400000">
        <a:off x="4996008" y="1314275"/>
        <a:ext cx="1218942" cy="5325080"/>
      </dsp:txXfrm>
    </dsp:sp>
    <dsp:sp modelId="{D05B7DFB-5FE1-41FF-AC5E-CF203E526E22}">
      <dsp:nvSpPr>
        <dsp:cNvPr id="0" name=""/>
        <dsp:cNvSpPr/>
      </dsp:nvSpPr>
      <dsp:spPr>
        <a:xfrm>
          <a:off x="0" y="3202031"/>
          <a:ext cx="2995357" cy="1523677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sp:txBody>
      <dsp:txXfrm>
        <a:off x="0" y="3202031"/>
        <a:ext cx="2995357" cy="152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13053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1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13053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vert="horz" wrap="none" lIns="80945" tIns="40473" rIns="80945" bIns="40473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 sz="1400"/>
            </a:pPr>
            <a:fld id="{A6F6DE8D-E86B-4C1C-A0DE-6E7581827A34}" type="slidenum">
              <a:rPr/>
              <a:pPr>
                <a:defRPr sz="1400"/>
              </a:pPr>
              <a:t>‹#›</a:t>
            </a:fld>
            <a:endParaRPr lang="ru-RU" sz="130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0113" y="749300"/>
            <a:ext cx="493553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73264" y="4687053"/>
            <a:ext cx="5389240" cy="44393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13053" y="0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1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13053" y="9374105"/>
            <a:ext cx="2922710" cy="492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0224D739-0571-4521-8BAB-5A94E1F0C53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ru-RU" sz="2000" kern="1200">
        <a:solidFill>
          <a:schemeClr val="tx1"/>
        </a:solidFill>
        <a:latin typeface="Arial" pitchFamily="18"/>
        <a:cs typeface="Mang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dirty="0" smtClean="0">
              <a:latin typeface="Arial" charset="0"/>
              <a:cs typeface="Mangal" pitchFamily="18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48D40-7BC8-4FC0-9E7E-8A9368217557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dirty="0"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dirty="0" smtClean="0">
              <a:latin typeface="Arial" charset="0"/>
              <a:cs typeface="Mangal" pitchFamily="18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5BEBC7-B2D7-4C05-8FD6-C479AAEB0DC3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9097D4-049D-4DCA-8C81-368CB801E822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3C49DB-341C-4DFA-917B-6FF701574B11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539557-555A-46F0-8DE7-6028561E73EB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EDC05C-831E-4C42-8FBE-9C04015D9C5F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32EE9A9-8A86-4E85-AFC4-F5EE791D21BB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E466D8C-9BC2-4E3E-8517-6C53AFB9C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67BD-4505-40D7-BB7A-8EA3B8ECF7A5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6FD15-5093-495C-A50C-69D62DE55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F3E-52BF-4E81-BF0F-9F564B6E4543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6E80-83AB-43AF-81CC-9FE218120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459DE-B1DF-47FA-9A20-E40F7A0C303F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9CD0-849A-4B60-BBFC-46012919B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D586FB-601D-49F6-8981-CF4A2B442B4D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BE2705-1B53-43CB-81B2-F6372ED4A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671C-0B4A-4D11-8F47-BC68533D25C2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D22C-452F-4008-B65C-B624FBA6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EE9274-7A5C-4A7F-AFAD-907ACFE61E9B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755A82-2286-4677-908F-F3DED3157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F143-DA4B-430F-9BB7-42AC8158413F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BFC8-FA88-40B5-981A-BA6AE36B1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77B6-D9F6-41A5-BA79-FF29974F5366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CA0C-0A92-495F-AA6F-E4B3C67A5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61F8B6-8F41-4E7B-9355-3B94F491CFF7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4F865-6ED6-4DF8-894A-6A6ECA02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358AF4E-DFBC-49BE-AE47-FDD1F620FFE3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E4D55C2-94A4-44AD-8B23-65240FC57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B8F526-B062-431F-8C20-F3E935B14665}" type="datetime1">
              <a:rPr lang="ru-RU"/>
              <a:pPr>
                <a:defRPr/>
              </a:pPr>
              <a:t>07.07.2020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9108A62-A026-4C23-884C-7A8C60018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2" r:id="rId2"/>
    <p:sldLayoutId id="2147485209" r:id="rId3"/>
    <p:sldLayoutId id="2147485203" r:id="rId4"/>
    <p:sldLayoutId id="2147485210" r:id="rId5"/>
    <p:sldLayoutId id="2147485204" r:id="rId6"/>
    <p:sldLayoutId id="2147485205" r:id="rId7"/>
    <p:sldLayoutId id="2147485211" r:id="rId8"/>
    <p:sldLayoutId id="2147485212" r:id="rId9"/>
    <p:sldLayoutId id="2147485206" r:id="rId10"/>
    <p:sldLayoutId id="2147485207" r:id="rId11"/>
  </p:sldLayoutIdLst>
  <p:transition spd="slow" advTm="5150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8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2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27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3.jpeg"/><Relationship Id="rId7" Type="http://schemas.openxmlformats.org/officeDocument/2006/relationships/image" Target="../media/image97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9632" y="5949280"/>
            <a:ext cx="6912768" cy="79208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ЛИГОВКА-ЯМСКАЯ</a:t>
            </a:r>
            <a:b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* Данный документ выносится на публичные слушания  14.11.2019 г.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idx="2"/>
          </p:nvPr>
        </p:nvSpPr>
        <p:spPr>
          <a:xfrm flipV="1">
            <a:off x="0" y="6597650"/>
            <a:ext cx="46038" cy="576263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8196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638"/>
            <a:ext cx="7480300" cy="45720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2400" dirty="0" smtClean="0">
                <a:latin typeface="Palatino Linotype" pitchFamily="18" charset="0"/>
                <a:cs typeface="Arial" charset="0"/>
              </a:rPr>
              <a:t>ВНУТРИГОРОДСКОЕ МУНИЦИПАЛЬНОЕ ОБРАЗОВАНИЕ САНКТ-ПЕТЕРБУРГА МУНИЦИПАЛЬНЫЙ ОКРУГ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8199" name="Picture 3" descr="\\Malya-ser\ma\Обмен\Ветохина\ФЗ-44 - закупки\2. Визитные карточки\ВИЗИТКИ\ЛИГОВКА-ЯМСКАЯ_герб образц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57338"/>
            <a:ext cx="364966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71EBD7-F63D-462F-AE95-AAC19CC3B90E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68313" y="115888"/>
            <a:ext cx="8229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ПРОЕКТ РАСХОДОВ БЮДЖЕТА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ОБРАЗОВАНИЯ МУНИЦИПАЛЬНЫЙ ОКРУГ 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ЛИГОВКА-ЯМСКАЯ НА </a:t>
            </a:r>
            <a:r>
              <a:rPr lang="ru-RU" sz="2000" b="1" dirty="0" smtClean="0">
                <a:solidFill>
                  <a:srgbClr val="C00000"/>
                </a:solidFill>
              </a:rPr>
              <a:t>2020 </a:t>
            </a:r>
            <a:r>
              <a:rPr lang="ru-RU" sz="2000" b="1" dirty="0">
                <a:solidFill>
                  <a:srgbClr val="C00000"/>
                </a:solidFill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88" y="1341438"/>
          <a:ext cx="8641208" cy="47307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45077"/>
                <a:gridCol w="5547859"/>
                <a:gridCol w="1224136"/>
                <a:gridCol w="1224136"/>
              </a:tblGrid>
              <a:tr h="647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 расходам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(всего)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30 485,0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33,5%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Расходы органов местного самоуправления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27 931,0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Расходы на муниципальный орган (избирательная комиссия)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Расходы по исполнению государственных полномочий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1  805,0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Резервные фонды 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Другие общегосударственные вопросы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639,0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476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территорий от чрезвычайных ситуаций природного и техногенного характера, гражданская оборона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598,8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Общеэкономические вопросы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583,8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33 509,4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36,8 %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21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обеспечении  жилищно-коммунального хозяйства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8 409,4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319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ОКРУЖАЮЩЕЙ СРЕДЫ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0,03 %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27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охраны окружающей среды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07EB93-150F-4926-B402-DD2F9F26CF7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476250"/>
          <a:ext cx="8389967" cy="463220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46910"/>
                <a:gridCol w="5499918"/>
                <a:gridCol w="1000132"/>
                <a:gridCol w="1143007"/>
              </a:tblGrid>
              <a:tr h="1161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расходам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6 008,1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6,6%</a:t>
                      </a:r>
                    </a:p>
                  </a:txBody>
                  <a:tcPr marL="0" marR="0" marT="0" marB="0" anchor="ctr" horzOverflow="overflow"/>
                </a:tc>
              </a:tr>
              <a:tr h="489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5  908,1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4  500,3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4 500,3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12 337,5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13,6 %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2 929,7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9 407,8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И СПОРТ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1  481,3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1, 6%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Массовый спорт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1  481,3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1  720,0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87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1  720,0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 РАСХОДОВ: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91  000,0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3D2F3-D555-463A-99F5-A74B0F0E618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6513" y="5500688"/>
            <a:ext cx="9107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Количество мероприятий </a:t>
            </a:r>
            <a:r>
              <a:rPr lang="ru-RU" sz="1400" b="1">
                <a:solidFill>
                  <a:srgbClr val="C00000"/>
                </a:solidFill>
              </a:rPr>
              <a:t> более 100 </a:t>
            </a:r>
            <a:r>
              <a:rPr lang="ru-RU" sz="1400" b="1">
                <a:solidFill>
                  <a:srgbClr val="002060"/>
                </a:solidFill>
              </a:rPr>
              <a:t>       Количество  участников мероприятий </a:t>
            </a:r>
            <a:r>
              <a:rPr lang="ru-RU" sz="1400" b="1">
                <a:solidFill>
                  <a:srgbClr val="C00000"/>
                </a:solidFill>
              </a:rPr>
              <a:t>более 16 000 чел.</a:t>
            </a:r>
            <a:endParaRPr lang="ru-RU" sz="1400" b="1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57158" y="214290"/>
          <a:ext cx="850109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857250"/>
          <a:ext cx="8215341" cy="499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75"/>
                <a:gridCol w="6325725"/>
                <a:gridCol w="1232341"/>
              </a:tblGrid>
              <a:tr h="1393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454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«Праздники»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4 500,3</a:t>
                      </a:r>
                      <a:endParaRPr lang="ru-RU" dirty="0"/>
                    </a:p>
                  </a:txBody>
                  <a:tcPr/>
                </a:tc>
              </a:tr>
              <a:tr h="60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«Военно-патриотическое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воспитание граждан муниципального образования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810,6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3.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«Физкультурно-оздоровительные и спортивные мероприятия муниципального образования»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1 481,</a:t>
                      </a:r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4.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«Профилактика экстремизма и межэтнических конфликтов»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179,3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7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«Профилактика правонарушений»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244,3</a:t>
                      </a:r>
                    </a:p>
                  </a:txBody>
                  <a:tcPr/>
                </a:tc>
              </a:tr>
              <a:tr h="622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6.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80000"/>
                        </a:lnSpc>
                        <a:buNone/>
                        <a:tabLst>
                          <a:tab pos="160338" algn="l"/>
                          <a:tab pos="269875" algn="l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«Содействие развитию малого бизнеса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муниципальных программ на 2020 год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E669-3451-4C45-992D-21BC01EE83D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1"/>
          <p:cNvSpPr>
            <a:spLocks noGrp="1"/>
          </p:cNvSpPr>
          <p:nvPr>
            <p:ph idx="1"/>
          </p:nvPr>
        </p:nvSpPr>
        <p:spPr>
          <a:xfrm>
            <a:off x="-571500" y="1285875"/>
            <a:ext cx="9929813" cy="4721225"/>
          </a:xfrm>
        </p:spPr>
        <p:txBody>
          <a:bodyPr/>
          <a:lstStyle/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местных и участие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 в организации и проведении городских праздничных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и иных зрелищных мероприятий»  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endParaRPr lang="ru-RU" sz="2400" dirty="0" smtClean="0">
              <a:latin typeface="Arial" charset="0"/>
              <a:cs typeface="Arial" charset="0"/>
            </a:endParaRPr>
          </a:p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мероприятий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по сохранению и развитию местных традиций    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и обрядов»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2020 ГОД 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«ПРАЗДНИКИ»</a:t>
            </a:r>
            <a:endParaRPr lang="ru-RU" sz="2000" dirty="0"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FE979-E495-402E-BEA2-E627AE36E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286625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4 500,3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19462" name="Picture 4" descr="ÐÐ°ÑÑÐ¸Ð½ÐºÐ¸ Ð¿Ð¾ Ð·Ð°Ð¿ÑÐ¾ÑÑ Ð°Ð½Ð¸Ð¼Ð°ÑÐ¸Ð¾Ð½Ð½Ð°Ñ ÐºÐ°ÑÑÐ¸Ð½ÐºÐ° Ð¿Ð¾Ð´Ð°ÑÐ¾Ð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000625"/>
            <a:ext cx="1000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Kov\Desktop\1490689602_1630-vozdushnye-sharik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4071938"/>
            <a:ext cx="120967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47863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5" name="Picture 10" descr="ÐÐ°ÑÑÐ¸Ð½ÐºÐ¸ Ð¿Ð¾ Ð·Ð°Ð¿ÑÐ¾ÑÑ ÑÐ°Ð»ÑÑ Ð°Ð½Ð¸Ð¼Ð°ÑÐ¸Ñ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857625"/>
            <a:ext cx="21717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6"/>
          <p:cNvSpPr txBox="1">
            <a:spLocks noChangeArrowheads="1"/>
          </p:cNvSpPr>
          <p:nvPr/>
        </p:nvSpPr>
        <p:spPr bwMode="auto">
          <a:xfrm>
            <a:off x="6072188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4 733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1946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4500563"/>
            <a:ext cx="990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097B58-91D1-4AAE-AF61-3708FEC99918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14313" y="142875"/>
            <a:ext cx="8501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«Организация и проведение местных и участие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 в организации и проведении городских праздничных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и иных зрелищных мероприятий»  </a:t>
            </a:r>
          </a:p>
        </p:txBody>
      </p:sp>
      <p:sp>
        <p:nvSpPr>
          <p:cNvPr id="20484" name="Прямоугольник 9"/>
          <p:cNvSpPr>
            <a:spLocks noChangeArrowheads="1"/>
          </p:cNvSpPr>
          <p:nvPr/>
        </p:nvSpPr>
        <p:spPr bwMode="auto">
          <a:xfrm>
            <a:off x="6227763" y="1196975"/>
            <a:ext cx="29162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1"/>
          </a:p>
          <a:p>
            <a:endParaRPr lang="ru-RU" sz="1400" b="1"/>
          </a:p>
          <a:p>
            <a:endParaRPr lang="ru-RU" sz="1400" b="1"/>
          </a:p>
          <a:p>
            <a:r>
              <a:rPr lang="ru-RU" sz="1400" b="1"/>
              <a:t> </a:t>
            </a:r>
            <a:endParaRPr lang="ru-RU" sz="1400"/>
          </a:p>
        </p:txBody>
      </p:sp>
      <p:sp>
        <p:nvSpPr>
          <p:cNvPr id="20485" name="Прямоугольник 12"/>
          <p:cNvSpPr>
            <a:spLocks noChangeArrowheads="1"/>
          </p:cNvSpPr>
          <p:nvPr/>
        </p:nvSpPr>
        <p:spPr bwMode="auto">
          <a:xfrm flipH="1">
            <a:off x="5973763" y="1773238"/>
            <a:ext cx="3170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      </a:t>
            </a:r>
          </a:p>
          <a:p>
            <a:endParaRPr lang="ru-RU" sz="1400"/>
          </a:p>
        </p:txBody>
      </p:sp>
      <p:sp>
        <p:nvSpPr>
          <p:cNvPr id="20486" name="Прямоугольник 13"/>
          <p:cNvSpPr>
            <a:spLocks noChangeArrowheads="1"/>
          </p:cNvSpPr>
          <p:nvPr/>
        </p:nvSpPr>
        <p:spPr bwMode="auto">
          <a:xfrm>
            <a:off x="6588125" y="1341438"/>
            <a:ext cx="25558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/>
          </a:p>
        </p:txBody>
      </p:sp>
      <p:sp>
        <p:nvSpPr>
          <p:cNvPr id="20487" name="TextBox 20"/>
          <p:cNvSpPr txBox="1">
            <a:spLocks noChangeArrowheads="1"/>
          </p:cNvSpPr>
          <p:nvPr/>
        </p:nvSpPr>
        <p:spPr bwMode="auto">
          <a:xfrm>
            <a:off x="4000500" y="514350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88" name="TextBox 21"/>
          <p:cNvSpPr txBox="1">
            <a:spLocks noChangeArrowheads="1"/>
          </p:cNvSpPr>
          <p:nvPr/>
        </p:nvSpPr>
        <p:spPr bwMode="auto">
          <a:xfrm>
            <a:off x="4000500" y="5643563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Вручение подарков инвалидам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группы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4000500" y="6072188"/>
            <a:ext cx="4714875" cy="55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>
                <a:latin typeface="Times New Roman" pitchFamily="18" charset="0"/>
                <a:cs typeface="Times New Roman" pitchFamily="18" charset="0"/>
              </a:rPr>
              <a:t>Новогоднее представление для детей с вручением подарков</a:t>
            </a:r>
          </a:p>
        </p:txBody>
      </p:sp>
      <p:sp>
        <p:nvSpPr>
          <p:cNvPr id="20490" name="TextBox 26"/>
          <p:cNvSpPr txBox="1">
            <a:spLocks noChangeArrowheads="1"/>
          </p:cNvSpPr>
          <p:nvPr/>
        </p:nvSpPr>
        <p:spPr bwMode="auto">
          <a:xfrm>
            <a:off x="4000500" y="1071563"/>
            <a:ext cx="471487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Торжественное вручение памятных подарков участникам обороны Ленинграда и жителям блокадного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Ленинграда. Посещение театра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4000500" y="200025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92" name="TextBox 28"/>
          <p:cNvSpPr txBox="1">
            <a:spLocks noChangeArrowheads="1"/>
          </p:cNvSpPr>
          <p:nvPr/>
        </p:nvSpPr>
        <p:spPr bwMode="auto">
          <a:xfrm>
            <a:off x="4000500" y="2428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Уличные гуляния в ЖК «Царская столица»</a:t>
            </a:r>
          </a:p>
        </p:txBody>
      </p:sp>
      <p:sp>
        <p:nvSpPr>
          <p:cNvPr id="20493" name="TextBox 29"/>
          <p:cNvSpPr txBox="1">
            <a:spLocks noChangeArrowheads="1"/>
          </p:cNvSpPr>
          <p:nvPr/>
        </p:nvSpPr>
        <p:spPr bwMode="auto">
          <a:xfrm>
            <a:off x="4000500" y="29289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4" name="TextBox 30"/>
          <p:cNvSpPr txBox="1">
            <a:spLocks noChangeArrowheads="1"/>
          </p:cNvSpPr>
          <p:nvPr/>
        </p:nvSpPr>
        <p:spPr bwMode="auto">
          <a:xfrm>
            <a:off x="4000500" y="4071938"/>
            <a:ext cx="4714875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Вручение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подарков опекаемым и приемным детям</a:t>
            </a:r>
          </a:p>
        </p:txBody>
      </p:sp>
      <p:sp>
        <p:nvSpPr>
          <p:cNvPr id="20495" name="TextBox 31"/>
          <p:cNvSpPr txBox="1">
            <a:spLocks noChangeArrowheads="1"/>
          </p:cNvSpPr>
          <p:nvPr/>
        </p:nvSpPr>
        <p:spPr bwMode="auto">
          <a:xfrm>
            <a:off x="4000500" y="35004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6" name="TextBox 32"/>
          <p:cNvSpPr txBox="1">
            <a:spLocks noChangeArrowheads="1"/>
          </p:cNvSpPr>
          <p:nvPr/>
        </p:nvSpPr>
        <p:spPr bwMode="auto">
          <a:xfrm>
            <a:off x="4000500" y="4714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Вручение подарков первоклассникам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3786188" y="157162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857625" y="2143125"/>
            <a:ext cx="1428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786188" y="2571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786188" y="307181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857625" y="4286250"/>
            <a:ext cx="142875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3857625" y="3643313"/>
            <a:ext cx="142875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3786188" y="4857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3786188" y="528637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3786188" y="5786438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3786188" y="621506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07" name="TextBox 26"/>
          <p:cNvSpPr txBox="1">
            <a:spLocks noChangeArrowheads="1"/>
          </p:cNvSpPr>
          <p:nvPr/>
        </p:nvSpPr>
        <p:spPr bwMode="auto">
          <a:xfrm>
            <a:off x="357188" y="1071563"/>
            <a:ext cx="3500437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446338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-годовщина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полного освобождения Ленинграда от фашистской блокады</a:t>
            </a:r>
          </a:p>
        </p:txBody>
      </p:sp>
      <p:sp>
        <p:nvSpPr>
          <p:cNvPr id="20508" name="TextBox 27"/>
          <p:cNvSpPr txBox="1">
            <a:spLocks noChangeArrowheads="1"/>
          </p:cNvSpPr>
          <p:nvPr/>
        </p:nvSpPr>
        <p:spPr bwMode="auto">
          <a:xfrm>
            <a:off x="357188" y="2000250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женский день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9" name="TextBox 28"/>
          <p:cNvSpPr txBox="1">
            <a:spLocks noChangeArrowheads="1"/>
          </p:cNvSpPr>
          <p:nvPr/>
        </p:nvSpPr>
        <p:spPr bwMode="auto">
          <a:xfrm>
            <a:off x="357188" y="2428875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0" name="TextBox 29"/>
          <p:cNvSpPr txBox="1">
            <a:spLocks noChangeArrowheads="1"/>
          </p:cNvSpPr>
          <p:nvPr/>
        </p:nvSpPr>
        <p:spPr bwMode="auto">
          <a:xfrm>
            <a:off x="357188" y="2928938"/>
            <a:ext cx="3500437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местного самоуправления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TextBox 31"/>
          <p:cNvSpPr txBox="1">
            <a:spLocks noChangeArrowheads="1"/>
          </p:cNvSpPr>
          <p:nvPr/>
        </p:nvSpPr>
        <p:spPr bwMode="auto">
          <a:xfrm>
            <a:off x="357188" y="3357563"/>
            <a:ext cx="3500437" cy="669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День Победы советского народа в Великой Отечественной войне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1941-1945 годов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TextBox 30"/>
          <p:cNvSpPr txBox="1">
            <a:spLocks noChangeArrowheads="1"/>
          </p:cNvSpPr>
          <p:nvPr/>
        </p:nvSpPr>
        <p:spPr bwMode="auto">
          <a:xfrm>
            <a:off x="357188" y="4143375"/>
            <a:ext cx="3500437" cy="477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защиты детей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3" name="TextBox 30"/>
          <p:cNvSpPr txBox="1">
            <a:spLocks noChangeArrowheads="1"/>
          </p:cNvSpPr>
          <p:nvPr/>
        </p:nvSpPr>
        <p:spPr bwMode="auto">
          <a:xfrm>
            <a:off x="357188" y="471487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Знаний</a:t>
            </a:r>
          </a:p>
        </p:txBody>
      </p:sp>
      <p:sp>
        <p:nvSpPr>
          <p:cNvPr id="20514" name="TextBox 30"/>
          <p:cNvSpPr txBox="1">
            <a:spLocks noChangeArrowheads="1"/>
          </p:cNvSpPr>
          <p:nvPr/>
        </p:nvSpPr>
        <p:spPr bwMode="auto">
          <a:xfrm>
            <a:off x="357188" y="5143500"/>
            <a:ext cx="3500437" cy="45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4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пожилых людей</a:t>
            </a:r>
          </a:p>
        </p:txBody>
      </p:sp>
      <p:sp>
        <p:nvSpPr>
          <p:cNvPr id="20515" name="TextBox 30"/>
          <p:cNvSpPr txBox="1">
            <a:spLocks noChangeArrowheads="1"/>
          </p:cNvSpPr>
          <p:nvPr/>
        </p:nvSpPr>
        <p:spPr bwMode="auto">
          <a:xfrm>
            <a:off x="357188" y="5715000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инвалидов</a:t>
            </a:r>
          </a:p>
        </p:txBody>
      </p:sp>
      <p:sp>
        <p:nvSpPr>
          <p:cNvPr id="20516" name="TextBox 30"/>
          <p:cNvSpPr txBox="1">
            <a:spLocks noChangeArrowheads="1"/>
          </p:cNvSpPr>
          <p:nvPr/>
        </p:nvSpPr>
        <p:spPr bwMode="auto">
          <a:xfrm>
            <a:off x="357188" y="614362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год и Рождество Христово</a:t>
            </a:r>
          </a:p>
        </p:txBody>
      </p:sp>
    </p:spTree>
  </p:cSld>
  <p:clrMapOvr>
    <a:masterClrMapping/>
  </p:clrMapOvr>
  <p:transition spd="slow" advTm="515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0D36D-DC92-4128-AD76-CBEEE2BE9DA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971550" y="476250"/>
            <a:ext cx="7704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«Организация и проведение мероприятий по сохранению и развитию местных традиций и обрядов»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2532" name="Прямоугольник 12"/>
          <p:cNvSpPr>
            <a:spLocks noChangeArrowheads="1"/>
          </p:cNvSpPr>
          <p:nvPr/>
        </p:nvSpPr>
        <p:spPr bwMode="auto">
          <a:xfrm>
            <a:off x="5786438" y="1928813"/>
            <a:ext cx="309721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60338" algn="l"/>
                <a:tab pos="269875" algn="l"/>
              </a:tabLst>
            </a:pPr>
            <a:r>
              <a:rPr lang="ru-RU" b="1">
                <a:cs typeface="Times New Roman" pitchFamily="18" charset="0"/>
              </a:rPr>
              <a:t>Основные мероприятия:</a:t>
            </a:r>
          </a:p>
          <a:p>
            <a:pPr algn="ctr">
              <a:tabLst>
                <a:tab pos="160338" algn="l"/>
                <a:tab pos="269875" algn="l"/>
              </a:tabLst>
            </a:pPr>
            <a:endParaRPr lang="ru-RU"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юбиляров;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 супружеской жизни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Турнир памяти героя Российской Федерации </a:t>
            </a:r>
            <a:br>
              <a:rPr lang="ru-RU" sz="1600"/>
            </a:br>
            <a:r>
              <a:rPr lang="ru-RU" sz="1600"/>
              <a:t>В.В. Таташвили</a:t>
            </a:r>
          </a:p>
        </p:txBody>
      </p:sp>
      <p:pic>
        <p:nvPicPr>
          <p:cNvPr id="29710" name="Picture 14" descr="\\Malya-ser\ma\Фото\Фото 2015\1. ВПВ\Таташвили 2015\IMG_3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1285875"/>
            <a:ext cx="2214563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1" name="Picture 7" descr="\\Malya-ser\MA\Фото\Фото 2018\ВПВ\22.01.2018 - Урок мужества\DSC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2151062" cy="179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9" descr="ÐÐ°ÑÑÐ¸Ð½ÐºÐ¸ Ð¿Ð¾ Ð·Ð°Ð¿ÑÐ¾ÑÑ ÐºÐ»Ð°Ð½ÑÑÑÐ¸Ð¹ÑÑ ÑÐµÐ»Ð¾Ð²ÐµÑÐµÐº Ð°Ð½Ð¸Ð¼Ð°ÑÐ¸Ñ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5072063"/>
            <a:ext cx="13573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\\Malya-ser\MA\Фото\Фото 2018\ПРАЗДНИКИ\Подарки\блокада\фото 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571875"/>
            <a:ext cx="242887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3" name="Picture 9" descr="\\Malya-ser\MA\Фото\Фото 2018\ВПВ\14.05.18гончарная ул_медали_#C7EE\IMG_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5" y="3357563"/>
            <a:ext cx="2500313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260648"/>
            <a:ext cx="7772400" cy="792088"/>
          </a:xfrm>
        </p:spPr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2020 ГОД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«ВОЕННО-ПАТРИОТИЧЕСКОЕ ВОСПИТАНИЕ ГРАЖДАН»</a:t>
            </a: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>
          <a:xfrm>
            <a:off x="4427538" y="1357313"/>
            <a:ext cx="4287837" cy="4159250"/>
          </a:xfrm>
        </p:spPr>
        <p:txBody>
          <a:bodyPr/>
          <a:lstStyle/>
          <a:p>
            <a:r>
              <a:rPr lang="ru-RU" sz="1600" b="1" dirty="0" smtClean="0">
                <a:latin typeface="Arial" charset="0"/>
                <a:cs typeface="Arial" charset="0"/>
              </a:rPr>
              <a:t>Основные мероприятия: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ВПИ: «Защитникам блокадного  Ленинграда посвящается…»;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2-х исторических викторин «Медали опалённые войной»;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Проведение ВПИ «Балтийские юнги»;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dirty="0" smtClean="0">
                <a:latin typeface="Arial" charset="0"/>
                <a:cs typeface="Arial" charset="0"/>
              </a:rPr>
              <a:t>Выездные мероприятия «Крепкий орешек», «Выборг с посещением старинного бастиона </a:t>
            </a:r>
            <a:r>
              <a:rPr lang="ru-RU" sz="1500" dirty="0" err="1" smtClean="0">
                <a:latin typeface="Arial" charset="0"/>
                <a:cs typeface="Arial" charset="0"/>
              </a:rPr>
              <a:t>Панцерлакс</a:t>
            </a:r>
            <a:r>
              <a:rPr lang="ru-RU" sz="1500" dirty="0" smtClean="0">
                <a:latin typeface="Arial" charset="0"/>
                <a:cs typeface="Arial" charset="0"/>
              </a:rPr>
              <a:t>», «Дружина князя Ладоги»;</a:t>
            </a:r>
          </a:p>
          <a:p>
            <a:pPr>
              <a:lnSpc>
                <a:spcPct val="150000"/>
              </a:lnSpc>
            </a:pPr>
            <a:endParaRPr lang="ru-RU" sz="15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1500" dirty="0" smtClean="0">
              <a:latin typeface="Arial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22596-7165-4399-A1DB-99AD3307420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22533" name="Прямоугольник 9"/>
          <p:cNvSpPr>
            <a:spLocks noChangeArrowheads="1"/>
          </p:cNvSpPr>
          <p:nvPr/>
        </p:nvSpPr>
        <p:spPr bwMode="auto">
          <a:xfrm>
            <a:off x="7918450" y="6072188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810,6</a:t>
            </a:r>
            <a:r>
              <a:rPr lang="ru-RU" sz="1400" b="1" dirty="0" smtClean="0"/>
              <a:t>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22538" name="Picture 10" descr="\\Malya-ser\MA\Фото\Фото 2018\ВПВ\22.01.2018 - Урок мужества\DSC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928813"/>
            <a:ext cx="1479550" cy="220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9" name="Picture 11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00375"/>
            <a:ext cx="2143125" cy="1982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357313"/>
            <a:ext cx="2286000" cy="1452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1" name="Picture 13" descr="\\Malya-ser\MA\Фото\Фото 2018\ВПВ\22.05.2018-Балтийские юнги -муниципальный финал\IMG_20180522_115503_5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4500563"/>
            <a:ext cx="192881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53578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242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человека</a:t>
            </a:r>
            <a:endParaRPr lang="ru-RU" sz="1400" dirty="0"/>
          </a:p>
        </p:txBody>
      </p:sp>
      <p:pic>
        <p:nvPicPr>
          <p:cNvPr id="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8232775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643438" y="1143000"/>
            <a:ext cx="4357687" cy="64770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                                                      </a:t>
            </a:r>
            <a:r>
              <a:rPr lang="ru-RU" sz="1600" b="1" dirty="0" smtClean="0">
                <a:latin typeface="Arial" charset="0"/>
                <a:cs typeface="Arial" charset="0"/>
              </a:rPr>
              <a:t>Основные  мероприятия: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</a:t>
            </a:r>
            <a:r>
              <a:rPr lang="ru-RU" sz="1600" b="1" dirty="0" smtClean="0">
                <a:latin typeface="Arial" charset="0"/>
                <a:cs typeface="Arial" charset="0"/>
              </a:rPr>
              <a:t>посещения бассейна </a:t>
            </a:r>
            <a:r>
              <a:rPr lang="ru-RU" sz="1600" dirty="0" smtClean="0">
                <a:latin typeface="Arial" charset="0"/>
                <a:cs typeface="Arial" charset="0"/>
              </a:rPr>
              <a:t>детьми от 6 до 12 лет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 и проведение  турнира  </a:t>
            </a:r>
            <a:r>
              <a:rPr lang="ru-RU" sz="1600" b="1" dirty="0" smtClean="0">
                <a:latin typeface="Arial" charset="0"/>
                <a:cs typeface="Arial" charset="0"/>
              </a:rPr>
              <a:t>«Кожаный мяч»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Соревнования по </a:t>
            </a:r>
            <a:r>
              <a:rPr lang="ru-RU" sz="1600" b="1" dirty="0" smtClean="0">
                <a:latin typeface="Arial" charset="0"/>
                <a:cs typeface="Arial" charset="0"/>
              </a:rPr>
              <a:t>городошному спорту </a:t>
            </a:r>
            <a:r>
              <a:rPr lang="ru-RU" sz="1600" dirty="0" smtClean="0">
                <a:latin typeface="Arial" charset="0"/>
                <a:cs typeface="Arial" charset="0"/>
              </a:rPr>
              <a:t>для детей и подростков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</a:t>
            </a:r>
            <a:r>
              <a:rPr lang="ru-RU" sz="1600" b="1" dirty="0" smtClean="0">
                <a:latin typeface="Arial" charset="0"/>
                <a:cs typeface="Arial" charset="0"/>
              </a:rPr>
              <a:t>  посещения бассейна </a:t>
            </a:r>
            <a:r>
              <a:rPr lang="ru-RU" sz="1600" dirty="0" smtClean="0">
                <a:latin typeface="Arial" charset="0"/>
                <a:cs typeface="Arial" charset="0"/>
              </a:rPr>
              <a:t>для пенсионеров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Стрелковые турниры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Соревнование по силовому многоборью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Турнир «Готов к труду и обороне»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Arial" charset="0"/>
                <a:cs typeface="Arial" charset="0"/>
              </a:rPr>
              <a:t>Организация занятий по «Скандинавской ходьбе»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sz="14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4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4BDABA-5107-4D1D-9C1F-68AC244645E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МУНИЦИПАЛЬНАЯ ПРОГРАММА НА  2020 ГОД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«ФИЗКУЛЬТУРНО-ОЗДОРОВИТЕЛЬНЫЕ И СПОРТИВНЫЕ МЕРОПРИЯТИЯ  МУНИЦИПАЛЬНОГО ОБРАЗОВАНИЯ»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5651500" y="2565400"/>
            <a:ext cx="349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Lucida Sans Unicode" pitchFamily="34" charset="0"/>
            </a:endParaRPr>
          </a:p>
          <a:p>
            <a:endParaRPr lang="ru-RU" sz="1400"/>
          </a:p>
        </p:txBody>
      </p:sp>
      <p:pic>
        <p:nvPicPr>
          <p:cNvPr id="23560" name="Picture 13" descr="\\Malya-ser\ma\Обмен\Ветохина\Бюджет 2018\фото\спорт\спор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71813"/>
            <a:ext cx="2232025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12" descr="C:\Users\Kov\Desktop\gif-dlya-prezentaciy-7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14875"/>
            <a:ext cx="2489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4" descr="https://kurspresent.ru/uploads/3d-figures/18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1285875"/>
            <a:ext cx="150018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Прямоугольник 14"/>
          <p:cNvSpPr>
            <a:spLocks noChangeArrowheads="1"/>
          </p:cNvSpPr>
          <p:nvPr/>
        </p:nvSpPr>
        <p:spPr bwMode="auto">
          <a:xfrm>
            <a:off x="7429500" y="607218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1 481,3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  <a:endParaRPr lang="ru-RU" sz="1400" dirty="0"/>
          </a:p>
        </p:txBody>
      </p:sp>
      <p:pic>
        <p:nvPicPr>
          <p:cNvPr id="23566" name="Picture 14" descr="\\Malya-ser\MA\Фото\Фото 2018\СПОРТ\городошный спорт 20.09.2018\IMG_20180920_124600_2C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1285875"/>
            <a:ext cx="2097088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7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2714625"/>
            <a:ext cx="2000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25" y="5517231"/>
            <a:ext cx="725488" cy="558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65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1728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3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 l="16666" t="6798" r="8333" b="11630"/>
          <a:stretch>
            <a:fillRect/>
          </a:stretch>
        </p:blipFill>
        <p:spPr bwMode="auto">
          <a:xfrm>
            <a:off x="8072438" y="5143500"/>
            <a:ext cx="6969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7205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во исполнение вопросов местного значения: 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 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ПРОГРАММА НА  2020 ГОД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ПРОФИЛАКТИКА ЭКСТРЕМИЗМА И МЕЖЭТНИЧЕСКИХ КОНФЛИКТОВ»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2159F-7A01-4F12-82EC-0815C37CE62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7858125" y="5929313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179,3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  <a:endParaRPr lang="ru-RU" sz="1400" dirty="0"/>
          </a:p>
        </p:txBody>
      </p:sp>
      <p:pic>
        <p:nvPicPr>
          <p:cNvPr id="2458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143500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6000750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450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245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00625"/>
            <a:ext cx="6969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1032" y="4500570"/>
            <a:ext cx="8712968" cy="201622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БЮДЖЕТА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 ЛИГОВКА-ЯМСКАЯ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\\Malya-ser\MA\Фото\Фото 2018\ВПВ\14.05.18 школа168\IMG_0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71500"/>
            <a:ext cx="1500188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571500"/>
            <a:ext cx="14382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928813"/>
            <a:ext cx="11430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1928813"/>
            <a:ext cx="116522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571500"/>
            <a:ext cx="157162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6" name="Picture 10" descr="\\Malya-ser\MA\Фото\Фото 2018\ПРАЗДНИКИ\27.04.2018 - Литературное кафе (День Победы)\DSC_0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500" y="1928813"/>
            <a:ext cx="1000125" cy="149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7" name="Picture 11" descr="\\Malya-ser\MA\Фото\Фото 2018\СПОРТ\Скандинавская ходьба\сентябрь\26.09.2018\26.09T4N97hSn7L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571500"/>
            <a:ext cx="14287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8" name="Picture 12" descr="\\Malya-ser\MA\Фото\Фото 2018\День Знаний  01.09.2018\IMG_6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1928813"/>
            <a:ext cx="1071563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0" descr="\\Malya-ser\MA\Фото\Фото 2018\ВПВ\Стрелковые турниры\20180505_1157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63" y="1928813"/>
            <a:ext cx="15716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15" name="Рисунок 14" descr="DSCN875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20272" y="2060848"/>
            <a:ext cx="1680000" cy="1260000"/>
          </a:xfrm>
          <a:prstGeom prst="rect">
            <a:avLst/>
          </a:prstGeom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1BDCAD-4982-468D-B8B1-AE2F036746D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5572125" y="1699112"/>
            <a:ext cx="335756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>
                <a:cs typeface="Times New Roman" pitchFamily="18" charset="0"/>
              </a:rPr>
              <a:t>Основные мероприятия:</a:t>
            </a:r>
            <a:r>
              <a:rPr lang="ru-RU" sz="1400" dirty="0"/>
              <a:t/>
            </a:r>
            <a:br>
              <a:rPr lang="ru-RU" sz="1400" dirty="0"/>
            </a:b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Проведение интерактивного проекта «Слушается дело…»;</a:t>
            </a:r>
          </a:p>
          <a:p>
            <a:pPr>
              <a:tabLst>
                <a:tab pos="252413" algn="l"/>
              </a:tabLst>
            </a:pP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Издание </a:t>
            </a:r>
            <a:r>
              <a:rPr lang="ru-RU" sz="1600" dirty="0" err="1"/>
              <a:t>евробуклета</a:t>
            </a:r>
            <a:r>
              <a:rPr lang="ru-RU" sz="1600" dirty="0"/>
              <a:t> по профилактике экстремизма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 smtClean="0">
                <a:cs typeface="Times New Roman" pitchFamily="18" charset="0"/>
              </a:rPr>
              <a:t>Выездное мероприятие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r>
              <a:rPr lang="ru-RU" sz="1600" dirty="0" smtClean="0"/>
              <a:t>«Храмы всех религий»</a:t>
            </a:r>
            <a:r>
              <a:rPr lang="ru-RU" sz="1600" b="1" dirty="0" smtClean="0">
                <a:cs typeface="Times New Roman" pitchFamily="18" charset="0"/>
              </a:rPr>
              <a:t> </a:t>
            </a:r>
            <a:endParaRPr lang="ru-RU" sz="1600" b="1" dirty="0">
              <a:cs typeface="Times New Roman" pitchFamily="18" charset="0"/>
            </a:endParaRPr>
          </a:p>
          <a:p>
            <a:pPr algn="ctr">
              <a:buFont typeface="Wingdings" pitchFamily="2" charset="2"/>
              <a:buChar char="q"/>
              <a:tabLst>
                <a:tab pos="252413" algn="l"/>
              </a:tabLst>
            </a:pPr>
            <a:endParaRPr lang="ru-RU" sz="1200" dirty="0">
              <a:cs typeface="Times New Roman" pitchFamily="18" charset="0"/>
            </a:endParaRPr>
          </a:p>
        </p:txBody>
      </p:sp>
      <p:pic>
        <p:nvPicPr>
          <p:cNvPr id="25605" name="Picture 9" descr="\\Malya-ser\MA\Фото\Фото 2018\Слушается дело\IMG_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785938"/>
            <a:ext cx="23574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\\Malya-ser\MA\Фото\Фото 2018\Слушается дело\IMG_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785938"/>
            <a:ext cx="23574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 descr="\\Malya-ser\MA\Фото\Фото 2018\Слушается дело\IMG_2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3786188"/>
            <a:ext cx="33226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05064"/>
            <a:ext cx="2214563" cy="20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>
          <a:xfrm>
            <a:off x="-142875" y="1143000"/>
            <a:ext cx="8229600" cy="5149850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во исполнение вопросов местного значения: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деятельности по профилактике правонарушений в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Санкт-Петербурге в формах и порядке, установленных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законодательством Санкт-Петербурга»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установленном порядке в мероприятиях по профилактике незаконного потребления наркотических средств и психотропных веществ, новых потенциально опасных </a:t>
            </a:r>
            <a:r>
              <a:rPr lang="ru-RU" sz="1600" dirty="0" err="1" smtClean="0">
                <a:latin typeface="Arial" charset="0"/>
                <a:cs typeface="Arial" charset="0"/>
              </a:rPr>
              <a:t>психоактивных</a:t>
            </a:r>
            <a:r>
              <a:rPr lang="ru-RU" sz="1600" dirty="0" smtClean="0">
                <a:latin typeface="Arial" charset="0"/>
                <a:cs typeface="Arial" charset="0"/>
              </a:rPr>
              <a:t> веществ, наркомании в Санкт-Петербурге»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indent="0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28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НА  2020 ГОД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«ПРОФИЛАКТИКА ПРАВОНАРУШЕНИЙ»</a:t>
            </a:r>
            <a:endParaRPr lang="ru-RU" sz="20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CD587-6706-46C6-9B95-9623EE17BC3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7653" name="Picture 8" descr="https://kurspresent.ru/uploads/3d-figures-2/2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928688"/>
            <a:ext cx="13573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9"/>
          <p:cNvSpPr>
            <a:spLocks noChangeArrowheads="1"/>
          </p:cNvSpPr>
          <p:nvPr/>
        </p:nvSpPr>
        <p:spPr bwMode="auto">
          <a:xfrm>
            <a:off x="7858125" y="6000750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244,3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</a:p>
        </p:txBody>
      </p:sp>
      <p:pic>
        <p:nvPicPr>
          <p:cNvPr id="27655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072188" y="600075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870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человека</a:t>
            </a:r>
            <a:endParaRPr lang="ru-RU" sz="1400" dirty="0"/>
          </a:p>
        </p:txBody>
      </p:sp>
      <p:pic>
        <p:nvPicPr>
          <p:cNvPr id="2765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6E6227-4F03-4A4A-88CC-74E6B021138C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50825" y="0"/>
            <a:ext cx="8569325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«Участие в установленном порядке в мероприятиях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algn="ctr"/>
            <a:endParaRPr lang="ru-RU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4286250" y="2286000"/>
            <a:ext cx="46434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/>
              <a:t>Основные мероприятия:</a:t>
            </a:r>
            <a:r>
              <a:rPr lang="ru-RU" sz="1600"/>
              <a:t/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«Основные элементы здорового образа жизни»;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«Воздействие табачного дыма на организм»;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«Физиологические последствия употребления наркотиков».</a:t>
            </a:r>
          </a:p>
          <a:p>
            <a:pPr algn="ctr"/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28677" name="Прямоугольник 7"/>
          <p:cNvSpPr>
            <a:spLocks noChangeArrowheads="1"/>
          </p:cNvSpPr>
          <p:nvPr/>
        </p:nvSpPr>
        <p:spPr bwMode="auto">
          <a:xfrm>
            <a:off x="5580063" y="2781300"/>
            <a:ext cx="3563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28678" name="Picture 7" descr="\\Malya-ser\MA\Фото\Фото 2018\музей гигиены\DSCN8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286000"/>
            <a:ext cx="4000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\\Malya-ser\MA\Фото\Фото 2018\музей гигиены\DSCN8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572000"/>
            <a:ext cx="20002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\\Malya-ser\MA\Фото\Фото 2018\музей гигиены\DSCN8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4572000"/>
            <a:ext cx="18573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59611-81EB-4FD5-AD0E-B10B6F14B756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>
              <a:cs typeface="Arial" pitchFamily="34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деятельности по профилактике правонарушений в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Санкт-Петербурге в формах и порядке, установленных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законодательством Санкт-Петербурга»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148065" y="2627052"/>
            <a:ext cx="399593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/>
              <a:t>Основные мероприятия</a:t>
            </a:r>
            <a:r>
              <a:rPr lang="ru-RU" sz="1600" b="1" dirty="0" smtClean="0"/>
              <a:t>:</a:t>
            </a: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/>
              <a:t>К дню правовой помощи детям: организация встречи подростков с инспекторами ОДН и органами опеки;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/>
              <a:t>Спектакль  </a:t>
            </a:r>
            <a:r>
              <a:rPr lang="ru-RU" sz="1500" dirty="0" smtClean="0"/>
              <a:t>«Метро»</a:t>
            </a: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 dirty="0" smtClean="0"/>
              <a:t>Проведение 2 социальных спектаклей: «Через час», «Я никогда не …»</a:t>
            </a: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5580063" y="2349500"/>
            <a:ext cx="356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>
              <a:latin typeface="Lucida Sans Unicode" pitchFamily="34" charset="0"/>
            </a:endParaRPr>
          </a:p>
          <a:p>
            <a:endParaRPr lang="ru-RU" sz="1200">
              <a:latin typeface="Lucida Sans Unicode" pitchFamily="34" charset="0"/>
            </a:endParaRPr>
          </a:p>
          <a:p>
            <a:endParaRPr lang="ru-RU" sz="1200"/>
          </a:p>
        </p:txBody>
      </p:sp>
      <p:pic>
        <p:nvPicPr>
          <p:cNvPr id="27658" name="Picture 10" descr="\\Malya-ser\MA\Фото\Фото 2018\ПРОФИЛАКТИКА\04.05.2018 - Урок власть шаговой доступности\IMG_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2300288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1" descr="\\Malya-ser\MA\Фото\Фото 2018\отчет УУП  19.07.2018\IMG_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3643313"/>
            <a:ext cx="3071812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\\Malya-ser\MA\Фото\Фото 2018\ГМПИР\DSCN8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1714500"/>
            <a:ext cx="2232025" cy="16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МУНИЦИПАЛЬНАЯ ПРОГРАММА НА  2020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«СОДЕЙСТВИЕ РАЗВИТИЮ МАЛОГО БИЗНЕСА 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НА ТЕРРИТОРИИ МУНИЦИПАЛЬНОГО ОБРАЗОВАНИЯ»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1DEC3-3D42-4EFD-9AE7-73225CCF584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0724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тыс. руб.</a:t>
            </a:r>
            <a:endParaRPr lang="ru-RU" sz="1400" dirty="0"/>
          </a:p>
        </p:txBody>
      </p:sp>
      <p:pic>
        <p:nvPicPr>
          <p:cNvPr id="3072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\\Malya-ser\MA\Фото\Фото 2018\КОНКУРС ВИТРИНА\IMG_20180808_142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500188"/>
            <a:ext cx="27146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\\Malya-ser\MA\Фото\Фото 2018\КОНКУРС ВИТРИНА\IMG_20180718_17532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857625"/>
            <a:ext cx="2786062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7" name="Picture 3" descr="\\Malya-ser\MA\Фото\Фото 2018\КОНКУРС ВИТРИНА\IMG_6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86250"/>
            <a:ext cx="2894013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86188" y="1428750"/>
            <a:ext cx="40005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 dirty="0"/>
              <a:t>Основные мероприятия:</a:t>
            </a:r>
            <a:br>
              <a:rPr lang="ru-RU" sz="1600" b="1" dirty="0"/>
            </a:br>
            <a:endParaRPr lang="ru-RU" sz="1500" b="1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Издание  </a:t>
            </a:r>
            <a:r>
              <a:rPr lang="ru-RU" sz="1600" dirty="0" err="1"/>
              <a:t>евробуклета</a:t>
            </a:r>
            <a:r>
              <a:rPr lang="ru-RU" sz="1600" dirty="0"/>
              <a:t> «Малый бизнес. Поддержка и развитие»;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600" dirty="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dirty="0"/>
              <a:t>Конкурс: Лучшее оформление внешнего вида (витрина), прилегающей территории предприятия (летнее кафе) 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pic>
        <p:nvPicPr>
          <p:cNvPr id="30730" name="Picture 5" descr="ÐÐ°ÑÑÐ¸Ð½ÐºÐ¸ Ð¿Ð¾ Ð·Ð°Ð¿ÑÐ¾ÑÑ Ð±Ð¸Ð·Ð½ÐµÑ Ð³Ð¸ÑÐºÐ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1357313"/>
            <a:ext cx="1143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8C09D-6FE2-46B3-822B-8B313DB514D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571500" y="1214438"/>
          <a:ext cx="8072494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46"/>
                <a:gridCol w="6215735"/>
                <a:gridCol w="1210913"/>
              </a:tblGrid>
              <a:tr h="1654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933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«Благоустройство территории муниципального образования»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,0 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341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«Организация и проведение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досуговых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мероприятий для жителей  муниципального образования»</a:t>
                      </a: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18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313,9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Перечень ведомственных целевых программ на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2020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год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8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5CE2F7-BAA9-47FF-9BF2-30A5A36A964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2772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8438" name="Прямоугольник 12"/>
          <p:cNvSpPr>
            <a:spLocks noChangeArrowheads="1"/>
          </p:cNvSpPr>
          <p:nvPr/>
        </p:nvSpPr>
        <p:spPr bwMode="auto">
          <a:xfrm>
            <a:off x="5572125" y="1643063"/>
            <a:ext cx="357187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Основные мероприятия:</a:t>
            </a:r>
          </a:p>
          <a:p>
            <a:pPr algn="ctr"/>
            <a:endParaRPr lang="ru-RU" sz="800"/>
          </a:p>
          <a:p>
            <a:pPr algn="ctr"/>
            <a:r>
              <a:rPr lang="ru-RU" sz="1300"/>
              <a:t>Мощение, асфальтирование,</a:t>
            </a:r>
            <a:br>
              <a:rPr lang="ru-RU" sz="1300"/>
            </a:br>
            <a:r>
              <a:rPr lang="ru-RU" sz="1300"/>
              <a:t> создание зон отдыха, оборудование контейнерных площадок на дворовых территориях; содержание территорий зеленых насаждений общего пользования местного значения, </a:t>
            </a:r>
            <a:br>
              <a:rPr lang="ru-RU" sz="1300"/>
            </a:br>
            <a:r>
              <a:rPr lang="ru-RU" sz="1300"/>
              <a:t>в том числе организация работ </a:t>
            </a:r>
            <a:br>
              <a:rPr lang="ru-RU" sz="1300"/>
            </a:br>
            <a:r>
              <a:rPr lang="ru-RU" sz="1300"/>
              <a:t>по компенсационному озеленению, уборке и ремонту объектов зеленых насаждений </a:t>
            </a:r>
            <a:br>
              <a:rPr lang="ru-RU" sz="1300"/>
            </a:br>
            <a:r>
              <a:rPr lang="ru-RU" sz="1300"/>
              <a:t>в границах указанных территорий, удаление аварийных, больных деревьев и кустарников, </a:t>
            </a:r>
            <a:br>
              <a:rPr lang="ru-RU" sz="1300"/>
            </a:br>
            <a:r>
              <a:rPr lang="ru-RU" sz="1300"/>
              <a:t>содержание и ремонт детских и спортивных площадок, ямочный ремонт, выполнение текущего ремонта дворовой территории по заявкам жителей</a:t>
            </a:r>
          </a:p>
          <a:p>
            <a:pPr algn="ctr"/>
            <a:endParaRPr lang="ru-RU" sz="2000" b="1">
              <a:solidFill>
                <a:srgbClr val="002060"/>
              </a:solidFill>
            </a:endParaRPr>
          </a:p>
          <a:p>
            <a:pPr algn="ctr"/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357188" y="1143000"/>
            <a:ext cx="8569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      «осуществление благоустройства территории муниципального образования» </a:t>
            </a: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7500938" y="6072188"/>
            <a:ext cx="164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25 100,0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2776" name="Picture 14" descr="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714500"/>
            <a:ext cx="5286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ÐÐ°ÑÑÐ¸Ð½ÐºÐ¸ Ð¿Ð¾ Ð·Ð°Ð¿ÑÐ¾ÑÑ ÐÐÐ£ÐÐÐ ÐÐÐ Ð¢ÐÐÐÐ  ÐÐÐ¤ÐÐ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57813"/>
            <a:ext cx="4286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164388" y="5805488"/>
            <a:ext cx="6969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5EC52-8E1F-4D79-B1F8-A14ADE21319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1357290" y="214290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33796" name="Прямоугольник 10"/>
          <p:cNvSpPr>
            <a:spLocks noChangeArrowheads="1"/>
          </p:cNvSpPr>
          <p:nvPr/>
        </p:nvSpPr>
        <p:spPr bwMode="auto">
          <a:xfrm>
            <a:off x="2500313" y="5715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3797" name="Прямоугольник 7"/>
          <p:cNvSpPr>
            <a:spLocks noChangeArrowheads="1"/>
          </p:cNvSpPr>
          <p:nvPr/>
        </p:nvSpPr>
        <p:spPr bwMode="auto">
          <a:xfrm>
            <a:off x="285750" y="12144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dirty="0"/>
              <a:t>«Осуществление благоустройства территории муниципального образования»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2214563" y="2000250"/>
            <a:ext cx="5286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Обустройство современных контейнерных площадок для сбора твердых бытовых отходов </a:t>
            </a:r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3857625"/>
            <a:ext cx="1589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861048"/>
            <a:ext cx="1857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5" y="3000375"/>
            <a:ext cx="1568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6" descr="ÐÐ°ÑÑÐ¸Ð½ÐºÐ¸ Ð¿Ð¾ Ð·Ð°Ð¿ÑÐ¾ÑÑ Ð³Ð¸ÑÐºÐ° Ð´ÐµÑÐµÐ²Ð¾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4857750"/>
            <a:ext cx="17907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357688"/>
            <a:ext cx="1716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8" descr="C:\Users\Kov\Desktop\WORW66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2071688"/>
            <a:ext cx="2071687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6" name="Picture 19" descr="C:\Users\Kov\Desktop\Безымян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500438"/>
            <a:ext cx="2071687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7" name="Прямоугольник 15"/>
          <p:cNvSpPr>
            <a:spLocks noChangeArrowheads="1"/>
          </p:cNvSpPr>
          <p:nvPr/>
        </p:nvSpPr>
        <p:spPr bwMode="auto">
          <a:xfrm>
            <a:off x="2428875" y="264318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Невский пр., д.141</a:t>
            </a:r>
          </a:p>
          <a:p>
            <a:r>
              <a:rPr lang="ru-RU" dirty="0" smtClean="0"/>
              <a:t>Гончарная ул., д.10</a:t>
            </a:r>
          </a:p>
          <a:p>
            <a:r>
              <a:rPr lang="ru-RU" dirty="0" smtClean="0"/>
              <a:t>Черняховского ул., д.43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8044D3-23E4-4AEC-8A3F-754797186D1F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4819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4821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4786313" y="1643063"/>
            <a:ext cx="3924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Обустройство детской площадки</a:t>
            </a:r>
          </a:p>
          <a:p>
            <a:r>
              <a:rPr lang="ru-RU" sz="2000" dirty="0" smtClean="0"/>
              <a:t>Миргородская ул., д.10</a:t>
            </a:r>
            <a:endParaRPr lang="ru-RU" sz="2000" dirty="0"/>
          </a:p>
          <a:p>
            <a:endParaRPr lang="ru-RU" sz="2000" dirty="0"/>
          </a:p>
          <a:p>
            <a:r>
              <a:rPr lang="ru-RU" sz="2000" b="1" dirty="0" smtClean="0"/>
              <a:t>Ремонт дорожного покрытия дворовой территории</a:t>
            </a:r>
          </a:p>
          <a:p>
            <a:r>
              <a:rPr lang="ru-RU" sz="2000" dirty="0" err="1" smtClean="0"/>
              <a:t>Роменская</a:t>
            </a:r>
            <a:r>
              <a:rPr lang="ru-RU" sz="2000" dirty="0" smtClean="0"/>
              <a:t> ул., д.9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Ежегодная посадка цветочной рассады в вазоны и цветники</a:t>
            </a:r>
            <a:endParaRPr lang="ru-RU" sz="2000" b="1" dirty="0"/>
          </a:p>
        </p:txBody>
      </p:sp>
      <p:pic>
        <p:nvPicPr>
          <p:cNvPr id="19468" name="Picture 14" descr="\\Malya-ser\ma\Обмен\Ветохина\Бюджет 2018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643063"/>
            <a:ext cx="2071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C:\Users\dvetokhina\Desktop\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357563"/>
            <a:ext cx="207168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4786313"/>
            <a:ext cx="20891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38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3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1C8064-A6E1-46C2-A376-5B63D16620D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5845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5846" name="Прямоугольник 9"/>
          <p:cNvSpPr>
            <a:spLocks noChangeArrowheads="1"/>
          </p:cNvSpPr>
          <p:nvPr/>
        </p:nvSpPr>
        <p:spPr bwMode="auto">
          <a:xfrm>
            <a:off x="428625" y="1285875"/>
            <a:ext cx="5500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Содержание территорий зеленых насаждений общего пользования местного значения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14313" y="2000250"/>
            <a:ext cx="6143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600" dirty="0">
                <a:latin typeface="+mj-lt"/>
              </a:rPr>
              <a:t>Площадь территорий зеленых насаждений общего пользования местного значения составляет 1,47 га.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включает в себя </a:t>
            </a:r>
            <a:r>
              <a:rPr lang="ru-RU" sz="1600" dirty="0" smtClean="0">
                <a:latin typeface="+mj-lt"/>
              </a:rPr>
              <a:t>26 объекта.</a:t>
            </a:r>
            <a:endParaRPr lang="ru-RU" sz="1600" dirty="0">
              <a:latin typeface="+mj-lt"/>
            </a:endParaRPr>
          </a:p>
        </p:txBody>
      </p:sp>
      <p:pic>
        <p:nvPicPr>
          <p:cNvPr id="34824" name="Picture 7" descr="C:\Users\Kov\Desktop\2019 бюджет инф. для слайдов\Схема_31_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5" y="1643063"/>
            <a:ext cx="212248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75" y="2857500"/>
            <a:ext cx="3500438" cy="4216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Гончарная ул., д.21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35/7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А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Б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Наб</a:t>
            </a:r>
            <a:r>
              <a:rPr lang="ru-RU" sz="1400" b="1" dirty="0">
                <a:solidFill>
                  <a:srgbClr val="002060"/>
                </a:solidFill>
              </a:rPr>
              <a:t>. Обводного канала,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26-28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Миргородская ул., д.10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163 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107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</a:t>
            </a:r>
            <a:r>
              <a:rPr lang="ru-RU" sz="1400" b="1" dirty="0" smtClean="0">
                <a:solidFill>
                  <a:srgbClr val="002060"/>
                </a:solidFill>
              </a:rPr>
              <a:t>141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сквер пересечения </a:t>
            </a:r>
            <a:r>
              <a:rPr lang="ru-RU" sz="1400" b="1" dirty="0" err="1" smtClean="0">
                <a:solidFill>
                  <a:srgbClr val="002060"/>
                </a:solidFill>
              </a:rPr>
              <a:t>Роменской</a:t>
            </a:r>
            <a:r>
              <a:rPr lang="ru-RU" sz="1400" b="1" dirty="0" smtClean="0">
                <a:solidFill>
                  <a:srgbClr val="002060"/>
                </a:solidFill>
              </a:rPr>
              <a:t> ул. и Днепропетровской ул.</a:t>
            </a:r>
            <a:endParaRPr lang="ru-RU" sz="1400" b="1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57563" y="2925763"/>
            <a:ext cx="3500437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Невский пр., д. 129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Лиговский пр., д. 106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43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Роменская</a:t>
            </a:r>
            <a:r>
              <a:rPr lang="ru-RU" sz="1450" b="1" dirty="0">
                <a:solidFill>
                  <a:srgbClr val="002060"/>
                </a:solidFill>
              </a:rPr>
              <a:t> ул., д. 11-13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Наб</a:t>
            </a:r>
            <a:r>
              <a:rPr lang="ru-RU" sz="1450" b="1" dirty="0">
                <a:solidFill>
                  <a:srgbClr val="002060"/>
                </a:solidFill>
              </a:rPr>
              <a:t>. Обводного канала , д. 55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Транспортный пер., д. 11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 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ул., д. 51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 Черняховского ул., д. 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smtClean="0">
                <a:solidFill>
                  <a:srgbClr val="002060"/>
                </a:solidFill>
              </a:rPr>
              <a:t>Черняховского ул., </a:t>
            </a:r>
            <a:r>
              <a:rPr lang="ru-RU" sz="1450" b="1" dirty="0">
                <a:solidFill>
                  <a:srgbClr val="002060"/>
                </a:solidFill>
              </a:rPr>
              <a:t>д. </a:t>
            </a:r>
            <a:r>
              <a:rPr lang="ru-RU" sz="1450" b="1" dirty="0" smtClean="0">
                <a:solidFill>
                  <a:srgbClr val="002060"/>
                </a:solidFill>
              </a:rPr>
              <a:t>30А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smtClean="0">
                <a:solidFill>
                  <a:srgbClr val="002060"/>
                </a:solidFill>
              </a:rPr>
              <a:t>Днепропетровская ул., д.4</a:t>
            </a:r>
            <a:endParaRPr lang="ru-RU" sz="1450" b="1" dirty="0">
              <a:solidFill>
                <a:srgbClr val="002060"/>
              </a:solidFill>
            </a:endParaRPr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</p:txBody>
      </p:sp>
      <p:pic>
        <p:nvPicPr>
          <p:cNvPr id="34829" name="Picture 13" descr="\\Malya-ser\MA\Обмен\Сеткевич\Новая папка\Новая папка\DSCN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3214688"/>
            <a:ext cx="1906588" cy="164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30" name="Picture 14" descr="\\Malya-ser\MA\Обмен\Сеткевич\Новая папка\Новая папка\DSCN0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085184"/>
            <a:ext cx="2000250" cy="149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3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1412776"/>
            <a:ext cx="35283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b="1" dirty="0" smtClean="0"/>
              <a:t>ОСНОВНЫЕ ХАРАКТЕРИСТИКИ 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Площадь</a:t>
            </a:r>
            <a:r>
              <a:rPr lang="ru-RU" sz="1600" dirty="0" smtClean="0"/>
              <a:t> </a:t>
            </a:r>
            <a:r>
              <a:rPr lang="ru-RU" sz="1600" b="1" dirty="0" smtClean="0"/>
              <a:t>–</a:t>
            </a:r>
            <a:r>
              <a:rPr lang="ru-RU" sz="1600" dirty="0" smtClean="0"/>
              <a:t> </a:t>
            </a:r>
            <a:r>
              <a:rPr lang="ru-RU" sz="1600" b="1" dirty="0" smtClean="0"/>
              <a:t>330 га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Численность населения –         16 964 чел.,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в том числе детей –  2 646 чел.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школ,                        находящихся на территории – 4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детских садов,       находящихся на территории – 1</a:t>
            </a:r>
          </a:p>
          <a:p>
            <a:pPr algn="just"/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Bahnschrift Light" pitchFamily="34" charset="0"/>
            </a:endParaRPr>
          </a:p>
        </p:txBody>
      </p:sp>
      <p:pic>
        <p:nvPicPr>
          <p:cNvPr id="32769" name="Picture 1" descr="C:\Users\Vereshchagina\Desktop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5184576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0CC29-E9FD-47C8-BC2D-D95E13697C9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571500" y="1571625"/>
            <a:ext cx="79295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Прочие работы:</a:t>
            </a:r>
          </a:p>
          <a:p>
            <a:r>
              <a:rPr lang="ru-RU"/>
              <a:t>Разработка проектно-сметной документации</a:t>
            </a:r>
          </a:p>
          <a:p>
            <a:r>
              <a:rPr lang="ru-RU"/>
              <a:t>Установка малых архитектурных форм, компенсационное озеленение (посадка деревьев и кустарников взамен вырубленных), удаление аварийных, больных деревьев и кустарников, содержание и ремонт детских и спортивных площадок, ямочный ремонт, выполнение текущего ремонта территории по заявкам жителей</a:t>
            </a:r>
          </a:p>
        </p:txBody>
      </p:sp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857250" y="214313"/>
            <a:ext cx="75723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>
              <a:tabLst>
                <a:tab pos="804863" algn="l"/>
              </a:tabLst>
            </a:pPr>
            <a:endParaRPr lang="ru-RU" sz="1100" dirty="0">
              <a:solidFill>
                <a:srgbClr val="C00000"/>
              </a:solidFill>
            </a:endParaRPr>
          </a:p>
          <a:p>
            <a:pPr algn="ctr">
              <a:tabLst>
                <a:tab pos="804863" algn="l"/>
              </a:tabLs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7893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7894" name="Прямоугольник 7"/>
          <p:cNvSpPr>
            <a:spLocks noChangeArrowheads="1"/>
          </p:cNvSpPr>
          <p:nvPr/>
        </p:nvSpPr>
        <p:spPr bwMode="auto">
          <a:xfrm>
            <a:off x="323850" y="11255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«Осуществление благоустройства территории муниципального образования»</a:t>
            </a: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37895" name="Picture 11" descr="C:\Users\dvetokhina\Desktop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4000500"/>
            <a:ext cx="3228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3" descr="C:\Users\dvetokhina\Desktop\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000500"/>
            <a:ext cx="31432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4" descr="ÐÐ°ÑÑÐ¸Ð½ÐºÐ¸ Ð¿Ð¾ Ð·Ð°Ð¿ÑÐ¾ÑÑ ÑÐµÐ»Ð¾Ð²ÐµÑÐµÐº ÑÐµÐ¼Ð¾Ð½Ñ Ð³Ð¸ÑÐºÐ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4000500"/>
            <a:ext cx="1619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012E34-88E5-47B0-91F0-092DE9851E37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891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8677" name="Прямоугольник 12"/>
          <p:cNvSpPr>
            <a:spLocks noChangeArrowheads="1"/>
          </p:cNvSpPr>
          <p:nvPr/>
        </p:nvSpPr>
        <p:spPr bwMode="auto">
          <a:xfrm>
            <a:off x="2771775" y="1412875"/>
            <a:ext cx="25860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8918" name="Прямоугольник 10"/>
          <p:cNvSpPr>
            <a:spLocks noChangeArrowheads="1"/>
          </p:cNvSpPr>
          <p:nvPr/>
        </p:nvSpPr>
        <p:spPr bwMode="auto">
          <a:xfrm>
            <a:off x="6227763" y="1700213"/>
            <a:ext cx="273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750888" y="1071563"/>
            <a:ext cx="83931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00000"/>
                </a:solidFill>
              </a:rPr>
              <a:t>Организация проведение экскурсионных поездок:</a:t>
            </a:r>
          </a:p>
          <a:p>
            <a:pPr algn="ctr"/>
            <a:endParaRPr lang="ru-RU" b="1"/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2987675" y="1844675"/>
            <a:ext cx="3240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214313" y="1500188"/>
            <a:ext cx="47148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</a:rPr>
              <a:t>«</a:t>
            </a:r>
            <a:r>
              <a:rPr lang="ru-RU" sz="1400" b="1" dirty="0">
                <a:solidFill>
                  <a:srgbClr val="002060"/>
                </a:solidFill>
              </a:rPr>
              <a:t>ВЕСЕЛЫЕ ПРИКЛЮЧЕНИЯ В КАРЕЛИИ</a:t>
            </a:r>
            <a:r>
              <a:rPr lang="ru-RU" sz="1400" b="1" dirty="0" smtClean="0">
                <a:solidFill>
                  <a:srgbClr val="002060"/>
                </a:solidFill>
              </a:rPr>
              <a:t>»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«ГОСПОДИН ВЕЛИКИЙ НОВГОРОД»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«ПСКОВ-ИЗБОРСК-ПУШКИНСКИЕ ГОРЫ»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«В КРЕСТЦЫ ЗА ЕЛОЧНЫМИ ИГРУШКАМИ И ЗНАМЕНИТОЙ ВЫШИВКОЙ»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«ОСТРОВ КОНЕВЕЦ «КОНЕВСКИЙ МОНАСТЫРЬ»</a:t>
            </a: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«ОСТАШКОВ – КРЕСТЦЫ С ПАРОВОЗНОЙ ПРОГУЛКОЙ»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«ДЕМЯНСКОЕ КОЛЬЦО»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</a:rPr>
              <a:t>ВЫХОДНЫЕ В ТВЕРСКОЙ ГУБЕРНИИ»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«ОРАНИЕНБАУМ. БОЛЬШОЙ МЕНЬШИКОВСКИЙ ДВОРЕЦ»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«ПО КОРОЛЕВСКОЙ ДОРОГЕ В ГОРОД СЕВЕРНОГО МОДЕРНА – ВЫБОРГ» </a:t>
            </a:r>
            <a:r>
              <a:rPr lang="ru-RU" sz="1400" b="1" dirty="0">
                <a:solidFill>
                  <a:srgbClr val="002060"/>
                </a:solidFill>
              </a:rPr>
              <a:t>и др. </a:t>
            </a:r>
          </a:p>
        </p:txBody>
      </p:sp>
      <p:pic>
        <p:nvPicPr>
          <p:cNvPr id="389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929563" y="507206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Прямоугольник 15"/>
          <p:cNvSpPr>
            <a:spLocks noChangeArrowheads="1"/>
          </p:cNvSpPr>
          <p:nvPr/>
        </p:nvSpPr>
        <p:spPr bwMode="auto">
          <a:xfrm>
            <a:off x="7358063" y="6215063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4313,9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892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25" name="Прямоугольник 17"/>
          <p:cNvSpPr>
            <a:spLocks noChangeArrowheads="1"/>
          </p:cNvSpPr>
          <p:nvPr/>
        </p:nvSpPr>
        <p:spPr bwMode="auto">
          <a:xfrm>
            <a:off x="6143625" y="6143625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2310 </a:t>
            </a:r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71682" name="Picture 2" descr="\\Malya-ser\MA\Фото\Фото 2018\ЭКСКУРСИИ\8.10.2018 - Деревянные храмы Карельского перешейка\IMG-20181008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71625"/>
            <a:ext cx="1650306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3" name="Picture 3" descr="\\Malya-ser\MA\Фото\Фото 2018\ЭКСКУРСИИ\19.10.2018 - Гатчина\IMG-20181020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1571625"/>
            <a:ext cx="2000250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\\Malya-ser\MA\Фото\Фото 2018\ЭКСКУРСИИ\Валаам\image-0-02-04-3af715bb06564f4da1911d9f2f066e50dff628284a2fa7f1fe931134b537e76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143250"/>
            <a:ext cx="164078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5" name="Picture 5" descr="\\Malya-ser\MA\Фото\Фото 2018\ЭКСКУРСИИ\Псков\IMG_20180927_144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50" y="3143250"/>
            <a:ext cx="20002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8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2786063" y="1500188"/>
            <a:ext cx="4329112" cy="4525962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2000" b="1" dirty="0" smtClean="0"/>
              <a:t>Основные мероприятия:</a:t>
            </a:r>
          </a:p>
          <a:p>
            <a:pPr marL="0" indent="0">
              <a:buFont typeface="Wingdings" pitchFamily="2" charset="2"/>
              <a:buChar char="q"/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техническому моделированию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песочной анимации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изобразительному искусству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развивающих занятий для родителей с детьми в возрасте  до 3-х лет «семейный клуб «малышок»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Кружок «Досуг»</a:t>
            </a:r>
          </a:p>
          <a:p>
            <a:pPr>
              <a:defRPr/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BFC44-03EC-4F61-8FA4-4D74505B228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39940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3000375"/>
            <a:ext cx="22145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\\Malya-ser\MA\Фото\Фото 2018\КРУЖКИ\4 КРУЖКА\АПРЕЛЬ\30.04.18 теневой\IMG_9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357313"/>
            <a:ext cx="23574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\\Malya-ser\MA\Фото\Фото 2018\КРУЖКИ\4 КРУЖКА\МАЙ\13.05.18 лепка\lUN4AZ3c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071813"/>
            <a:ext cx="2357438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\\Malya-ser\MA\Фото\Фото 2018\КРУЖКИ\4 КРУЖКА\МАЙ\29.05.2018 рисование\DSCN8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572000"/>
            <a:ext cx="2357438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ÐÐ°ÑÑÐ¸Ð½ÐºÐ¸ Ð¿Ð¾ Ð·Ð°Ð¿ÑÐ¾ÑÑ Ð³Ð¸ÑÐºÐ° ÑÐ²Ð¾ÑÑÐµÑÑÐ²Ð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14875"/>
            <a:ext cx="1354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9946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857250"/>
          <a:ext cx="8215341" cy="520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75"/>
                <a:gridCol w="6325725"/>
                <a:gridCol w="1232341"/>
              </a:tblGrid>
              <a:tr h="1393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плана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454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«Временное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трудоустройство несовершеннолетних в возрасте от 14 до 18 лет в свободное от учебы время на 2020 год»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583,8</a:t>
                      </a:r>
                      <a:endParaRPr lang="ru-RU" dirty="0"/>
                    </a:p>
                  </a:txBody>
                  <a:tcPr/>
                </a:tc>
              </a:tr>
              <a:tr h="60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«Профилактика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дорожно-транспортного травматизма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360,0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3.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«Средства массовой информации Муниципального образования»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1 720,0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4.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«Экология»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7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«Осуществление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защиты прав потребителей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15,0</a:t>
                      </a:r>
                    </a:p>
                  </a:txBody>
                  <a:tcPr/>
                </a:tc>
              </a:tr>
              <a:tr h="622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6.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80000"/>
                        </a:lnSpc>
                        <a:buNone/>
                        <a:tabLst>
                          <a:tab pos="160338" algn="l"/>
                          <a:tab pos="269875" algn="l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«Проведение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планов </a:t>
            </a:r>
            <a:r>
              <a:rPr lang="ru-RU" sz="22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непрограммных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направлений деятельности на 2020 год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E669-3451-4C45-992D-21BC01EE83D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A03D0C-F9CF-41C7-89D5-20DA2E6A25C0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1987" name="Прямоугольник 5"/>
          <p:cNvSpPr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1988" name="Прямоугольник 12"/>
          <p:cNvSpPr>
            <a:spLocks noChangeArrowheads="1"/>
          </p:cNvSpPr>
          <p:nvPr/>
        </p:nvSpPr>
        <p:spPr bwMode="auto">
          <a:xfrm>
            <a:off x="5292725" y="1916113"/>
            <a:ext cx="3652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/>
          </a:p>
          <a:p>
            <a:pPr algn="ctr"/>
            <a:endParaRPr lang="ru-RU" sz="1200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323850" y="815975"/>
            <a:ext cx="8496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«ВРЕМЕННОЕ ТРУДОУСТРОЙСТВО НЕСОВЕРШЕННОЛЕТНИХ В ВОЗРАСТЕ ОТ 14 ДО 18 ЛЕТ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СВОБОДНОЕ ОТ УЧЕБЫ ВРЕМЯ НА </a:t>
            </a:r>
            <a:r>
              <a:rPr lang="ru-RU" b="1" dirty="0" smtClean="0">
                <a:solidFill>
                  <a:srgbClr val="002060"/>
                </a:solidFill>
              </a:rPr>
              <a:t>2020 </a:t>
            </a:r>
            <a:r>
              <a:rPr lang="ru-RU" b="1" dirty="0">
                <a:solidFill>
                  <a:srgbClr val="002060"/>
                </a:solidFill>
              </a:rPr>
              <a:t>ГОД»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990" name="Прямоугольник 10"/>
          <p:cNvSpPr>
            <a:spLocks noChangeArrowheads="1"/>
          </p:cNvSpPr>
          <p:nvPr/>
        </p:nvSpPr>
        <p:spPr bwMode="auto">
          <a:xfrm>
            <a:off x="571500" y="1857375"/>
            <a:ext cx="81010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Основные мероприятия</a:t>
            </a:r>
            <a:r>
              <a:rPr lang="ru-RU" sz="1200" dirty="0"/>
              <a:t>:</a:t>
            </a:r>
            <a:br>
              <a:rPr lang="ru-RU" sz="1200" dirty="0"/>
            </a:br>
            <a:endParaRPr lang="ru-RU" sz="1400" dirty="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Предоставление несовершеннолетним гражданам в возрасте от 14 до 18 лет возможности временного трудоустройства в свободное от учебы время с целью приобретения трудовых навыков, профилактики безнадзорности и правонарушений;</a:t>
            </a: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Материальная поддержка несовершеннолетних граждан, находящихся в трудной жизненной ситуации;</a:t>
            </a:r>
          </a:p>
          <a:p>
            <a:pPr algn="ctr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Адаптация молодежи к условиям функционирования рынка труда.</a:t>
            </a:r>
          </a:p>
          <a:p>
            <a:pPr algn="ctr"/>
            <a:endParaRPr lang="ru-RU" sz="1400" i="1" dirty="0">
              <a:solidFill>
                <a:srgbClr val="002060"/>
              </a:solidFill>
            </a:endParaRPr>
          </a:p>
          <a:p>
            <a:pPr algn="ctr"/>
            <a:r>
              <a:rPr lang="ru-RU" sz="1400" i="1" dirty="0">
                <a:solidFill>
                  <a:srgbClr val="002060"/>
                </a:solidFill>
              </a:rPr>
              <a:t>*Оплата труда несовершеннолетних в период участия во временном трудоустройстве – </a:t>
            </a:r>
            <a:r>
              <a:rPr lang="ru-RU" sz="1400" i="1" dirty="0" smtClean="0">
                <a:solidFill>
                  <a:srgbClr val="002060"/>
                </a:solidFill>
              </a:rPr>
              <a:t>12071,0 </a:t>
            </a:r>
            <a:r>
              <a:rPr lang="ru-RU" sz="1400" i="1" dirty="0">
                <a:solidFill>
                  <a:srgbClr val="002060"/>
                </a:solidFill>
              </a:rPr>
              <a:t>руб. в месяц.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1991" name="Прямоугольник 10"/>
          <p:cNvSpPr>
            <a:spLocks noChangeArrowheads="1"/>
          </p:cNvSpPr>
          <p:nvPr/>
        </p:nvSpPr>
        <p:spPr bwMode="auto">
          <a:xfrm>
            <a:off x="7643813" y="5857875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  </a:t>
            </a:r>
            <a:r>
              <a:rPr lang="ru-RU" sz="1400" b="1" smtClean="0">
                <a:solidFill>
                  <a:srgbClr val="002060"/>
                </a:solidFill>
              </a:rPr>
              <a:t>583,8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41992" name="Picture 12" descr="https://kurspresent.ru/uploads/3d-figures/48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357688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4" name="TextBox 6"/>
          <p:cNvSpPr txBox="1">
            <a:spLocks noChangeArrowheads="1"/>
          </p:cNvSpPr>
          <p:nvPr/>
        </p:nvSpPr>
        <p:spPr bwMode="auto">
          <a:xfrm>
            <a:off x="6286500" y="5857875"/>
            <a:ext cx="1857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человека</a:t>
            </a:r>
          </a:p>
          <a:p>
            <a:pPr algn="ctr"/>
            <a:endParaRPr lang="ru-RU" sz="1000" dirty="0"/>
          </a:p>
        </p:txBody>
      </p:sp>
      <p:pic>
        <p:nvPicPr>
          <p:cNvPr id="4199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72438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Kov\Downloads\Гифка с Gifius.ru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57694"/>
            <a:ext cx="3048001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7DE5A5-D2FE-4168-B98B-8DBB3C0C99FE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4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НАПРАВЛЕНИЙ ДЕЯТЕЛЬНОСТИ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</a:t>
            </a:r>
            <a:endParaRPr lang="ru-RU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/>
              <a:t>«ПРОФИЛАКТИКА ДОРОЖНО-ТРАНСПОРТНОГО ТРАВМАТИЗМА НА ТЕРРИТОРИИ МУНИЦИПАЛЬНОГО ОБРАЗОВАНИЯ»</a:t>
            </a:r>
            <a:endParaRPr lang="ru-RU" dirty="0"/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5795963" y="2420938"/>
            <a:ext cx="33480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endParaRPr lang="ru-RU" sz="1200" b="1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5929313" y="1929943"/>
            <a:ext cx="3024187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002060"/>
                </a:solidFill>
              </a:rPr>
              <a:t>Основные мероприятия</a:t>
            </a:r>
            <a:r>
              <a:rPr lang="ru-RU" sz="1400" dirty="0"/>
              <a:t>:</a:t>
            </a:r>
            <a:br>
              <a:rPr lang="ru-RU" sz="1400" dirty="0"/>
            </a:br>
            <a:endParaRPr lang="ru-RU" sz="1400" dirty="0"/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Интерактивная </a:t>
            </a:r>
            <a:r>
              <a:rPr lang="ru-RU" sz="1400" dirty="0" err="1" smtClean="0">
                <a:solidFill>
                  <a:srgbClr val="002060"/>
                </a:solidFill>
                <a:cs typeface="Times New Roman" pitchFamily="18" charset="0"/>
              </a:rPr>
              <a:t>квест</a:t>
            </a: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 - игра «Маршрут безопасности»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2 Интерактивные программы «Пешеход внимательный»</a:t>
            </a: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Программа «Пешеход внимательный»</a:t>
            </a: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hangingPunct="0"/>
            <a:endParaRPr lang="ru-RU" sz="1400" dirty="0"/>
          </a:p>
          <a:p>
            <a:pPr eaLnBrk="0" hangingPunct="0"/>
            <a:endParaRPr lang="ru-RU" sz="1400" dirty="0"/>
          </a:p>
          <a:p>
            <a:pPr eaLnBrk="0" hangingPunct="0"/>
            <a:endParaRPr lang="ru-RU" sz="700" dirty="0"/>
          </a:p>
          <a:p>
            <a:pPr eaLnBrk="0" hangingPunct="0"/>
            <a:endParaRPr lang="ru-RU" dirty="0"/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5795963" y="3413125"/>
            <a:ext cx="3348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358063" y="5857875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360,0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тыс.руб.</a:t>
            </a:r>
          </a:p>
        </p:txBody>
      </p:sp>
      <p:pic>
        <p:nvPicPr>
          <p:cNvPr id="36879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2000250"/>
            <a:ext cx="2214563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0" name="Picture 16" descr="\\Malya-ser\MA\Фото\Фото 2018\ПРОФИЛАКТИКА\28.09.2018-игра приключения светофора\светофорик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221456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1" name="Picture 17" descr="\\Malya-ser\MA\Фото\Фото 2018\ПРОФИЛАКТИКА\28.09.2018-игра приключения светофора\светофорик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3857625"/>
            <a:ext cx="3157537" cy="236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9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3020" name="TextBox 6"/>
          <p:cNvSpPr txBox="1">
            <a:spLocks noChangeArrowheads="1"/>
          </p:cNvSpPr>
          <p:nvPr/>
        </p:nvSpPr>
        <p:spPr bwMode="auto">
          <a:xfrm>
            <a:off x="6072188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200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человек</a:t>
            </a:r>
            <a:endParaRPr lang="ru-RU" sz="1400" dirty="0"/>
          </a:p>
        </p:txBody>
      </p:sp>
      <p:pic>
        <p:nvPicPr>
          <p:cNvPr id="43021" name="Picture 16" descr="ÐÐ°ÑÑÐ¸Ð½ÐºÐ¸ Ð¿Ð¾ Ð·Ð°Ð¿ÑÐ¾ÑÑ Ð³Ð¸ÑÐºÐ° ÑÐ²ÐµÑÐ¾ÑÐ¾Ñ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571625"/>
            <a:ext cx="178593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7929563" y="4929188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F055E8-4A48-4549-927F-9B65792E9A3C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403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НА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«СРЕДСТВА МАССОВОЙ ИНФОРМАЦИИ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МУНИЦИПАЛЬНОГО ОБРАЗОВАНИЯ»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5219700" y="1628775"/>
            <a:ext cx="36734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 </a:t>
            </a:r>
            <a:r>
              <a:rPr lang="ru-RU" sz="1200"/>
              <a:t> «УЧРЕЖДЕНИЕ ПЕЧАТНОГО СРЕДСТВА МАССОВОЙ ИНФОРМАЦИИ ДЛЯ ОПУБЛИКОВАНИЯ  МУНИЦИПАЛЬНЫХ ПРАВОВЫХ АКТОВ, ОБСУЖДЕНИЯ ПРОЕКТОВ МУНИЦИПАЛЬНЫХ ПРАВОВЫХ АКТОВ ПО ВОПРОСАМ МЕСТНОГО ЗНАЧЕНИЯ, ДОВЕДЕНИЯ ДО СВЕДЕНИЯ ЖИТЕЛЕЙ МУНИЦИПАЛЬНОГО ОБРАЗОВАНИЯ ОФИЦИАЛЬНОЙ ИНФОРМАЦИИ О СОЦИАЛЬНО-ЭКОНОМИЧЕСКОМ И КУЛЬТУРНОМ РАЗВИТИИ  МУНИЦИПАЛЬНОГО ОБРАЗОВАНИЯ»</a:t>
            </a:r>
          </a:p>
          <a:p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44037" name="Picture 8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14398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\\Malya-ser\ma\Обмен\Ветохина\Бюджет 2018\фото\газета\Page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716338"/>
            <a:ext cx="13684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 descr="\\Malya-ser\ma\Обмен\Ветохина\Бюджет 2018\фото\газета\05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573463"/>
            <a:ext cx="14398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1" descr="\\Malya-ser\ma\Обмен\Ветохина\Бюджет 2018\фото\газета\1-ию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643063"/>
            <a:ext cx="14541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2" descr="\\Malya-ser\ma\Обмен\Ветохина\Бюджет 2018\фото\газета\01.06.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1628775"/>
            <a:ext cx="1482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3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3573463"/>
            <a:ext cx="143986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Прямоугольник 14"/>
          <p:cNvSpPr>
            <a:spLocks noChangeArrowheads="1"/>
          </p:cNvSpPr>
          <p:nvPr/>
        </p:nvSpPr>
        <p:spPr bwMode="auto">
          <a:xfrm>
            <a:off x="7500938" y="57864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1720,0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</a:p>
        </p:txBody>
      </p:sp>
      <p:pic>
        <p:nvPicPr>
          <p:cNvPr id="44044" name="Picture 14" descr="https://kurspresent.ru/uploads/3d-figures/1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0" y="4643438"/>
            <a:ext cx="1285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Box 6"/>
          <p:cNvSpPr txBox="1">
            <a:spLocks noChangeArrowheads="1"/>
          </p:cNvSpPr>
          <p:nvPr/>
        </p:nvSpPr>
        <p:spPr bwMode="auto">
          <a:xfrm>
            <a:off x="5500688" y="5715000"/>
            <a:ext cx="2643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72 000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экземпляров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(тираж 6 000 экземпляров 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в месяц)</a:t>
            </a:r>
            <a:endParaRPr lang="ru-RU" sz="1400" dirty="0"/>
          </a:p>
        </p:txBody>
      </p:sp>
      <p:pic>
        <p:nvPicPr>
          <p:cNvPr id="4404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8" cstate="print"/>
          <a:srcRect l="16666" t="6798" r="8333" b="11630"/>
          <a:stretch>
            <a:fillRect/>
          </a:stretch>
        </p:blipFill>
        <p:spPr bwMode="auto">
          <a:xfrm>
            <a:off x="8072438" y="478631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16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5072063"/>
            <a:ext cx="73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2020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«ЭКОЛОГИЯ»</a:t>
            </a: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549B4-F325-42ED-ADB8-D11CB4E10BE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3214688" y="1643063"/>
            <a:ext cx="45005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Основные мероприятия: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Проведение конкурса детского рисунка «Сохраним природу вместе»</a:t>
            </a:r>
          </a:p>
          <a:p>
            <a:pPr>
              <a:tabLst>
                <a:tab pos="160338" algn="l"/>
                <a:tab pos="269875" algn="l"/>
              </a:tabLst>
              <a:defRPr/>
            </a:pPr>
            <a:endParaRPr lang="ru-RU" sz="1600" dirty="0"/>
          </a:p>
        </p:txBody>
      </p:sp>
      <p:pic>
        <p:nvPicPr>
          <p:cNvPr id="45061" name="Picture 7" descr="C:\Users\Kov\Desktop\gif-dlya-prezentaciy-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929063"/>
            <a:ext cx="32146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86125" y="3571875"/>
            <a:ext cx="55721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160338" algn="l"/>
                <a:tab pos="269875" algn="l"/>
              </a:tabLst>
            </a:pPr>
            <a:endParaRPr lang="ru-RU" sz="20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</a:pPr>
            <a:r>
              <a:rPr lang="ru-RU" sz="2000">
                <a:solidFill>
                  <a:srgbClr val="002060"/>
                </a:solidFill>
                <a:cs typeface="Times New Roman" pitchFamily="18" charset="0"/>
              </a:rPr>
              <a:t>Осуществление экологического просвещения и формирование экологической культуры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/>
          </a:p>
        </p:txBody>
      </p:sp>
      <p:sp>
        <p:nvSpPr>
          <p:cNvPr id="45063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30 тыс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. руб.</a:t>
            </a:r>
            <a:endParaRPr lang="ru-RU" sz="1400" dirty="0"/>
          </a:p>
        </p:txBody>
      </p:sp>
      <p:pic>
        <p:nvPicPr>
          <p:cNvPr id="450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00062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065" name="Прямоугольник 8"/>
          <p:cNvSpPr>
            <a:spLocks noChangeArrowheads="1"/>
          </p:cNvSpPr>
          <p:nvPr/>
        </p:nvSpPr>
        <p:spPr bwMode="auto">
          <a:xfrm>
            <a:off x="6572250" y="5857875"/>
            <a:ext cx="906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325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человек</a:t>
            </a:r>
          </a:p>
        </p:txBody>
      </p:sp>
      <p:pic>
        <p:nvPicPr>
          <p:cNvPr id="4506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3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00188"/>
            <a:ext cx="24288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\\Malya-ser\MA\Обмен\Сеткевич\Новая папка\0_b2f2d_e9a78538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5813" y="2357438"/>
            <a:ext cx="2008187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  <p:bldP spid="1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2020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spc="-65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ОСУЩЕСТВЛЕНИЕ ЗАЩИТЫ ПРАВ ПОТРЕБИТЕЛЕЙ НА ТЕРРИТОРИИ 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МУНИЦИПАЛЬНОГО ОБРАЗОВАНИЯ»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E63CE-7539-48F6-8BCA-F604B3C9DB6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>
              <a:cs typeface="Arial" pitchFamily="34" charset="0"/>
            </a:endParaRPr>
          </a:p>
        </p:txBody>
      </p:sp>
      <p:pic>
        <p:nvPicPr>
          <p:cNvPr id="460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40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тыс. руб.</a:t>
            </a:r>
            <a:endParaRPr lang="ru-RU" sz="1400" dirty="0"/>
          </a:p>
        </p:txBody>
      </p:sp>
      <p:sp>
        <p:nvSpPr>
          <p:cNvPr id="46086" name="Прямоугольник 14"/>
          <p:cNvSpPr>
            <a:spLocks noChangeArrowheads="1"/>
          </p:cNvSpPr>
          <p:nvPr/>
        </p:nvSpPr>
        <p:spPr bwMode="auto">
          <a:xfrm>
            <a:off x="2571750" y="2286000"/>
            <a:ext cx="5643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/>
              <a:t>Проведение конкурс посвященного Всемирному дню защиты прав потребителей по теме «Самый грамотный потребитель»</a:t>
            </a:r>
          </a:p>
        </p:txBody>
      </p:sp>
      <p:sp>
        <p:nvSpPr>
          <p:cNvPr id="46087" name="Прямоугольник 15"/>
          <p:cNvSpPr>
            <a:spLocks noChangeArrowheads="1"/>
          </p:cNvSpPr>
          <p:nvPr/>
        </p:nvSpPr>
        <p:spPr bwMode="auto">
          <a:xfrm>
            <a:off x="2786063" y="1857375"/>
            <a:ext cx="30527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Основные мероприятия:</a:t>
            </a:r>
          </a:p>
        </p:txBody>
      </p:sp>
      <p:sp>
        <p:nvSpPr>
          <p:cNvPr id="46088" name="Rectangle 2"/>
          <p:cNvSpPr>
            <a:spLocks noChangeArrowheads="1"/>
          </p:cNvSpPr>
          <p:nvPr/>
        </p:nvSpPr>
        <p:spPr bwMode="auto">
          <a:xfrm>
            <a:off x="2571750" y="3286125"/>
            <a:ext cx="564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q"/>
            </a:pPr>
            <a:r>
              <a:rPr lang="ru-RU">
                <a:cs typeface="Calibri" pitchFamily="34" charset="0"/>
              </a:rPr>
              <a:t>Изготовление печатной продукции:«Защита прав потребителей в сфере розничной торговли»</a:t>
            </a:r>
            <a:endParaRPr lang="ru-RU"/>
          </a:p>
        </p:txBody>
      </p:sp>
      <p:sp>
        <p:nvSpPr>
          <p:cNvPr id="46089" name="Прямоугольник 18"/>
          <p:cNvSpPr>
            <a:spLocks noChangeArrowheads="1"/>
          </p:cNvSpPr>
          <p:nvPr/>
        </p:nvSpPr>
        <p:spPr bwMode="auto">
          <a:xfrm>
            <a:off x="2571750" y="4357688"/>
            <a:ext cx="5500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/>
              <a:t>Консультационная поддержка граждан по вопросам защиты прав потребителей.</a:t>
            </a:r>
          </a:p>
        </p:txBody>
      </p:sp>
      <p:pic>
        <p:nvPicPr>
          <p:cNvPr id="46090" name="Picture 6" descr="ÐÐ°ÑÑÐ¸Ð½ÐºÐ¸ Ð¿Ð¾ Ð·Ð°Ð¿ÑÐ¾ÑÑ Ð·Ð°ÐºÐ¾Ð½ Ð³Ð¸ÑÐºÐ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643188"/>
            <a:ext cx="1838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5651500" y="2349500"/>
            <a:ext cx="3206750" cy="36576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Основные мероприятия: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dirty="0" smtClean="0">
                <a:latin typeface="Arial" charset="0"/>
                <a:cs typeface="Arial" charset="0"/>
              </a:rPr>
              <a:t>      </a:t>
            </a:r>
            <a:r>
              <a:rPr lang="ru-RU" sz="1800" dirty="0" smtClean="0">
                <a:latin typeface="Arial" charset="0"/>
                <a:cs typeface="Arial" charset="0"/>
              </a:rPr>
              <a:t>Проведение обучающих лекций по вопросам гражданской обороны, защиты населения от чрезвычайных ситуаций</a:t>
            </a:r>
            <a:endParaRPr lang="ru-RU" sz="18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 НАПРАВЛЕНИЙ  ДЕЯТЕЛЬНОСТИ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98FD9-B882-47B2-8B2D-07FE61DAAAE6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6" name="Picture 4" descr="http://galo.ru/_uploaded/document/images/image_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928" y="2132856"/>
            <a:ext cx="28575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\\Malya-ser\ma\Фото\Фото 2016\5. МБУ\го и чс\го и чс 20.09\DSCN6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2592288" cy="145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1" name="Прямоугольник 8"/>
          <p:cNvSpPr>
            <a:spLocks noChangeArrowheads="1"/>
          </p:cNvSpPr>
          <p:nvPr/>
        </p:nvSpPr>
        <p:spPr bwMode="auto">
          <a:xfrm>
            <a:off x="7572375" y="5857875"/>
            <a:ext cx="1439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329,6тыс</a:t>
            </a:r>
            <a:r>
              <a:rPr lang="ru-RU" sz="1400" b="1" dirty="0">
                <a:solidFill>
                  <a:srgbClr val="002060"/>
                </a:solidFill>
              </a:rPr>
              <a:t>. руб.</a:t>
            </a:r>
            <a:endParaRPr lang="ru-RU" sz="1400" dirty="0"/>
          </a:p>
        </p:txBody>
      </p:sp>
      <p:pic>
        <p:nvPicPr>
          <p:cNvPr id="4711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5000625"/>
            <a:ext cx="725488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6500813" y="5857875"/>
            <a:ext cx="906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81 </a:t>
            </a:r>
            <a:b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cs typeface="Times New Roman" pitchFamily="18" charset="0"/>
              </a:rPr>
              <a:t>человек</a:t>
            </a:r>
            <a:endParaRPr lang="ru-RU" sz="1400" dirty="0"/>
          </a:p>
        </p:txBody>
      </p:sp>
      <p:pic>
        <p:nvPicPr>
          <p:cNvPr id="4711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 l="16666" t="6798" r="8333" b="11630"/>
          <a:stretch>
            <a:fillRect/>
          </a:stretch>
        </p:blipFill>
        <p:spPr bwMode="auto">
          <a:xfrm>
            <a:off x="7929563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003949-3017-44BC-A77E-8AD05CB3FAF5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z="12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428596" y="0"/>
            <a:ext cx="8353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ПРОЕКТА БЮДЖЕТА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ВНУТРИГОРОДСКОГО МУНИЦИПАЛЬНОГО ОБРАЗОВАНИЯ САНКТ-ПЕТЕРБУРГА МУНИЦИПАЛЬНЫЙ ОКРУГ  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ЛИГОВКА-ЯМСКАЯ НА </a:t>
            </a:r>
            <a:r>
              <a:rPr lang="ru-RU" sz="20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500174"/>
          <a:ext cx="8320438" cy="4728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571500" y="6215063"/>
            <a:ext cx="8358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 i="1" dirty="0">
                <a:solidFill>
                  <a:srgbClr val="C00000"/>
                </a:solidFill>
              </a:rPr>
              <a:t>*Источник финансирования дефицита бюджета – превышение доходов над расходами прошлых лет, остатки денежных средств на счетах.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77435-DA93-451C-8514-3D066FCE0B4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48131" name="Прямоугольник 14"/>
          <p:cNvSpPr>
            <a:spLocks noChangeArrowheads="1"/>
          </p:cNvSpPr>
          <p:nvPr/>
        </p:nvSpPr>
        <p:spPr bwMode="auto">
          <a:xfrm>
            <a:off x="468313" y="260350"/>
            <a:ext cx="8424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Основные направления деятельности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казенного учреждения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по оказанию муниципальных услуг "</a:t>
            </a:r>
            <a:r>
              <a:rPr lang="ru-RU" sz="2000" b="1" dirty="0" err="1">
                <a:solidFill>
                  <a:srgbClr val="C00000"/>
                </a:solidFill>
              </a:rPr>
              <a:t>Лиговка-Ямская</a:t>
            </a:r>
            <a:r>
              <a:rPr lang="ru-RU" sz="2000" b="1" dirty="0">
                <a:solidFill>
                  <a:srgbClr val="C00000"/>
                </a:solidFill>
              </a:rPr>
              <a:t>"</a:t>
            </a:r>
          </a:p>
        </p:txBody>
      </p:sp>
      <p:sp>
        <p:nvSpPr>
          <p:cNvPr id="40964" name="TextBox 15"/>
          <p:cNvSpPr txBox="1">
            <a:spLocks noChangeArrowheads="1"/>
          </p:cNvSpPr>
          <p:nvPr/>
        </p:nvSpPr>
        <p:spPr bwMode="auto">
          <a:xfrm>
            <a:off x="357188" y="1357313"/>
            <a:ext cx="8569325" cy="177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ГО и ЧС </a:t>
            </a:r>
          </a:p>
          <a:p>
            <a:pPr marL="342900" indent="-342900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Трудоустройство </a:t>
            </a:r>
            <a:r>
              <a:rPr lang="ru-RU" b="1" dirty="0">
                <a:solidFill>
                  <a:srgbClr val="002060"/>
                </a:solidFill>
              </a:rPr>
              <a:t>несовершеннолетних.</a:t>
            </a:r>
            <a:endParaRPr lang="ru-RU" b="1" dirty="0">
              <a:solidFill>
                <a:srgbClr val="C00000"/>
              </a:solidFill>
            </a:endParaRP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</a:rPr>
              <a:t>Досуговые мероприятия</a:t>
            </a: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Благоустройство территории в том числе содержание уличного </a:t>
            </a:r>
            <a:r>
              <a:rPr lang="ru-RU" b="1" dirty="0" err="1" smtClean="0">
                <a:solidFill>
                  <a:srgbClr val="002060"/>
                </a:solidFill>
              </a:rPr>
              <a:t>одорудования</a:t>
            </a:r>
            <a:r>
              <a:rPr lang="ru-RU" b="1" smtClean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48135" name="Прямоугольник 8"/>
          <p:cNvSpPr>
            <a:spLocks noChangeArrowheads="1"/>
          </p:cNvSpPr>
          <p:nvPr/>
        </p:nvSpPr>
        <p:spPr bwMode="auto">
          <a:xfrm>
            <a:off x="5940152" y="5805264"/>
            <a:ext cx="1357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8 409,4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 тыс. руб.</a:t>
            </a:r>
            <a:endParaRPr lang="ru-RU" sz="1400" dirty="0"/>
          </a:p>
        </p:txBody>
      </p:sp>
      <p:pic>
        <p:nvPicPr>
          <p:cNvPr id="4813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5436096" y="2780928"/>
            <a:ext cx="2255416" cy="29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55892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_____________________________________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0648"/>
            <a:ext cx="226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 Л О С С А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764704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	Бюджет</a:t>
            </a:r>
            <a:r>
              <a:rPr lang="ru-RU" sz="1500" dirty="0" smtClean="0"/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lvl="0"/>
            <a:r>
              <a:rPr lang="ru-RU" sz="1500" b="1" dirty="0" smtClean="0"/>
              <a:t>	Доходы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поступающие в бюджет денежные средства, в виде налоговых, неналоговых и безвозмездных поступлений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Расходы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денежные средства, направляемые на финансовое обеспечение задач и функций органов местного самоуправления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Дефицит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превышение расходов бюджета над его доходами </a:t>
            </a:r>
            <a:r>
              <a:rPr lang="ru-RU" sz="1500" dirty="0" smtClean="0"/>
              <a:t>(-).</a:t>
            </a:r>
          </a:p>
          <a:p>
            <a:r>
              <a:rPr lang="ru-RU" sz="1500" b="1" dirty="0" smtClean="0"/>
              <a:t>	</a:t>
            </a:r>
            <a:r>
              <a:rPr lang="ru-RU" sz="1500" b="1" dirty="0" err="1" smtClean="0"/>
              <a:t>Профицит</a:t>
            </a:r>
            <a:r>
              <a:rPr lang="ru-RU" sz="1500" dirty="0" smtClean="0"/>
              <a:t> –превышение доходов бюджета над его расходами (+).</a:t>
            </a:r>
          </a:p>
          <a:p>
            <a:r>
              <a:rPr lang="ru-RU" sz="1500" b="1" dirty="0" smtClean="0"/>
              <a:t>	Межбюджетные трансферты 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 Виды межбюджетных трансфертов: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Субвенция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обеспечения обязанностей по выполнению переданных полномочий.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Субсидия</a:t>
            </a:r>
            <a:r>
              <a:rPr lang="ru-RU" sz="1500" i="1" dirty="0" smtClean="0"/>
              <a:t> 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 в целях исполнения обязанностей по решению вопросов местного значения.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Дотация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выравнивания финансовых возможностей для решения вопросов местного значения.</a:t>
            </a:r>
            <a:endParaRPr lang="ru-RU" sz="1500" dirty="0"/>
          </a:p>
        </p:txBody>
      </p:sp>
    </p:spTree>
  </p:cSld>
  <p:clrMapOvr>
    <a:masterClrMapping/>
  </p:clrMapOvr>
  <p:transition spd="slow" advTm="515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4" name="Picture 6" descr="\\Malya-ser\ma\Обмен\Клипачева\Работа1\печатная продукция\пакет - 30х40х10 - Лиговка-Ямская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260648"/>
            <a:ext cx="5317416" cy="614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466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СОЦИАЛЬНО-ЭКОНОМИЧЕСКОГО РАЗВИТИЯ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2020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1628800"/>
          <a:ext cx="6096000" cy="3329940"/>
        </p:xfrm>
        <a:graphic>
          <a:graphicData uri="http://schemas.openxmlformats.org/drawingml/2006/table">
            <a:tbl>
              <a:tblPr/>
              <a:tblGrid>
                <a:gridCol w="333976"/>
                <a:gridCol w="1595454"/>
                <a:gridCol w="620420"/>
                <a:gridCol w="532235"/>
                <a:gridCol w="531610"/>
                <a:gridCol w="621045"/>
                <a:gridCol w="620420"/>
                <a:gridCol w="620420"/>
                <a:gridCol w="620420"/>
              </a:tblGrid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Единица измере-ния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год 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год отчет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2020 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2021 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Общая площадь земель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309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числе, площадь зеленых насаждений общего пользования местного значения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Численность  населения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16 836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16 699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16 964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16548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17 238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числе, численность детского населения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2 939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965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2 189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2764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3 195</a:t>
                      </a: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230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Доходы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73 616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200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84 000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87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 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 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Расходы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68 362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700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89 000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91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94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Дефицит (-) / профицит (+)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5 254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5 254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/>
                          <a:ea typeface="Calibri"/>
                          <a:cs typeface="Times New Roman"/>
                        </a:rPr>
                        <a:t>5 000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4 000</a:t>
                      </a:r>
                      <a:endParaRPr lang="ru-RU" sz="900" dirty="0"/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000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C:\Users\Ирина\Desktop\ДЛЯ ПРЕЗЕНТАЦИИ\222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94714" y="4221088"/>
            <a:ext cx="2249286" cy="24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15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A3F7F-CB9D-4947-B607-5E3FB12D965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1267" name="Picture 3" descr="C:\Users\Kov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000250"/>
            <a:ext cx="2071687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285875" y="5715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85750" y="1785938"/>
            <a:ext cx="2786063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</p:txBody>
      </p:sp>
      <p:sp>
        <p:nvSpPr>
          <p:cNvPr id="11270" name="Прямоугольник 8"/>
          <p:cNvSpPr>
            <a:spLocks noChangeArrowheads="1"/>
          </p:cNvSpPr>
          <p:nvPr/>
        </p:nvSpPr>
        <p:spPr bwMode="auto">
          <a:xfrm>
            <a:off x="285750" y="785813"/>
            <a:ext cx="2714625" cy="8620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видов деятельности</a:t>
            </a:r>
          </a:p>
        </p:txBody>
      </p:sp>
      <p:sp>
        <p:nvSpPr>
          <p:cNvPr id="11271" name="Прямоугольник 9"/>
          <p:cNvSpPr>
            <a:spLocks noChangeArrowheads="1"/>
          </p:cNvSpPr>
          <p:nvPr/>
        </p:nvSpPr>
        <p:spPr bwMode="auto">
          <a:xfrm>
            <a:off x="3214688" y="785813"/>
            <a:ext cx="2286000" cy="1077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</a:t>
            </a:r>
          </a:p>
        </p:txBody>
      </p:sp>
      <p:sp>
        <p:nvSpPr>
          <p:cNvPr id="11272" name="Прямоугольник 10"/>
          <p:cNvSpPr>
            <a:spLocks noChangeArrowheads="1"/>
          </p:cNvSpPr>
          <p:nvPr/>
        </p:nvSpPr>
        <p:spPr bwMode="auto">
          <a:xfrm>
            <a:off x="5643563" y="2071688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Доходы от компенсации затрат государства</a:t>
            </a:r>
          </a:p>
        </p:txBody>
      </p:sp>
      <p:sp>
        <p:nvSpPr>
          <p:cNvPr id="11273" name="Прямоугольник 11"/>
          <p:cNvSpPr>
            <a:spLocks noChangeArrowheads="1"/>
          </p:cNvSpPr>
          <p:nvPr/>
        </p:nvSpPr>
        <p:spPr bwMode="auto">
          <a:xfrm>
            <a:off x="5643563" y="1428750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1274" name="Прямоугольник 12"/>
          <p:cNvSpPr>
            <a:spLocks noChangeArrowheads="1"/>
          </p:cNvSpPr>
          <p:nvPr/>
        </p:nvSpPr>
        <p:spPr bwMode="auto">
          <a:xfrm>
            <a:off x="785813" y="5357813"/>
            <a:ext cx="7215187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Направления расходования бюджетных средств: общегосударственные вопросы, национальная экономика, жилищно-коммунальное хозяйство, охрана окружающей среды , образование, культура и др.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375" y="0"/>
            <a:ext cx="75009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 БЮДЖЕТА МУНИЦИПАЛЬНОГО ОБРАЗОВАНИЯ </a:t>
            </a:r>
            <a:b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ЛИГОВКА-ЯМСКАЯ НА </a:t>
            </a:r>
            <a:r>
              <a:rPr lang="ru-RU" sz="1600" b="1" spc="50" dirty="0" smtClean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ГОД</a:t>
            </a:r>
            <a:endParaRPr lang="ru-RU" sz="1600" b="1" dirty="0"/>
          </a:p>
        </p:txBody>
      </p:sp>
      <p:sp>
        <p:nvSpPr>
          <p:cNvPr id="11276" name="Прямоугольник 10"/>
          <p:cNvSpPr>
            <a:spLocks noChangeArrowheads="1"/>
          </p:cNvSpPr>
          <p:nvPr/>
        </p:nvSpPr>
        <p:spPr bwMode="auto">
          <a:xfrm>
            <a:off x="5643563" y="785813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Штрафы,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санкции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E8BC-4F50-4ADA-B870-3AF55963A64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2291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28688"/>
            <a:ext cx="2428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643063" y="1643063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12293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8572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5929313" y="1643063"/>
            <a:ext cx="1928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1272" name="Прямоугольник 9"/>
          <p:cNvSpPr>
            <a:spLocks noChangeArrowheads="1"/>
          </p:cNvSpPr>
          <p:nvPr/>
        </p:nvSpPr>
        <p:spPr bwMode="auto">
          <a:xfrm>
            <a:off x="1500188" y="2643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84 000,0</a:t>
            </a:r>
            <a:endParaRPr lang="ru-RU" sz="28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273" name="Прямоугольник 10"/>
          <p:cNvSpPr>
            <a:spLocks noChangeArrowheads="1"/>
          </p:cNvSpPr>
          <p:nvPr/>
        </p:nvSpPr>
        <p:spPr bwMode="auto">
          <a:xfrm>
            <a:off x="6000750" y="2643188"/>
            <a:ext cx="211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87 </a:t>
            </a:r>
            <a:r>
              <a:rPr lang="ru-RU" sz="28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000,0  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928813" y="3143250"/>
            <a:ext cx="642938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8" name="Picture 4" descr="C:\Users\Kov\Desktop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714750"/>
            <a:ext cx="163671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pic>
        <p:nvPicPr>
          <p:cNvPr id="12299" name="Picture 5" descr="C:\Users\Kov\Desktop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5072063"/>
            <a:ext cx="164306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sp>
        <p:nvSpPr>
          <p:cNvPr id="12300" name="TextBox 26"/>
          <p:cNvSpPr txBox="1">
            <a:spLocks noChangeArrowheads="1"/>
          </p:cNvSpPr>
          <p:nvPr/>
        </p:nvSpPr>
        <p:spPr bwMode="auto">
          <a:xfrm>
            <a:off x="1928813" y="4500563"/>
            <a:ext cx="1000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1" name="TextBox 27"/>
          <p:cNvSpPr txBox="1">
            <a:spLocks noChangeArrowheads="1"/>
          </p:cNvSpPr>
          <p:nvPr/>
        </p:nvSpPr>
        <p:spPr bwMode="auto">
          <a:xfrm>
            <a:off x="500034" y="5500702"/>
            <a:ext cx="3286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Неналоговые доходы,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8 195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6607969" y="3107532"/>
            <a:ext cx="714375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3" name="TextBox 29"/>
          <p:cNvSpPr txBox="1">
            <a:spLocks noChangeArrowheads="1"/>
          </p:cNvSpPr>
          <p:nvPr/>
        </p:nvSpPr>
        <p:spPr bwMode="auto">
          <a:xfrm>
            <a:off x="5643570" y="5500702"/>
            <a:ext cx="3357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Неналоговые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доходы,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11 036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4" name="TextBox 33"/>
          <p:cNvSpPr txBox="1">
            <a:spLocks noChangeArrowheads="1"/>
          </p:cNvSpPr>
          <p:nvPr/>
        </p:nvSpPr>
        <p:spPr bwMode="auto">
          <a:xfrm>
            <a:off x="6429375" y="4500563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5" name="TextBox 34"/>
          <p:cNvSpPr txBox="1">
            <a:spLocks noChangeArrowheads="1"/>
          </p:cNvSpPr>
          <p:nvPr/>
        </p:nvSpPr>
        <p:spPr bwMode="auto">
          <a:xfrm>
            <a:off x="6429388" y="5000636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14 500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6" name="TextBox 35"/>
          <p:cNvSpPr txBox="1">
            <a:spLocks noChangeArrowheads="1"/>
          </p:cNvSpPr>
          <p:nvPr/>
        </p:nvSpPr>
        <p:spPr bwMode="auto">
          <a:xfrm>
            <a:off x="1500188" y="5072063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15 077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7" name="TextBox 36"/>
          <p:cNvSpPr txBox="1">
            <a:spLocks noChangeArrowheads="1"/>
          </p:cNvSpPr>
          <p:nvPr/>
        </p:nvSpPr>
        <p:spPr bwMode="auto">
          <a:xfrm>
            <a:off x="6215063" y="4071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72 500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8" name="TextBox 37"/>
          <p:cNvSpPr txBox="1">
            <a:spLocks noChangeArrowheads="1"/>
          </p:cNvSpPr>
          <p:nvPr/>
        </p:nvSpPr>
        <p:spPr bwMode="auto">
          <a:xfrm>
            <a:off x="1500166" y="4071938"/>
            <a:ext cx="17859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Lucida Sans Unicode" pitchFamily="34" charset="0"/>
              </a:rPr>
              <a:t>68 923    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9" name="Прямоугольник 6"/>
          <p:cNvSpPr>
            <a:spLocks noChangeArrowheads="1"/>
          </p:cNvSpPr>
          <p:nvPr/>
        </p:nvSpPr>
        <p:spPr bwMode="auto">
          <a:xfrm>
            <a:off x="430213" y="0"/>
            <a:ext cx="87137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ХАРАКТЕРИСТИКА ИСТОЧНИКОВ ДОХОДОВ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  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 руб.)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A5986-33D0-44FA-A06B-77BD1D43EBA1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3315" name="Прямоугольник 6"/>
          <p:cNvSpPr>
            <a:spLocks noChangeArrowheads="1"/>
          </p:cNvSpPr>
          <p:nvPr/>
        </p:nvSpPr>
        <p:spPr bwMode="auto">
          <a:xfrm>
            <a:off x="323850" y="188913"/>
            <a:ext cx="8424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ДОХОДОВ БЮДЖЕТА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88" y="1300163"/>
          <a:ext cx="8565532" cy="3914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52227"/>
                <a:gridCol w="1283130"/>
                <a:gridCol w="1130175"/>
              </a:tblGrid>
              <a:tr h="838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источника доходов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доходам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72 500,1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83,3 %</a:t>
                      </a: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72 500,1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3464,1</a:t>
                      </a:r>
                    </a:p>
                  </a:txBody>
                  <a:tcPr marL="0" marR="0" marT="0" marB="0" anchor="ctr" horzOverflow="overflow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и компенсации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 государства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3 463,9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11 035,8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12,7 %</a:t>
                      </a: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 бюджетам субъектов РФ и муниципальных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11035,8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87  000,0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55E9C-D2B6-4A2A-9542-A58FD808458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4339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00125"/>
            <a:ext cx="642938" cy="57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1188" y="0"/>
            <a:ext cx="820896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РАСХОДЫ БЮДЖЕТА МУНИЦИПАЛЬНОГО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ОБРАЗОВАНИЯ </a:t>
            </a:r>
            <a:r>
              <a:rPr lang="ru-RU" sz="2000" b="1" dirty="0" smtClean="0">
                <a:solidFill>
                  <a:srgbClr val="C00000"/>
                </a:solidFill>
              </a:rPr>
              <a:t>ЛИГОВКА-ЯМСКАЯ В 2015-2020 г.г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(фактическое исполнение бюджета)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(тыс. руб.)</a:t>
            </a:r>
          </a:p>
        </p:txBody>
      </p:sp>
      <p:pic>
        <p:nvPicPr>
          <p:cNvPr id="14341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928813"/>
            <a:ext cx="785813" cy="76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928938"/>
            <a:ext cx="1038225" cy="100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357688"/>
            <a:ext cx="1285875" cy="1135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4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1357313"/>
            <a:ext cx="1643062" cy="150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5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3214688"/>
            <a:ext cx="2214562" cy="192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214313" y="1285875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214313" y="2286000"/>
            <a:ext cx="928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357188" y="3429000"/>
            <a:ext cx="928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500063" y="4929188"/>
            <a:ext cx="9286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 rot="10800000" flipV="1">
            <a:off x="4572000" y="2214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51" name="TextBox 17"/>
          <p:cNvSpPr txBox="1">
            <a:spLocks noChangeArrowheads="1"/>
          </p:cNvSpPr>
          <p:nvPr/>
        </p:nvSpPr>
        <p:spPr bwMode="auto">
          <a:xfrm>
            <a:off x="4572000" y="4500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352" name="TextBox 23"/>
          <p:cNvSpPr txBox="1">
            <a:spLocks noChangeArrowheads="1"/>
          </p:cNvSpPr>
          <p:nvPr/>
        </p:nvSpPr>
        <p:spPr bwMode="auto">
          <a:xfrm>
            <a:off x="1214438" y="1214438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48 659,0</a:t>
            </a:r>
            <a:endParaRPr lang="ru-RU" sz="2000" dirty="0"/>
          </a:p>
        </p:txBody>
      </p:sp>
      <p:sp>
        <p:nvSpPr>
          <p:cNvPr id="14353" name="TextBox 24"/>
          <p:cNvSpPr txBox="1">
            <a:spLocks noChangeArrowheads="1"/>
          </p:cNvSpPr>
          <p:nvPr/>
        </p:nvSpPr>
        <p:spPr bwMode="auto">
          <a:xfrm>
            <a:off x="1357313" y="2286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50 412,6 </a:t>
            </a:r>
            <a:endParaRPr lang="ru-RU" sz="2000" dirty="0"/>
          </a:p>
        </p:txBody>
      </p:sp>
      <p:sp>
        <p:nvSpPr>
          <p:cNvPr id="14354" name="TextBox 25"/>
          <p:cNvSpPr txBox="1">
            <a:spLocks noChangeArrowheads="1"/>
          </p:cNvSpPr>
          <p:nvPr/>
        </p:nvSpPr>
        <p:spPr bwMode="auto">
          <a:xfrm>
            <a:off x="1500188" y="3429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68 361,9</a:t>
            </a:r>
            <a:endParaRPr lang="ru-RU" sz="2000" dirty="0"/>
          </a:p>
        </p:txBody>
      </p:sp>
      <p:sp>
        <p:nvSpPr>
          <p:cNvPr id="14355" name="TextBox 26"/>
          <p:cNvSpPr txBox="1">
            <a:spLocks noChangeArrowheads="1"/>
          </p:cNvSpPr>
          <p:nvPr/>
        </p:nvSpPr>
        <p:spPr bwMode="auto">
          <a:xfrm>
            <a:off x="1643063" y="4857750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75 169,6</a:t>
            </a:r>
            <a:endParaRPr lang="ru-RU" sz="2000" dirty="0"/>
          </a:p>
        </p:txBody>
      </p:sp>
      <p:sp>
        <p:nvSpPr>
          <p:cNvPr id="14356" name="TextBox 27"/>
          <p:cNvSpPr txBox="1">
            <a:spLocks noChangeArrowheads="1"/>
          </p:cNvSpPr>
          <p:nvPr/>
        </p:nvSpPr>
        <p:spPr bwMode="auto">
          <a:xfrm>
            <a:off x="6500813" y="185737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89 342,7</a:t>
            </a:r>
            <a:endParaRPr lang="ru-RU" sz="2400" dirty="0"/>
          </a:p>
        </p:txBody>
      </p:sp>
      <p:sp>
        <p:nvSpPr>
          <p:cNvPr id="14357" name="TextBox 28"/>
          <p:cNvSpPr txBox="1">
            <a:spLocks noChangeArrowheads="1"/>
          </p:cNvSpPr>
          <p:nvPr/>
        </p:nvSpPr>
        <p:spPr bwMode="auto">
          <a:xfrm>
            <a:off x="6500813" y="3500438"/>
            <a:ext cx="1428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91 </a:t>
            </a:r>
            <a:r>
              <a:rPr lang="ru-RU" sz="2400" dirty="0"/>
              <a:t>000,0</a:t>
            </a:r>
          </a:p>
        </p:txBody>
      </p:sp>
      <p:sp>
        <p:nvSpPr>
          <p:cNvPr id="14358" name="Прямоугольник 41"/>
          <p:cNvSpPr>
            <a:spLocks noChangeArrowheads="1"/>
          </p:cNvSpPr>
          <p:nvPr/>
        </p:nvSpPr>
        <p:spPr bwMode="auto">
          <a:xfrm>
            <a:off x="6500813" y="4000500"/>
            <a:ext cx="120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  <p:sp>
        <p:nvSpPr>
          <p:cNvPr id="14359" name="Прямоугольник 42"/>
          <p:cNvSpPr>
            <a:spLocks noChangeArrowheads="1"/>
          </p:cNvSpPr>
          <p:nvPr/>
        </p:nvSpPr>
        <p:spPr bwMode="auto">
          <a:xfrm>
            <a:off x="6500813" y="2357438"/>
            <a:ext cx="120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Базовая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10436</TotalTime>
  <Words>2100</Words>
  <Application>Microsoft Office PowerPoint</Application>
  <PresentationFormat>Экран (4:3)</PresentationFormat>
  <Paragraphs>749</Paragraphs>
  <Slides>42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Открытая</vt:lpstr>
      <vt:lpstr>ЛИГОВКА-ЯМСКАЯ * Данный документ выносится на публичные слушания  14.11.2019 г. </vt:lpstr>
      <vt:lpstr>ПРОЕКТ БЮДЖЕТА  МУНИЦИПАЛЬНОГО ОБРАЗОВАНИЯ ЛИГОВКА-ЯМСКАЯ  НА 2020 ГОД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Перечень муниципальных программ на 2020 год </vt:lpstr>
      <vt:lpstr>МУНИЦИПАЛЬНАЯ ПРОГРАММА НА 2020 ГОД   «ПРАЗДНИКИ»</vt:lpstr>
      <vt:lpstr>Слайд 15</vt:lpstr>
      <vt:lpstr>Слайд 16</vt:lpstr>
      <vt:lpstr>МУНИЦИПАЛЬНАЯ ПРОГРАММА НА 2020 ГОД «ВОЕННО-ПАТРИОТИЧЕСКОЕ ВОСПИТАНИЕ ГРАЖДАН»</vt:lpstr>
      <vt:lpstr>       МУНИЦИПАЛЬНАЯ ПРОГРАММА НА  2020 ГОД «ФИЗКУЛЬТУРНО-ОЗДОРОВИТЕЛЬНЫЕ И СПОРТИВНЫЕ МЕРОПРИЯТИЯ  МУНИЦИПАЛЬНОГО ОБРАЗОВАНИЯ»   </vt:lpstr>
      <vt:lpstr>МУНИЦИПАЛЬНАЯ ПРОГРАММА НА  2020 ГОД «ПРОФИЛАКТИКА ЭКСТРЕМИЗМА И МЕЖЭТНИЧЕСКИХ КОНФЛИКТОВ»</vt:lpstr>
      <vt:lpstr>Слайд 20</vt:lpstr>
      <vt:lpstr>МУНИЦИПАЛЬНАЯ ПРОГРАММА НА  2020 ГОД «ПРОФИЛАКТИКА ПРАВОНАРУШЕНИЙ»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Перечень планов непрограммных направлений деятельности на 2020 год </vt:lpstr>
      <vt:lpstr>Слайд 34</vt:lpstr>
      <vt:lpstr>Слайд 35</vt:lpstr>
      <vt:lpstr>Слайд 36</vt:lpstr>
      <vt:lpstr>Слайд 37</vt:lpstr>
      <vt:lpstr>Слайд 38</vt:lpstr>
      <vt:lpstr>   ПЛАН НЕПРОГРАММНЫХ  НАПРАВЛЕНИЙ  ДЕЯТЕЛЬНОСТИ  НА 2020 ГОД   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 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серёга</dc:creator>
  <cp:lastModifiedBy>ElenaZ</cp:lastModifiedBy>
  <cp:revision>1224</cp:revision>
  <dcterms:modified xsi:type="dcterms:W3CDTF">2020-07-07T07:03:04Z</dcterms:modified>
</cp:coreProperties>
</file>