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334" r:id="rId2"/>
    <p:sldId id="414" r:id="rId3"/>
    <p:sldId id="415" r:id="rId4"/>
    <p:sldId id="362" r:id="rId5"/>
    <p:sldId id="391" r:id="rId6"/>
    <p:sldId id="382" r:id="rId7"/>
    <p:sldId id="393" r:id="rId8"/>
    <p:sldId id="395" r:id="rId9"/>
    <p:sldId id="396" r:id="rId10"/>
    <p:sldId id="397" r:id="rId11"/>
    <p:sldId id="398" r:id="rId12"/>
    <p:sldId id="365" r:id="rId13"/>
    <p:sldId id="400" r:id="rId14"/>
    <p:sldId id="401" r:id="rId15"/>
    <p:sldId id="409" r:id="rId16"/>
    <p:sldId id="410" r:id="rId17"/>
    <p:sldId id="411" r:id="rId18"/>
    <p:sldId id="412" r:id="rId19"/>
    <p:sldId id="402" r:id="rId20"/>
    <p:sldId id="403" r:id="rId21"/>
    <p:sldId id="404" r:id="rId22"/>
    <p:sldId id="405" r:id="rId23"/>
    <p:sldId id="406" r:id="rId24"/>
    <p:sldId id="407" r:id="rId25"/>
    <p:sldId id="413" r:id="rId26"/>
    <p:sldId id="408" r:id="rId27"/>
  </p:sldIdLst>
  <p:sldSz cx="9144000" cy="6858000" type="screen4x3"/>
  <p:notesSz cx="6492875" cy="8778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378B4"/>
    <a:srgbClr val="00CCFF"/>
    <a:srgbClr val="00FF00"/>
    <a:srgbClr val="33CC33"/>
    <a:srgbClr val="BEFF2D"/>
    <a:srgbClr val="9933FF"/>
    <a:srgbClr val="FF0066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90" autoAdjust="0"/>
  </p:normalViewPr>
  <p:slideViewPr>
    <p:cSldViewPr>
      <p:cViewPr>
        <p:scale>
          <a:sx n="53" d="100"/>
          <a:sy n="53" d="100"/>
        </p:scale>
        <p:origin x="-1459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lya-ser\ma\&#1054;&#1073;&#1084;&#1077;&#1085;\&#1057;&#1090;&#1077;&#1087;&#1072;&#1085;&#1094;&#1086;&#1074;&#1072;\&#1055;&#1088;&#1086;&#1077;&#1082;&#1090;%202015\&#1090;&#1072;&#1073;&#1083;&#1080;&#1094;&#1099;%20&#1076;&#1080;&#1072;&#1075;&#1088;&#1072;&#1084;&#1084;&#1099;%20&#1082;%20&#1087;&#1088;&#1086;&#1077;&#1082;&#1090;&#1091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lya-ser\ma\&#1054;&#1073;&#1084;&#1077;&#1085;\&#1057;&#1090;&#1077;&#1087;&#1072;&#1085;&#1094;&#1086;&#1074;&#1072;\&#1055;&#1088;&#1086;&#1077;&#1082;&#1090;%202015\&#1090;&#1072;&#1073;&#1083;&#1080;&#1094;&#1099;%20&#1076;&#1080;&#1072;&#1075;&#1088;&#1072;&#1084;&#1084;&#1099;%20&#1082;%20&#1087;&#1088;&#1086;&#1077;&#1082;&#1090;&#1091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hPercent val="8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C0C0C0"/>
          </a:solidFill>
          <a:prstDash val="solid"/>
        </a:ln>
      </c:spPr>
    </c:sideWall>
    <c:backWall>
      <c:spPr>
        <a:noFill/>
        <a:ln w="12700">
          <a:solidFill>
            <a:srgbClr val="C0C0C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95899560778156"/>
          <c:y val="2.6613505372897212E-2"/>
          <c:w val="0.71583338811915254"/>
          <c:h val="0.87033398821218089"/>
        </c:manualLayout>
      </c:layout>
      <c:bar3DChart>
        <c:barDir val="col"/>
        <c:grouping val="clustered"/>
        <c:ser>
          <c:idx val="0"/>
          <c:order val="0"/>
          <c:tx>
            <c:strRef>
              <c:f>'первая диаграмма'!$C$4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3.8403751784393241E-3"/>
                  <c:y val="-1.4081992681816717E-2"/>
                </c:manualLayout>
              </c:layout>
              <c:showVal val="1"/>
            </c:dLbl>
            <c:dLbl>
              <c:idx val="1"/>
              <c:layout>
                <c:manualLayout>
                  <c:x val="4.809476095947465E-4"/>
                  <c:y val="-2.6749044013030812E-2"/>
                </c:manualLayout>
              </c:layout>
              <c:showVal val="1"/>
            </c:dLbl>
            <c:dLbl>
              <c:idx val="2"/>
              <c:layout>
                <c:manualLayout>
                  <c:x val="5.921773890951402E-3"/>
                  <c:y val="-2.0519673441302236E-2"/>
                </c:manualLayout>
              </c:layout>
              <c:showVal val="1"/>
            </c:dLbl>
            <c:dLbl>
              <c:idx val="3"/>
              <c:layout>
                <c:manualLayout>
                  <c:x val="1.0897505099014304E-2"/>
                  <c:y val="-1.5681277349111879E-2"/>
                </c:manualLayout>
              </c:layout>
              <c:showVal val="1"/>
            </c:dLbl>
            <c:dLbl>
              <c:idx val="4"/>
              <c:layout>
                <c:manualLayout>
                  <c:x val="1.3310889984970297E-2"/>
                  <c:y val="0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'первая диаграмма'!$B$5:$B$9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'первая диаграмма'!$C$5:$C$9</c:f>
              <c:numCache>
                <c:formatCode>#,##0</c:formatCode>
                <c:ptCount val="5"/>
                <c:pt idx="0">
                  <c:v>42271</c:v>
                </c:pt>
                <c:pt idx="1">
                  <c:v>43820</c:v>
                </c:pt>
                <c:pt idx="2">
                  <c:v>47700</c:v>
                </c:pt>
                <c:pt idx="3">
                  <c:v>48000</c:v>
                </c:pt>
                <c:pt idx="4">
                  <c:v>56000</c:v>
                </c:pt>
              </c:numCache>
            </c:numRef>
          </c:val>
        </c:ser>
        <c:ser>
          <c:idx val="1"/>
          <c:order val="1"/>
          <c:tx>
            <c:strRef>
              <c:f>'первая диаграмма'!$D$4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0067413893215256E-2"/>
                  <c:y val="-1.4346076242424701E-2"/>
                </c:manualLayout>
              </c:layout>
              <c:showVal val="1"/>
            </c:dLbl>
            <c:dLbl>
              <c:idx val="1"/>
              <c:layout>
                <c:manualLayout>
                  <c:x val="2.313388491413193E-2"/>
                  <c:y val="-2.9017250706257252E-2"/>
                </c:manualLayout>
              </c:layout>
              <c:showVal val="1"/>
            </c:dLbl>
            <c:dLbl>
              <c:idx val="2"/>
              <c:layout>
                <c:manualLayout>
                  <c:x val="2.9356407988211042E-2"/>
                  <c:y val="-1.0206079252842991E-2"/>
                </c:manualLayout>
              </c:layout>
              <c:showVal val="1"/>
            </c:dLbl>
            <c:dLbl>
              <c:idx val="3"/>
              <c:layout>
                <c:manualLayout>
                  <c:x val="3.1613363714304711E-2"/>
                  <c:y val="-1.1378664019410137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'первая диаграмма'!$B$5:$B$9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'первая диаграмма'!$D$5:$D$9</c:f>
              <c:numCache>
                <c:formatCode>#,##0</c:formatCode>
                <c:ptCount val="5"/>
                <c:pt idx="0">
                  <c:v>41049.199999999997</c:v>
                </c:pt>
                <c:pt idx="1">
                  <c:v>44963</c:v>
                </c:pt>
                <c:pt idx="2">
                  <c:v>48441</c:v>
                </c:pt>
                <c:pt idx="3">
                  <c:v>48622</c:v>
                </c:pt>
              </c:numCache>
            </c:numRef>
          </c:val>
        </c:ser>
        <c:shape val="box"/>
        <c:axId val="81962496"/>
        <c:axId val="81964032"/>
        <c:axId val="0"/>
      </c:bar3DChart>
      <c:catAx>
        <c:axId val="8196249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1964032"/>
        <c:crosses val="autoZero"/>
        <c:auto val="1"/>
        <c:lblAlgn val="ctr"/>
        <c:lblOffset val="100"/>
        <c:tickLblSkip val="1"/>
        <c:tickMarkSkip val="1"/>
      </c:catAx>
      <c:valAx>
        <c:axId val="819640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1962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583055237049766"/>
          <c:y val="0.32136460644157838"/>
          <c:w val="9.2410980184279248E-2"/>
          <c:h val="0.3543535318954735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hPercent val="7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7165695059196602E-2"/>
          <c:y val="3.9034674251880508E-2"/>
          <c:w val="0.84586587314917883"/>
          <c:h val="0.8929338238512185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C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1094168679046212E-2"/>
                  <c:y val="-4.159701952308331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tx1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6 271,5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C00000"/>
                </a:solidFill>
                <a:ln w="25400">
                  <a:noFill/>
                </a:ln>
              </c:spPr>
              <c:showVal val="1"/>
            </c:dLbl>
            <c:dLbl>
              <c:idx val="1"/>
              <c:layout>
                <c:manualLayout>
                  <c:x val="1.3093276090557385E-2"/>
                  <c:y val="-4.555386101880937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tx1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42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670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FFC000"/>
                </a:solidFill>
                <a:ln w="25400">
                  <a:noFill/>
                </a:ln>
              </c:spPr>
              <c:showVal val="1"/>
            </c:dLbl>
            <c:dLbl>
              <c:idx val="2"/>
              <c:layout>
                <c:manualLayout>
                  <c:x val="9.0915743965739228E-3"/>
                  <c:y val="-6.4926473231942797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dirty="0" smtClean="0"/>
                      <a:t>4</a:t>
                    </a:r>
                    <a:r>
                      <a:rPr lang="ru-RU" dirty="0" smtClean="0"/>
                      <a:t>8 659,0 </a:t>
                    </a:r>
                    <a:endParaRPr lang="ru-RU" dirty="0"/>
                  </a:p>
                </c:rich>
              </c:tx>
              <c:spPr>
                <a:solidFill>
                  <a:srgbClr val="00B050"/>
                </a:solidFill>
                <a:ln w="25400">
                  <a:noFill/>
                </a:ln>
              </c:spPr>
              <c:showVal val="1"/>
            </c:dLbl>
            <c:dLbl>
              <c:idx val="3"/>
              <c:layout>
                <c:manualLayout>
                  <c:x val="1.0943704610184067E-2"/>
                  <c:y val="-3.468680247649261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dirty="0" smtClean="0"/>
                      <a:t>51</a:t>
                    </a:r>
                    <a:r>
                      <a:rPr lang="ru-RU" sz="1200" b="1" baseline="0" dirty="0" smtClean="0"/>
                      <a:t> 5</a:t>
                    </a:r>
                    <a:r>
                      <a:rPr lang="ru-RU" dirty="0" smtClean="0"/>
                      <a:t>09,0</a:t>
                    </a:r>
                    <a:endParaRPr lang="ru-RU" dirty="0"/>
                  </a:p>
                </c:rich>
              </c:tx>
              <c:spPr>
                <a:solidFill>
                  <a:srgbClr val="00B0F0"/>
                </a:solidFill>
                <a:ln w="25400">
                  <a:noFill/>
                </a:ln>
              </c:spPr>
              <c:showVal val="1"/>
            </c:dLbl>
            <c:dLbl>
              <c:idx val="4"/>
              <c:layout>
                <c:manualLayout>
                  <c:x val="1.8089160331800781E-2"/>
                  <c:y val="-1.8705834031909049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000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noFill/>
                </a:ln>
              </c:spPr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'вторая диаграмма'!$B$6:$B$10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 </c:v>
                </c:pt>
                <c:pt idx="4">
                  <c:v>2016 год</c:v>
                </c:pt>
              </c:strCache>
            </c:strRef>
          </c:cat>
          <c:val>
            <c:numRef>
              <c:f>'вторая диаграмма'!$C$6:$C$10</c:f>
              <c:numCache>
                <c:formatCode>#,##0.0</c:formatCode>
                <c:ptCount val="5"/>
                <c:pt idx="0">
                  <c:v>45794</c:v>
                </c:pt>
                <c:pt idx="1">
                  <c:v>42670</c:v>
                </c:pt>
                <c:pt idx="2">
                  <c:v>48659</c:v>
                </c:pt>
                <c:pt idx="3">
                  <c:v>51509</c:v>
                </c:pt>
                <c:pt idx="4">
                  <c:v>56000</c:v>
                </c:pt>
              </c:numCache>
            </c:numRef>
          </c:val>
        </c:ser>
        <c:shape val="box"/>
        <c:axId val="83108992"/>
        <c:axId val="83110528"/>
        <c:axId val="0"/>
      </c:bar3DChart>
      <c:catAx>
        <c:axId val="8310899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3110528"/>
        <c:crosses val="autoZero"/>
        <c:auto val="1"/>
        <c:lblAlgn val="ctr"/>
        <c:lblOffset val="100"/>
        <c:tickLblSkip val="1"/>
        <c:tickMarkSkip val="1"/>
      </c:catAx>
      <c:valAx>
        <c:axId val="831105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3108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85584343087589"/>
          <c:y val="5.8706916551755833E-2"/>
          <c:w val="0.11342011634408564"/>
          <c:h val="0.8975800074501525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/>
      <dgm:t>
        <a:bodyPr/>
        <a:lstStyle/>
        <a:p>
          <a:r>
            <a:rPr kumimoji="0" lang="ru-RU" sz="3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Доходы</a:t>
          </a:r>
          <a:endParaRPr lang="ru-RU" sz="3200" b="1" dirty="0">
            <a:solidFill>
              <a:schemeClr val="tx1"/>
            </a:solidFill>
            <a:latin typeface="+mn-lt"/>
          </a:endParaRP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56 000,0 тыс. руб.</a:t>
          </a:r>
          <a:endParaRPr kumimoji="0" lang="ru-RU" sz="1600" b="1" i="0" u="none" strike="noStrike" cap="none" normalizeH="0" baseline="0" dirty="0" smtClean="0">
            <a:ln/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0" lang="ru-RU" sz="3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Расходы </a:t>
          </a:r>
          <a:endParaRPr lang="ru-RU" sz="3200" b="1" dirty="0">
            <a:solidFill>
              <a:schemeClr val="tx1"/>
            </a:solidFill>
            <a:latin typeface="+mn-lt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56 000,0 тыс. руб.</a:t>
          </a:r>
          <a:endParaRPr kumimoji="0" lang="ru-RU" sz="1600" b="1" i="0" u="none" strike="noStrike" cap="none" normalizeH="0" baseline="0" dirty="0" smtClean="0">
            <a:ln/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kumimoji="0" lang="ru-RU" sz="3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Дефицит</a:t>
          </a:r>
          <a:endParaRPr lang="ru-RU" sz="3200" b="1" dirty="0">
            <a:solidFill>
              <a:schemeClr val="tx1"/>
            </a:solidFill>
            <a:latin typeface="+mn-lt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0 тыс. руб.</a:t>
          </a:r>
          <a:endParaRPr kumimoji="0" lang="ru-RU" sz="4400" b="1" i="0" u="none" strike="noStrike" cap="none" normalizeH="0" baseline="0" dirty="0" smtClean="0">
            <a:ln/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ECFAFFE5-1430-4F25-9D09-5C398F559048}" type="presOf" srcId="{B948386D-8574-47C1-9D30-52DF7983482C}" destId="{7F9C587C-16E1-4C3A-ABC3-D524117F18F0}" srcOrd="0" destOrd="0" presId="urn:microsoft.com/office/officeart/2005/8/layout/vList5"/>
    <dgm:cxn modelId="{B3ED7D44-DEE4-47C8-95B6-BB2F1503071E}" type="presOf" srcId="{1FD3246F-1B6F-4449-8DFF-CA9BFAEBD291}" destId="{C93F5BC7-36F4-4C1F-B335-E5D098FB92A9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211A15DD-7E5E-4193-B5CD-815A8D247895}" type="presOf" srcId="{0F0ADC53-9C17-433D-B2EC-07619D2D2309}" destId="{EDCBF151-500B-4AAD-B92E-CDF4D9327F57}" srcOrd="0" destOrd="0" presId="urn:microsoft.com/office/officeart/2005/8/layout/vList5"/>
    <dgm:cxn modelId="{BB9CF9BE-9F70-4A3B-BD4D-8546E791E1E7}" type="presOf" srcId="{E93844F2-7DB1-4A26-9B43-035B8B83FA66}" destId="{33AD4820-E2B9-4453-887A-1D3B85C988E3}" srcOrd="0" destOrd="0" presId="urn:microsoft.com/office/officeart/2005/8/layout/vList5"/>
    <dgm:cxn modelId="{AD67A509-D6D0-4E67-8148-ECFE976606CB}" type="presOf" srcId="{D5EA8B86-1948-46A1-83D8-E9890D6A951C}" destId="{D05B7DFB-5FE1-41FF-AC5E-CF203E526E22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85CBE043-FF75-45A9-AC90-00EBCAA67E2F}" type="presOf" srcId="{B6BCD68B-1A62-4184-8FEE-9FD5D487B66F}" destId="{6D1535C0-EFAE-4BDE-960C-942767BCE304}" srcOrd="0" destOrd="0" presId="urn:microsoft.com/office/officeart/2005/8/layout/vList5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03870C2F-6619-419E-B16D-90EF3835F9CC}" type="presOf" srcId="{E0C8B45F-944E-4CA1-97C7-4D2C9E8DF6F9}" destId="{F7E82C96-39F0-4D55-A89B-C9E0430F9AAC}" srcOrd="0" destOrd="0" presId="urn:microsoft.com/office/officeart/2005/8/layout/vList5"/>
    <dgm:cxn modelId="{439ABB26-39FF-4CA5-A0E5-7EB711F59D7D}" type="presParOf" srcId="{7F9C587C-16E1-4C3A-ABC3-D524117F18F0}" destId="{D0EDBD47-6AEC-42ED-BF32-7912CC8D7BC6}" srcOrd="0" destOrd="0" presId="urn:microsoft.com/office/officeart/2005/8/layout/vList5"/>
    <dgm:cxn modelId="{031E6F24-D109-435B-BEB7-EBBFBC773AA7}" type="presParOf" srcId="{D0EDBD47-6AEC-42ED-BF32-7912CC8D7BC6}" destId="{EDCBF151-500B-4AAD-B92E-CDF4D9327F57}" srcOrd="0" destOrd="0" presId="urn:microsoft.com/office/officeart/2005/8/layout/vList5"/>
    <dgm:cxn modelId="{A9C0FABE-D752-420A-ADF0-D27A13FBDDA9}" type="presParOf" srcId="{D0EDBD47-6AEC-42ED-BF32-7912CC8D7BC6}" destId="{F7E82C96-39F0-4D55-A89B-C9E0430F9AAC}" srcOrd="1" destOrd="0" presId="urn:microsoft.com/office/officeart/2005/8/layout/vList5"/>
    <dgm:cxn modelId="{5E9DF9A1-193E-4397-B353-318259574F58}" type="presParOf" srcId="{7F9C587C-16E1-4C3A-ABC3-D524117F18F0}" destId="{1766F542-8D6D-4B84-9538-B659AB49C072}" srcOrd="1" destOrd="0" presId="urn:microsoft.com/office/officeart/2005/8/layout/vList5"/>
    <dgm:cxn modelId="{FC5C98F6-4B78-4199-B524-3CF19C3CF859}" type="presParOf" srcId="{7F9C587C-16E1-4C3A-ABC3-D524117F18F0}" destId="{6CB26A5B-B63E-40DC-8110-C2F0E3717C3B}" srcOrd="2" destOrd="0" presId="urn:microsoft.com/office/officeart/2005/8/layout/vList5"/>
    <dgm:cxn modelId="{29C70D6F-676D-43D9-936F-05E73B962C2C}" type="presParOf" srcId="{6CB26A5B-B63E-40DC-8110-C2F0E3717C3B}" destId="{33AD4820-E2B9-4453-887A-1D3B85C988E3}" srcOrd="0" destOrd="0" presId="urn:microsoft.com/office/officeart/2005/8/layout/vList5"/>
    <dgm:cxn modelId="{71132915-9120-4E89-9ED0-19A3FC8E5479}" type="presParOf" srcId="{6CB26A5B-B63E-40DC-8110-C2F0E3717C3B}" destId="{6D1535C0-EFAE-4BDE-960C-942767BCE304}" srcOrd="1" destOrd="0" presId="urn:microsoft.com/office/officeart/2005/8/layout/vList5"/>
    <dgm:cxn modelId="{6F2FC8F0-7619-47DF-9095-9E9F5BC57B3C}" type="presParOf" srcId="{7F9C587C-16E1-4C3A-ABC3-D524117F18F0}" destId="{4C97C2EB-599E-41CC-B5C6-B27D65068A41}" srcOrd="3" destOrd="0" presId="urn:microsoft.com/office/officeart/2005/8/layout/vList5"/>
    <dgm:cxn modelId="{E764D573-3E24-49A6-9B52-0EC1F46AD7E1}" type="presParOf" srcId="{7F9C587C-16E1-4C3A-ABC3-D524117F18F0}" destId="{55AE06B4-A2DE-41E9-A1D2-C6553B579A4A}" srcOrd="4" destOrd="0" presId="urn:microsoft.com/office/officeart/2005/8/layout/vList5"/>
    <dgm:cxn modelId="{DCA55D15-D722-48F2-9147-A011BA34ECD4}" type="presParOf" srcId="{55AE06B4-A2DE-41E9-A1D2-C6553B579A4A}" destId="{D05B7DFB-5FE1-41FF-AC5E-CF203E526E22}" srcOrd="0" destOrd="0" presId="urn:microsoft.com/office/officeart/2005/8/layout/vList5"/>
    <dgm:cxn modelId="{CE2A6839-2621-43B2-981A-B9ED3D0FCD3E}" type="presParOf" srcId="{55AE06B4-A2DE-41E9-A1D2-C6553B579A4A}" destId="{C93F5BC7-36F4-4C1F-B335-E5D098FB92A9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17813" cy="438150"/>
          </a:xfrm>
          <a:prstGeom prst="rect">
            <a:avLst/>
          </a:prstGeom>
          <a:noFill/>
          <a:ln>
            <a:noFill/>
          </a:ln>
        </p:spPr>
        <p:txBody>
          <a:bodyPr vert="horz" wrap="none" lIns="73933" tIns="36966" rIns="73933" bIns="36966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675063" y="0"/>
            <a:ext cx="2817812" cy="438150"/>
          </a:xfrm>
          <a:prstGeom prst="rect">
            <a:avLst/>
          </a:prstGeom>
          <a:noFill/>
          <a:ln>
            <a:noFill/>
          </a:ln>
        </p:spPr>
        <p:txBody>
          <a:bodyPr vert="horz" wrap="none" lIns="73933" tIns="36966" rIns="73933" bIns="36966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340725"/>
            <a:ext cx="2817813" cy="438150"/>
          </a:xfrm>
          <a:prstGeom prst="rect">
            <a:avLst/>
          </a:prstGeom>
          <a:noFill/>
          <a:ln>
            <a:noFill/>
          </a:ln>
        </p:spPr>
        <p:txBody>
          <a:bodyPr vert="horz" wrap="none" lIns="73933" tIns="36966" rIns="73933" bIns="36966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675063" y="8340725"/>
            <a:ext cx="2817812" cy="438150"/>
          </a:xfrm>
          <a:prstGeom prst="rect">
            <a:avLst/>
          </a:prstGeom>
          <a:noFill/>
          <a:ln>
            <a:noFill/>
          </a:ln>
        </p:spPr>
        <p:txBody>
          <a:bodyPr vert="horz" wrap="none" lIns="73933" tIns="36966" rIns="73933" bIns="36966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7B9EAFF2-6193-42FE-8E1C-889AEC2DD425}" type="slidenum">
              <a:rPr/>
              <a:pPr>
                <a:defRPr sz="1400"/>
              </a:pPr>
              <a:t>‹#›</a:t>
            </a:fld>
            <a:endParaRPr lang="ru-RU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50925" y="666750"/>
            <a:ext cx="43910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49288" y="4170363"/>
            <a:ext cx="5194300" cy="394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ru-RU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17813" cy="438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3675063" y="0"/>
            <a:ext cx="2817812" cy="438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340725"/>
            <a:ext cx="2817813" cy="438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675063" y="8340725"/>
            <a:ext cx="2817812" cy="438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4C37F8AF-B24B-4830-B2D7-4FFAB13A02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ru-RU" sz="2000" kern="1200">
        <a:solidFill>
          <a:schemeClr val="tx1"/>
        </a:solidFill>
        <a:latin typeface="Arial" pitchFamily="18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angal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A4F7CA-A641-4C3D-BC8B-B91A96400B50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E9A729-9A87-4042-B0EA-8D0248326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9993-8DA0-4EEF-A0E2-38B09BBE64F2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71A8-2773-4A46-931B-9DDE82A00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AE59-8513-4BA7-B2A7-D15FD9D50211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986E-D4B2-43D6-85F2-C7D49D967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68FC-8309-4D23-A301-C1D3579C9CBF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AB56-B498-409E-B152-C191D84C3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CF1AF5-446D-4769-A2DD-1C234A3E2EA8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40C945-2D43-4863-AF42-93489FC94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06C1-0660-43A2-9B78-2E424697E0D7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7631-FBF5-43D9-B97F-1F5DC7CBC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75B26F-C455-4DA7-AC78-D03EADC44098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91260-11FF-4C7E-B98C-472B29AF4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2515-10F2-48E8-9152-116A83A03254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8238D-AEC6-4F93-B6FA-AB02FB11E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54B8-661A-49C6-B656-1CB499B07B41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7978-0AC9-4DB5-A1C2-2E8409F5B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617461-AB34-4888-BF88-CDBE44EC3265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C40D6E-F80E-4AF4-BE4B-DA6AE1280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6A2619-CF70-4226-A87A-E2BA583D7E3C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2ACEB2-332C-4132-BD8F-E5BCC5B81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15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805B35D-377B-42CE-B61E-F4E96C30DC0B}" type="datetime1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C9E093-35A6-492B-A340-A6C1F1C5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4" r:id="rId2"/>
    <p:sldLayoutId id="2147483801" r:id="rId3"/>
    <p:sldLayoutId id="2147483795" r:id="rId4"/>
    <p:sldLayoutId id="2147483802" r:id="rId5"/>
    <p:sldLayoutId id="2147483796" r:id="rId6"/>
    <p:sldLayoutId id="2147483797" r:id="rId7"/>
    <p:sldLayoutId id="2147483803" r:id="rId8"/>
    <p:sldLayoutId id="2147483804" r:id="rId9"/>
    <p:sldLayoutId id="2147483798" r:id="rId10"/>
    <p:sldLayoutId id="2147483799" r:id="rId11"/>
  </p:sldLayoutIdLst>
  <p:transition spd="slow" advTm="5150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1032" y="4221088"/>
            <a:ext cx="8712968" cy="20162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</a:t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ЛИГОВКА-ЯМСКАЯ </a:t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2016 ГОД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770" name="Picture 2" descr="C:\Users\Cheparsky\Desktop\Презентаци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368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2A9FE-F5A2-42F1-991F-7329C3ED42A5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387" name="Диаграмма 5"/>
          <p:cNvGraphicFramePr>
            <a:graphicFrameLocks/>
          </p:cNvGraphicFramePr>
          <p:nvPr/>
        </p:nvGraphicFramePr>
        <p:xfrm>
          <a:off x="344488" y="209550"/>
          <a:ext cx="8597900" cy="5929313"/>
        </p:xfrm>
        <a:graphic>
          <a:graphicData uri="http://schemas.openxmlformats.org/presentationml/2006/ole">
            <p:oleObj spid="_x0000_s16387" r:id="rId3" imgW="8596105" imgH="5931922" progId="Excel.Chart.8">
              <p:embed/>
            </p:oleObj>
          </a:graphicData>
        </a:graphic>
      </p:graphicFrame>
      <p:pic>
        <p:nvPicPr>
          <p:cNvPr id="16388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381750"/>
            <a:ext cx="3444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A368C-10AA-4F75-8B3D-8D509DAF943E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539750" y="115888"/>
            <a:ext cx="792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ВЕДОМСТВЕННАЯ  ЦЕЛЕВАЯ ПРОГРАММА  НА 2016 ГОД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17412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4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3635375" y="476250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«ПРАЗДНИКИ» 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755650" y="5661025"/>
            <a:ext cx="792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- </a:t>
            </a:r>
            <a:r>
              <a:rPr lang="ru-RU" sz="2400" b="1">
                <a:solidFill>
                  <a:srgbClr val="002060"/>
                </a:solidFill>
              </a:rPr>
              <a:t>3 264 тыс. руб.</a:t>
            </a:r>
            <a:endParaRPr lang="ru-RU" sz="2400">
              <a:solidFill>
                <a:srgbClr val="002060"/>
              </a:solidFill>
            </a:endParaRPr>
          </a:p>
        </p:txBody>
      </p:sp>
      <p:pic>
        <p:nvPicPr>
          <p:cNvPr id="43010" name="Picture 2" descr="C:\Users\Cheparsky\Pictures\Picasa\Коллажи\праз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5148064" cy="328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2051050" y="765175"/>
            <a:ext cx="5364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(по коду раздела и подраздела 0800 «Культура, кинематография »)</a:t>
            </a:r>
            <a:endParaRPr lang="ru-RU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17417" name="Прямоугольник 9"/>
          <p:cNvSpPr>
            <a:spLocks noChangeArrowheads="1"/>
          </p:cNvSpPr>
          <p:nvPr/>
        </p:nvSpPr>
        <p:spPr bwMode="auto">
          <a:xfrm>
            <a:off x="6227763" y="1196975"/>
            <a:ext cx="29162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/>
          </a:p>
          <a:p>
            <a:endParaRPr lang="ru-RU" sz="1400" b="1"/>
          </a:p>
          <a:p>
            <a:endParaRPr lang="ru-RU" sz="1400" b="1"/>
          </a:p>
          <a:p>
            <a:r>
              <a:rPr lang="ru-RU" sz="1400" b="1"/>
              <a:t> </a:t>
            </a:r>
            <a:endParaRPr lang="ru-RU" sz="1400"/>
          </a:p>
        </p:txBody>
      </p:sp>
      <p:sp>
        <p:nvSpPr>
          <p:cNvPr id="17418" name="Прямоугольник 12"/>
          <p:cNvSpPr>
            <a:spLocks noChangeArrowheads="1"/>
          </p:cNvSpPr>
          <p:nvPr/>
        </p:nvSpPr>
        <p:spPr bwMode="auto">
          <a:xfrm flipH="1">
            <a:off x="5973763" y="1773238"/>
            <a:ext cx="3170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      </a:t>
            </a:r>
          </a:p>
          <a:p>
            <a:endParaRPr lang="ru-RU" sz="1400"/>
          </a:p>
        </p:txBody>
      </p:sp>
      <p:sp>
        <p:nvSpPr>
          <p:cNvPr id="17419" name="Прямоугольник 13"/>
          <p:cNvSpPr>
            <a:spLocks noChangeArrowheads="1"/>
          </p:cNvSpPr>
          <p:nvPr/>
        </p:nvSpPr>
        <p:spPr bwMode="auto">
          <a:xfrm>
            <a:off x="6588125" y="1341438"/>
            <a:ext cx="25558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/>
          </a:p>
        </p:txBody>
      </p:sp>
      <p:sp>
        <p:nvSpPr>
          <p:cNvPr id="17420" name="Rectangle 4"/>
          <p:cNvSpPr>
            <a:spLocks noChangeArrowheads="1"/>
          </p:cNvSpPr>
          <p:nvPr/>
        </p:nvSpPr>
        <p:spPr bwMode="auto">
          <a:xfrm>
            <a:off x="5364163" y="1431925"/>
            <a:ext cx="377983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>
              <a:tabLst>
                <a:tab pos="2446338" algn="l"/>
              </a:tabLst>
            </a:pPr>
            <a:endParaRPr lang="ru-RU" sz="1400" b="1">
              <a:cs typeface="Times New Roman" pitchFamily="18" charset="0"/>
            </a:endParaRPr>
          </a:p>
          <a:p>
            <a:pPr indent="180975" algn="ctr">
              <a:tabLst>
                <a:tab pos="2446338" algn="l"/>
              </a:tabLst>
            </a:pPr>
            <a:r>
              <a:rPr lang="ru-RU" sz="1600" b="1">
                <a:solidFill>
                  <a:srgbClr val="002060"/>
                </a:solidFill>
                <a:cs typeface="Times New Roman" pitchFamily="18" charset="0"/>
              </a:rPr>
              <a:t>Основные мероприятия</a:t>
            </a:r>
            <a:r>
              <a:rPr lang="ru-RU" sz="1600" b="1" i="1">
                <a:cs typeface="Times New Roman" pitchFamily="18" charset="0"/>
              </a:rPr>
              <a:t>:</a:t>
            </a:r>
          </a:p>
          <a:p>
            <a:pPr indent="180975" algn="ctr">
              <a:tabLst>
                <a:tab pos="2446338" algn="l"/>
              </a:tabLst>
            </a:pPr>
            <a:endParaRPr lang="ru-RU" sz="1200" b="1" i="1">
              <a:solidFill>
                <a:srgbClr val="002060"/>
              </a:solidFill>
              <a:cs typeface="Times New Roman" pitchFamily="18" charset="0"/>
            </a:endParaRPr>
          </a:p>
          <a:p>
            <a:pPr indent="180975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72-годовщина полного снятия          блокады Ленинграда.</a:t>
            </a: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День защитника Отечества.</a:t>
            </a: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Международный женский день.</a:t>
            </a: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21 апреля: день ОМСУ.</a:t>
            </a: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День памяти погибших на ЧАЭС.</a:t>
            </a: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День Победы.</a:t>
            </a: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 День защиты детей.</a:t>
            </a:r>
            <a:endParaRPr lang="ru-RU" sz="1400">
              <a:solidFill>
                <a:srgbClr val="002060"/>
              </a:solidFill>
            </a:endParaRP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День памяти и скорби.</a:t>
            </a:r>
            <a:endParaRPr lang="ru-RU" sz="1400">
              <a:solidFill>
                <a:srgbClr val="002060"/>
              </a:solidFill>
            </a:endParaRP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День семьи любви и верности.</a:t>
            </a:r>
            <a:endParaRPr lang="ru-RU" sz="1400">
              <a:solidFill>
                <a:srgbClr val="002060"/>
              </a:solidFill>
            </a:endParaRP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1 сентября. День Знаний.</a:t>
            </a:r>
            <a:endParaRPr lang="ru-RU" sz="1400">
              <a:solidFill>
                <a:srgbClr val="002060"/>
              </a:solidFill>
            </a:endParaRP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День пожилого человека.</a:t>
            </a:r>
            <a:endParaRPr lang="ru-RU" sz="1400">
              <a:solidFill>
                <a:srgbClr val="002060"/>
              </a:solidFill>
            </a:endParaRPr>
          </a:p>
          <a:p>
            <a:pPr indent="180975" eaLnBrk="0" hangingPunct="0">
              <a:buFont typeface="Wingdings" pitchFamily="2" charset="2"/>
              <a:buChar char="§"/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</a:rPr>
              <a:t>Новый год для взрослых.</a:t>
            </a:r>
          </a:p>
          <a:p>
            <a:pPr indent="180975" eaLnBrk="0" hangingPunct="0">
              <a:tabLst>
                <a:tab pos="2446338" algn="l"/>
              </a:tabLst>
            </a:pPr>
            <a:r>
              <a:rPr lang="ru-RU" sz="1400">
                <a:solidFill>
                  <a:srgbClr val="002060"/>
                </a:solidFill>
              </a:rPr>
              <a:t>Новый год для детей.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E5913D-40DB-44AB-847E-4A22EA1F9C53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07950" y="517525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«ВОЕННО-ПАТРИОТИЧЕСКОЕ ВОСПИТАНИЕ ГРАЖДАН МУНИЦИПАЛЬНОГО ОБРАЗОВАНИЯ ЛИГОВКА-ЯМСКАЯ»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39750" y="115888"/>
            <a:ext cx="792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ВЕДОМСТВЕННАЯ ЦЕЛЕВАЯ ПРОГРАММА 2016 НА 2016 ГОД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1026" name="Picture 2" descr="C:\Users\Cheparsky\Pictures\Picasa\Коллажи\во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5211527" cy="327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11188" y="5661025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- </a:t>
            </a:r>
            <a:r>
              <a:rPr lang="ru-RU" sz="2400" b="1">
                <a:solidFill>
                  <a:srgbClr val="002060"/>
                </a:solidFill>
              </a:rPr>
              <a:t>534,6 тыс. руб. </a:t>
            </a:r>
          </a:p>
        </p:txBody>
      </p:sp>
      <p:pic>
        <p:nvPicPr>
          <p:cNvPr id="18439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37288"/>
            <a:ext cx="344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971550" y="1125538"/>
            <a:ext cx="7345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Lucida Sans Unicode" pitchFamily="34" charset="0"/>
              </a:rPr>
              <a:t>(по коду раздела и подраздела 0700 «Образование»)</a:t>
            </a:r>
            <a:endParaRPr lang="ru-RU" sz="160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5580063" y="820738"/>
            <a:ext cx="356393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sz="14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2060"/>
                </a:solidFill>
                <a:cs typeface="Times New Roman" pitchFamily="18" charset="0"/>
              </a:rPr>
              <a:t>Основные мероприятия</a:t>
            </a: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Проведение стрелковых турниров  на Кубок МО Лиговка-Ямская 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ВПИ: «Защитникам блокадного  Ленинграда посвящается…» 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Историческая викторина «Медали опалённые войной»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ВПИ «Балтийские юнги» 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Историко-патриотическая игра «Блокадный Ленинград»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ВПИ "Зарничка"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Военно-патриотический турнир памяти В.В. Таташвили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Участие в торжественных проводах в армию (весенний и осенний призыв)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Разработка концепции музея героя Отечества В.В. Таташвили</a:t>
            </a:r>
            <a:endParaRPr lang="ru-RU" sz="1400">
              <a:solidFill>
                <a:srgbClr val="002060"/>
              </a:solidFill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1ED87-58BB-4516-9C80-767812172E47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900113" y="188913"/>
            <a:ext cx="79200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ВЕДОМСТВЕННАЯ ЦЕЛЕВАЯ ПРОГРАММА НА  2016 ГОД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 «СРЕДСТВА МАССОВОЙ ИНФОРМАЦИИ </a:t>
            </a:r>
            <a:endParaRPr lang="ru-RU">
              <a:solidFill>
                <a:srgbClr val="002060"/>
              </a:solidFill>
            </a:endParaRPr>
          </a:p>
          <a:p>
            <a:pPr algn="ctr"/>
            <a:r>
              <a:rPr lang="ru-RU" b="1">
                <a:solidFill>
                  <a:srgbClr val="002060"/>
                </a:solidFill>
              </a:rPr>
              <a:t>МУНИЦИПАЛЬНОГО ОБРАЗОВАНИЯ»</a:t>
            </a:r>
            <a:endParaRPr lang="ru-RU">
              <a:solidFill>
                <a:srgbClr val="002060"/>
              </a:solidFill>
            </a:endParaRPr>
          </a:p>
          <a:p>
            <a:pPr algn="ctr"/>
            <a:r>
              <a:rPr lang="ru-RU" sz="1600" b="1">
                <a:solidFill>
                  <a:srgbClr val="C00000"/>
                </a:solidFill>
              </a:rPr>
              <a:t>(по коду раздела и подраздела 1200 «Средства массовой информации»)</a:t>
            </a:r>
            <a:endParaRPr lang="ru-RU" sz="1600">
              <a:solidFill>
                <a:srgbClr val="C00000"/>
              </a:solidFill>
            </a:endParaRPr>
          </a:p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19460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4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C:\Users\Cheparsky\Desktop\газ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426880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827088" y="5732463"/>
            <a:ext cx="792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- </a:t>
            </a:r>
            <a:r>
              <a:rPr lang="ru-RU" sz="2400" b="1">
                <a:solidFill>
                  <a:srgbClr val="002060"/>
                </a:solidFill>
              </a:rPr>
              <a:t>1413,8 тыс. руб.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011863" y="1700213"/>
            <a:ext cx="28813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 </a:t>
            </a:r>
            <a:endParaRPr lang="ru-RU" sz="1600">
              <a:solidFill>
                <a:srgbClr val="002060"/>
              </a:solidFill>
            </a:endParaRPr>
          </a:p>
          <a:p>
            <a:pPr algn="ctr"/>
            <a:r>
              <a:rPr lang="ru-RU" sz="1600" b="1">
                <a:solidFill>
                  <a:srgbClr val="002060"/>
                </a:solidFill>
              </a:rPr>
              <a:t>во исполнение вопроса местного значения</a:t>
            </a:r>
            <a:endParaRPr lang="ru-RU" sz="1600">
              <a:solidFill>
                <a:srgbClr val="002060"/>
              </a:solidFill>
            </a:endParaRPr>
          </a:p>
          <a:p>
            <a:r>
              <a:rPr lang="ru-RU" sz="1200" b="1">
                <a:solidFill>
                  <a:srgbClr val="002060"/>
                </a:solidFill>
              </a:rPr>
              <a:t> </a:t>
            </a:r>
            <a:endParaRPr lang="ru-RU" sz="1200">
              <a:solidFill>
                <a:srgbClr val="002060"/>
              </a:solidFill>
            </a:endParaRPr>
          </a:p>
          <a:p>
            <a:r>
              <a:rPr lang="ru-RU" sz="1200">
                <a:solidFill>
                  <a:srgbClr val="002060"/>
                </a:solidFill>
              </a:rPr>
              <a:t>«Учреждение печатного средства массовой информации для опубликования  муниципальных 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развитии  муниципального образования, о развитии его общественной инфраструктуры и иной официальной информации»</a:t>
            </a:r>
          </a:p>
          <a:p>
            <a:endParaRPr lang="ru-RU" sz="1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3E1BA4-404B-4B2E-B475-B75152AF6147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900113" y="188913"/>
            <a:ext cx="79200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ВЕДОМСТВЕННАЯ ЦЕЛЕВАЯ ПРОГРАММА НА  2016 ГОД</a:t>
            </a:r>
          </a:p>
          <a:p>
            <a:pPr algn="ctr"/>
            <a:endParaRPr lang="ru-RU" sz="1200">
              <a:solidFill>
                <a:srgbClr val="C00000"/>
              </a:solidFill>
            </a:endParaRPr>
          </a:p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20484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4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39750" y="5949950"/>
            <a:ext cx="8424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- </a:t>
            </a:r>
            <a:r>
              <a:rPr lang="ru-RU" sz="2400" b="1">
                <a:solidFill>
                  <a:srgbClr val="002060"/>
                </a:solidFill>
              </a:rPr>
              <a:t>13 473,4  тыс. руб.</a:t>
            </a:r>
          </a:p>
          <a:p>
            <a:pPr algn="ctr"/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0486" name="Прямоугольник 10"/>
          <p:cNvSpPr>
            <a:spLocks noChangeArrowheads="1"/>
          </p:cNvSpPr>
          <p:nvPr/>
        </p:nvSpPr>
        <p:spPr bwMode="auto">
          <a:xfrm>
            <a:off x="2484438" y="5492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Lucida Sans Unicode" pitchFamily="34" charset="0"/>
              </a:rPr>
              <a:t>«</a:t>
            </a:r>
            <a:r>
              <a:rPr lang="ru-RU" b="1">
                <a:solidFill>
                  <a:srgbClr val="002060"/>
                </a:solidFill>
              </a:rPr>
              <a:t>БЛАГОУСТРОЙСТВО ТЕРРИТОРИИ МУНИЦИПАЛЬНОГО ОБРАЗОВАНИЯ» 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0487" name="Прямоугольник 11"/>
          <p:cNvSpPr>
            <a:spLocks noChangeArrowheads="1"/>
          </p:cNvSpPr>
          <p:nvPr/>
        </p:nvSpPr>
        <p:spPr bwMode="auto">
          <a:xfrm>
            <a:off x="250825" y="1052513"/>
            <a:ext cx="8642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(по коду раздела и подраздела 0500 «Жилищно-коммунальное хозяйство»)</a:t>
            </a: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20488" name="Прямоугольник 12"/>
          <p:cNvSpPr>
            <a:spLocks noChangeArrowheads="1"/>
          </p:cNvSpPr>
          <p:nvPr/>
        </p:nvSpPr>
        <p:spPr bwMode="auto">
          <a:xfrm>
            <a:off x="5214938" y="1357313"/>
            <a:ext cx="3587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во исполнение вопроса местного значения</a:t>
            </a:r>
            <a:endParaRPr lang="ru-RU" sz="1200">
              <a:solidFill>
                <a:srgbClr val="002060"/>
              </a:solidFill>
            </a:endParaRPr>
          </a:p>
          <a:p>
            <a:r>
              <a:rPr lang="ru-RU" sz="1400">
                <a:solidFill>
                  <a:srgbClr val="002060"/>
                </a:solidFill>
              </a:rPr>
              <a:t>«создание условий для повышения уровня комфортности проживания, решение вопросов озеленения, размещение игровых и спортивно-оздоровительных комплексов. проведение ремонта внутридворовых проездов, а также сохранение внешнего облика исторической части Санкт-Петербурга»</a:t>
            </a:r>
          </a:p>
          <a:p>
            <a:r>
              <a:rPr lang="ru-RU" sz="1600" b="1">
                <a:solidFill>
                  <a:srgbClr val="002060"/>
                </a:solidFill>
              </a:rPr>
              <a:t>Основные мероприятия: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Мощение, озеленение, установка газонных ограждений и малых архитектурных форм, уборка и санитарная очистка территорий зеленых насаждений внутриквартального озеленения, детских и спортивных площадок. </a:t>
            </a:r>
          </a:p>
          <a:p>
            <a:pPr>
              <a:buFont typeface="Wingdings" pitchFamily="2" charset="2"/>
              <a:buChar char="§"/>
            </a:pPr>
            <a:endParaRPr lang="ru-RU" sz="140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400">
              <a:solidFill>
                <a:srgbClr val="002060"/>
              </a:solidFill>
            </a:endParaRPr>
          </a:p>
        </p:txBody>
      </p:sp>
      <p:pic>
        <p:nvPicPr>
          <p:cNvPr id="1026" name="Picture 2" descr="C:\Users\Cheparsky\Pictures\Picasa\Коллажи\Благоустрой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920545" cy="369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A907B1-4E1B-42BB-AD9E-A05A64ED686D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900113" y="188913"/>
            <a:ext cx="79200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ВЕДОМСТВЕННАЯ ЦЕЛЕВАЯ ПРОГРАММА НА  2016 ГОД</a:t>
            </a:r>
          </a:p>
          <a:p>
            <a:pPr algn="ctr"/>
            <a:endParaRPr lang="ru-RU" sz="1200">
              <a:solidFill>
                <a:srgbClr val="C00000"/>
              </a:solidFill>
            </a:endParaRPr>
          </a:p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21508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4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1222375" y="5876925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791,9 тыс. руб.</a:t>
            </a:r>
          </a:p>
        </p:txBody>
      </p:sp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250825" y="1125538"/>
            <a:ext cx="8642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(по коду раздела и подраздела  0401  «Общеэкономические вопросы»)</a:t>
            </a: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21511" name="Прямоугольник 12"/>
          <p:cNvSpPr>
            <a:spLocks noChangeArrowheads="1"/>
          </p:cNvSpPr>
          <p:nvPr/>
        </p:nvSpPr>
        <p:spPr bwMode="auto">
          <a:xfrm>
            <a:off x="5292725" y="1916113"/>
            <a:ext cx="3652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/>
          </a:p>
          <a:p>
            <a:pPr algn="ctr"/>
            <a:endParaRPr lang="ru-RU" sz="1200">
              <a:solidFill>
                <a:srgbClr val="002060"/>
              </a:solidFill>
            </a:endParaRPr>
          </a:p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1258888" y="549275"/>
            <a:ext cx="7251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«ВРЕМЕННОЕ ТРУДОУСТРОЙСТВО НЕСОВЕРШЕННОЛЕТНИХ</a:t>
            </a:r>
          </a:p>
          <a:p>
            <a:pPr algn="ctr" eaLnBrk="0" hangingPunct="0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В СВОБОДНОЕ ОТ УЧЕБЫ ВРЕМЯ»</a:t>
            </a:r>
            <a:r>
              <a:rPr lang="ru-RU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2707" name="Picture 3" descr="C:\Users\Cheparsky\Pictures\Picasa\Коллажи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536504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4" name="Прямоугольник 9"/>
          <p:cNvSpPr>
            <a:spLocks noChangeArrowheads="1"/>
          </p:cNvSpPr>
          <p:nvPr/>
        </p:nvSpPr>
        <p:spPr bwMode="auto">
          <a:xfrm>
            <a:off x="179388" y="1484313"/>
            <a:ext cx="8713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2060"/>
                </a:solidFill>
              </a:rPr>
              <a:t>Источник финансирования: субсидия муниципальному бюджетному учреждению по оказанию муниципальных услуг "Лиговка-Ямская"</a:t>
            </a:r>
          </a:p>
        </p:txBody>
      </p:sp>
      <p:sp>
        <p:nvSpPr>
          <p:cNvPr id="21515" name="Прямоугольник 10"/>
          <p:cNvSpPr>
            <a:spLocks noChangeArrowheads="1"/>
          </p:cNvSpPr>
          <p:nvPr/>
        </p:nvSpPr>
        <p:spPr bwMode="auto">
          <a:xfrm>
            <a:off x="5148263" y="2420938"/>
            <a:ext cx="36004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Предоставление несовершеннолетним гражданам в возрасте от 14 до 18 лет возможности временного трудоустройства в свободное от учебы время с целью приобретения трудовых навыков, профилактики безнадзорности и правонарушений;</a:t>
            </a:r>
          </a:p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1516" name="Прямоугольник 13"/>
          <p:cNvSpPr>
            <a:spLocks noChangeArrowheads="1"/>
          </p:cNvSpPr>
          <p:nvPr/>
        </p:nvSpPr>
        <p:spPr bwMode="auto">
          <a:xfrm>
            <a:off x="5148263" y="3933825"/>
            <a:ext cx="39957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Оплата труда 20 несовершеннолетних</a:t>
            </a:r>
          </a:p>
          <a:p>
            <a:r>
              <a:rPr lang="ru-RU" sz="1400">
                <a:solidFill>
                  <a:srgbClr val="002060"/>
                </a:solidFill>
              </a:rPr>
              <a:t> при периоде участия во временном</a:t>
            </a:r>
          </a:p>
          <a:p>
            <a:r>
              <a:rPr lang="ru-RU" sz="1400">
                <a:solidFill>
                  <a:srgbClr val="002060"/>
                </a:solidFill>
              </a:rPr>
              <a:t> трудоустройстве в расчете на 1 месяц</a:t>
            </a:r>
          </a:p>
          <a:p>
            <a:r>
              <a:rPr lang="ru-RU" sz="1400">
                <a:solidFill>
                  <a:srgbClr val="002060"/>
                </a:solidFill>
              </a:rPr>
              <a:t> (исходя из ставки подсобного рабочего)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B85F3B-B630-4E25-A8CA-F7E0EC29F37B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0" y="0"/>
            <a:ext cx="88931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C00000"/>
              </a:solidFill>
            </a:endParaRPr>
          </a:p>
          <a:p>
            <a:pPr algn="ctr"/>
            <a:r>
              <a:rPr lang="ru-RU" b="1">
                <a:solidFill>
                  <a:srgbClr val="C00000"/>
                </a:solidFill>
              </a:rPr>
              <a:t>ВЕДОМСТВЕННАЯ ЦЕЛЕВАЯ ПРОГРАММА НА  2016 ГОД</a:t>
            </a:r>
          </a:p>
          <a:p>
            <a:pPr algn="ctr"/>
            <a:endParaRPr lang="ru-RU" b="1">
              <a:solidFill>
                <a:srgbClr val="C00000"/>
              </a:solidFill>
            </a:endParaRPr>
          </a:p>
          <a:p>
            <a:pPr algn="ctr"/>
            <a:endParaRPr lang="ru-RU" sz="1200">
              <a:solidFill>
                <a:srgbClr val="C00000"/>
              </a:solidFill>
            </a:endParaRPr>
          </a:p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22532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4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971550" y="5876925"/>
            <a:ext cx="817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000" b="1">
                <a:solidFill>
                  <a:srgbClr val="002060"/>
                </a:solidFill>
              </a:rPr>
              <a:t>1088,8 тыс. руб.</a:t>
            </a: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250825" y="981075"/>
            <a:ext cx="8642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</a:rPr>
              <a:t>(по коду раздела и подраздела 1006 «Социальная политика»)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22535" name="Прямоугольник 12"/>
          <p:cNvSpPr>
            <a:spLocks noChangeArrowheads="1"/>
          </p:cNvSpPr>
          <p:nvPr/>
        </p:nvSpPr>
        <p:spPr bwMode="auto">
          <a:xfrm>
            <a:off x="5292725" y="1628775"/>
            <a:ext cx="36528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Основные мероприятия :</a:t>
            </a:r>
          </a:p>
          <a:p>
            <a:pPr algn="ctr"/>
            <a:endParaRPr lang="ru-RU" sz="1200" b="1">
              <a:solidFill>
                <a:srgbClr val="002060"/>
              </a:solidFill>
            </a:endParaRPr>
          </a:p>
          <a:p>
            <a:pPr algn="ctr"/>
            <a:endParaRPr lang="ru-RU" sz="1200" b="1">
              <a:solidFill>
                <a:srgbClr val="002060"/>
              </a:solidFill>
            </a:endParaRPr>
          </a:p>
          <a:p>
            <a:pPr algn="ctr"/>
            <a:endParaRPr lang="ru-RU" sz="1200" b="1">
              <a:solidFill>
                <a:srgbClr val="002060"/>
              </a:solidFill>
            </a:endParaRPr>
          </a:p>
          <a:p>
            <a:pPr algn="ctr"/>
            <a:endParaRPr lang="ru-RU" sz="1200" b="1">
              <a:solidFill>
                <a:srgbClr val="002060"/>
              </a:solidFill>
            </a:endParaRPr>
          </a:p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22536" name="Прямоугольник 9"/>
          <p:cNvSpPr>
            <a:spLocks noChangeArrowheads="1"/>
          </p:cNvSpPr>
          <p:nvPr/>
        </p:nvSpPr>
        <p:spPr bwMode="auto">
          <a:xfrm>
            <a:off x="179388" y="1268413"/>
            <a:ext cx="8713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2060"/>
                </a:solidFill>
              </a:rPr>
              <a:t>Источник финансирования: субсидия муниципальному бюджетному учреждению по оказанию муниципальных услуг "Лиговка-Ямская"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071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«социальная поддержка жителей муниципального образования»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heparsky\Desktop\Deskt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9" name="Прямоугольник 13"/>
          <p:cNvSpPr>
            <a:spLocks noChangeArrowheads="1"/>
          </p:cNvSpPr>
          <p:nvPr/>
        </p:nvSpPr>
        <p:spPr bwMode="auto">
          <a:xfrm>
            <a:off x="5364163" y="1989138"/>
            <a:ext cx="377983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 Обучение жителей пенсионного возраста на курсах компьютерной грамотности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Организация поздравления юбиляров 70 и 75 лет 80, 85, 90, 95, 100 лет и юбиляров «Золотая свадьба»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Социальные услуги, предоставляемые гражданам пожилого возраста и инвалидам: Прием граждан и консультации по социальным вопросам, включающие в том числе вопросы обращения в органы государственной власти и иные учреждения за предоставлением  социальных услуг (обеспечения санаторно-курортными путевками, льготными лекарствами, разъяснения по перечню услуг ОМС ит.д.)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8AD4AD-108B-4A5B-A577-8DBA6390A1C5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900113" y="188913"/>
            <a:ext cx="79200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ВЕДОМСТВЕННАЯ ЦЕЛЕВАЯ ПРОГРАММА НА  2016 ГОД</a:t>
            </a:r>
          </a:p>
          <a:p>
            <a:pPr algn="ctr"/>
            <a:endParaRPr lang="ru-RU" sz="1200">
              <a:solidFill>
                <a:srgbClr val="C00000"/>
              </a:solidFill>
            </a:endParaRPr>
          </a:p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23556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344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1222375" y="587692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000" b="1">
                <a:solidFill>
                  <a:srgbClr val="002060"/>
                </a:solidFill>
              </a:rPr>
              <a:t>3 340,7 тыс. руб.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3558" name="Прямоугольник 11"/>
          <p:cNvSpPr>
            <a:spLocks noChangeArrowheads="1"/>
          </p:cNvSpPr>
          <p:nvPr/>
        </p:nvSpPr>
        <p:spPr bwMode="auto">
          <a:xfrm>
            <a:off x="250825" y="1196975"/>
            <a:ext cx="8642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</a:rPr>
              <a:t>(по коду раздела и подраздела 0800 «Культура, кинематография»)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23559" name="Прямоугольник 12"/>
          <p:cNvSpPr>
            <a:spLocks noChangeArrowheads="1"/>
          </p:cNvSpPr>
          <p:nvPr/>
        </p:nvSpPr>
        <p:spPr bwMode="auto">
          <a:xfrm>
            <a:off x="5292725" y="1989138"/>
            <a:ext cx="36528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Основные мероприятия:</a:t>
            </a:r>
          </a:p>
          <a:p>
            <a:pPr algn="ctr"/>
            <a:endParaRPr lang="ru-RU" sz="1600" b="1">
              <a:solidFill>
                <a:srgbClr val="002060"/>
              </a:solidFill>
            </a:endParaRPr>
          </a:p>
          <a:p>
            <a:pPr algn="ctr"/>
            <a:endParaRPr lang="ru-RU" sz="1200" b="1">
              <a:solidFill>
                <a:srgbClr val="002060"/>
              </a:solidFill>
            </a:endParaRPr>
          </a:p>
          <a:p>
            <a:pPr algn="ctr"/>
            <a:endParaRPr lang="ru-RU" sz="1200" b="1">
              <a:solidFill>
                <a:srgbClr val="002060"/>
              </a:solidFill>
            </a:endParaRPr>
          </a:p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23560" name="Прямоугольник 9"/>
          <p:cNvSpPr>
            <a:spLocks noChangeArrowheads="1"/>
          </p:cNvSpPr>
          <p:nvPr/>
        </p:nvSpPr>
        <p:spPr bwMode="auto">
          <a:xfrm>
            <a:off x="179388" y="1484313"/>
            <a:ext cx="8713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2060"/>
                </a:solidFill>
              </a:rPr>
              <a:t>Источник финансирования: субсидия муниципальному бюджетному учреждению по оказанию муниципальных услуг "Лиговка-Ямская"</a:t>
            </a:r>
          </a:p>
        </p:txBody>
      </p:sp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755650" y="549275"/>
            <a:ext cx="7564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«ОРГАНИЗАЦИЯ И ПРОВЕДЕНИЕ ДОСУГОВЫХ МЕРОПРИЯТИЙ, </a:t>
            </a:r>
          </a:p>
          <a:p>
            <a:pPr algn="ctr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ДЛЯ ЖИТЕЛЕЙ  МУНИЦИПАЛЬНОГО ОБРАЗОВАНИЯ»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2050" name="Picture 2" descr="C:\Users\Cheparsky\Desktop\Deskto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521837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63" name="Прямоугольник 10"/>
          <p:cNvSpPr>
            <a:spLocks noChangeArrowheads="1"/>
          </p:cNvSpPr>
          <p:nvPr/>
        </p:nvSpPr>
        <p:spPr bwMode="auto">
          <a:xfrm>
            <a:off x="5580063" y="2205038"/>
            <a:ext cx="3384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140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кружок по лепке цветов и скульптурных миниатюр  из полимерной глины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кружок по декупажу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 кружок  по проведению творческих мастер-классов (песочная анимация, «теневой театр», «ритм и звук»)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Кружок:</a:t>
            </a:r>
            <a:r>
              <a:rPr lang="ru-RU" sz="1400" b="1">
                <a:solidFill>
                  <a:srgbClr val="002060"/>
                </a:solidFill>
              </a:rPr>
              <a:t> «Клуб любителей чтения»</a:t>
            </a:r>
            <a:r>
              <a:rPr lang="ru-RU" sz="140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Кружок:</a:t>
            </a:r>
            <a:r>
              <a:rPr lang="ru-RU" sz="1400" b="1">
                <a:solidFill>
                  <a:srgbClr val="002060"/>
                </a:solidFill>
              </a:rPr>
              <a:t> «Художественное слово» 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Организация и проведение экскурсий:</a:t>
            </a:r>
            <a:r>
              <a:rPr lang="ru-RU" sz="1400" b="1">
                <a:solidFill>
                  <a:srgbClr val="002060"/>
                </a:solidFill>
              </a:rPr>
              <a:t>«Прогулки по округу»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Организация проведение однодневных и двухдневных экскурсионных поездок.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5435600" y="1196975"/>
            <a:ext cx="3708400" cy="6477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                                  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Основные  мероприятия: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16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sz="16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95288" y="5300663"/>
            <a:ext cx="8748712" cy="7921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ОБЬЕМ БЮДЖЕТНЫХ СРЕДСТВ, ТЫС.РУБ.- </a:t>
            </a: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2606,4 тыс. руб.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E986B-E293-4D77-ADC1-813A3451AF62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ВЕДОМСТВЕННАЯ ЦЕЛЕВАЯ ПРОГРАММА НА  2016 ГОД</a:t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«ФИЗКУЛЬТУРНО-ОЗДОРОВИТЕЛЬНЫЕ И СПОРТИВНЫЕ МЕРОПРИЯТИЯ  МУНИЦИПАЛЬНОГО ОБРАЗОВАНИЯ»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коду раздела и подраздела 1100 «Физическая культура и спорт»)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9938" name="Picture 2" descr="C:\Users\Cheparsky\Desktop\Desktop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93425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3" name="Прямоугольник 6"/>
          <p:cNvSpPr>
            <a:spLocks noChangeArrowheads="1"/>
          </p:cNvSpPr>
          <p:nvPr/>
        </p:nvSpPr>
        <p:spPr bwMode="auto">
          <a:xfrm>
            <a:off x="5724525" y="1773238"/>
            <a:ext cx="34194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140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Организация </a:t>
            </a:r>
            <a:r>
              <a:rPr lang="ru-RU" sz="1400" b="1">
                <a:solidFill>
                  <a:srgbClr val="002060"/>
                </a:solidFill>
              </a:rPr>
              <a:t>посещения бассейна </a:t>
            </a:r>
            <a:r>
              <a:rPr lang="ru-RU" sz="1400">
                <a:solidFill>
                  <a:srgbClr val="002060"/>
                </a:solidFill>
              </a:rPr>
              <a:t>для взрослых, детей и подростков жителей Муниципального образования Лиговка-Ямская</a:t>
            </a:r>
          </a:p>
        </p:txBody>
      </p:sp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5651500" y="2924175"/>
            <a:ext cx="34925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Организация  и проведение  турнира  </a:t>
            </a:r>
            <a:r>
              <a:rPr lang="ru-RU" sz="1400" b="1"/>
              <a:t>«</a:t>
            </a:r>
            <a:r>
              <a:rPr lang="ru-RU" sz="1400" b="1">
                <a:solidFill>
                  <a:srgbClr val="002060"/>
                </a:solidFill>
              </a:rPr>
              <a:t>Кожаный мяч» </a:t>
            </a:r>
            <a:r>
              <a:rPr lang="ru-RU" sz="1400">
                <a:solidFill>
                  <a:srgbClr val="002060"/>
                </a:solidFill>
              </a:rPr>
              <a:t>для детей и подростков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Соревнования по </a:t>
            </a:r>
            <a:r>
              <a:rPr lang="ru-RU" sz="1400" b="1">
                <a:solidFill>
                  <a:srgbClr val="002060"/>
                </a:solidFill>
              </a:rPr>
              <a:t>городошному спорту </a:t>
            </a:r>
            <a:r>
              <a:rPr lang="ru-RU" sz="1400">
                <a:solidFill>
                  <a:srgbClr val="002060"/>
                </a:solidFill>
              </a:rPr>
              <a:t>для детей и взрослых жителей 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Организация и проведение соревнования </a:t>
            </a:r>
          </a:p>
          <a:p>
            <a:r>
              <a:rPr lang="ru-RU" sz="1400" b="1">
                <a:solidFill>
                  <a:srgbClr val="002060"/>
                </a:solidFill>
              </a:rPr>
              <a:t> «Папа, мама, я- спортивная семья</a:t>
            </a:r>
            <a:r>
              <a:rPr lang="ru-RU" sz="1400" b="1">
                <a:solidFill>
                  <a:srgbClr val="002060"/>
                </a:solidFill>
                <a:latin typeface="Lucida Sans Unicode" pitchFamily="34" charset="0"/>
              </a:rPr>
              <a:t>» </a:t>
            </a:r>
          </a:p>
          <a:p>
            <a:endParaRPr lang="ru-RU" sz="1400">
              <a:solidFill>
                <a:srgbClr val="002060"/>
              </a:solidFill>
              <a:latin typeface="Lucida Sans Unicode" pitchFamily="34" charset="0"/>
            </a:endParaRPr>
          </a:p>
          <a:p>
            <a:endParaRPr lang="ru-RU" sz="1400">
              <a:latin typeface="Lucida Sans Unicode" pitchFamily="34" charset="0"/>
            </a:endParaRPr>
          </a:p>
          <a:p>
            <a:endParaRPr lang="ru-RU" sz="1400"/>
          </a:p>
        </p:txBody>
      </p:sp>
      <p:sp>
        <p:nvSpPr>
          <p:cNvPr id="24585" name="Прямоугольник 8"/>
          <p:cNvSpPr>
            <a:spLocks noChangeArrowheads="1"/>
          </p:cNvSpPr>
          <p:nvPr/>
        </p:nvSpPr>
        <p:spPr bwMode="auto">
          <a:xfrm>
            <a:off x="5651500" y="4652963"/>
            <a:ext cx="3492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Организация и проведение соревнования: </a:t>
            </a:r>
            <a:r>
              <a:rPr lang="ru-RU" sz="1400" b="1">
                <a:solidFill>
                  <a:srgbClr val="002060"/>
                </a:solidFill>
              </a:rPr>
              <a:t>«Стритбол» </a:t>
            </a:r>
            <a:r>
              <a:rPr lang="ru-RU" sz="1400">
                <a:solidFill>
                  <a:srgbClr val="002060"/>
                </a:solidFill>
              </a:rPr>
              <a:t>или </a:t>
            </a:r>
            <a:r>
              <a:rPr lang="ru-RU" sz="1400" b="1">
                <a:solidFill>
                  <a:srgbClr val="002060"/>
                </a:solidFill>
              </a:rPr>
              <a:t>«Питербаскет» </a:t>
            </a:r>
            <a:r>
              <a:rPr lang="ru-RU" sz="1400">
                <a:solidFill>
                  <a:srgbClr val="002060"/>
                </a:solidFill>
              </a:rPr>
              <a:t>для  подростков.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D8E4F-F397-4063-92F6-70C33B75D217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План непрограммных направлений деятельности  на 2016 год</a:t>
            </a:r>
            <a:r>
              <a:rPr lang="ru-RU" b="1"/>
              <a:t> </a:t>
            </a:r>
            <a:endParaRPr lang="ru-RU"/>
          </a:p>
          <a:p>
            <a:pPr algn="ctr"/>
            <a:r>
              <a:rPr lang="ru-RU" b="1">
                <a:solidFill>
                  <a:srgbClr val="002060"/>
                </a:solidFill>
              </a:rPr>
              <a:t>«Участие в деятельности по профилактике правонарушений в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Санкт-Петербурге в формах и порядке, установленных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Законодательством Санкт-Петербурга»</a:t>
            </a:r>
          </a:p>
          <a:p>
            <a:pPr algn="ctr"/>
            <a:r>
              <a:rPr lang="ru-RU" sz="1200" b="1">
                <a:solidFill>
                  <a:srgbClr val="C00000"/>
                </a:solidFill>
              </a:rPr>
              <a:t>(исполнение вопроса местного значения по коду раздела и подраздела  0709 «Другие вопросы в области образования)</a:t>
            </a:r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39750" y="5876925"/>
            <a:ext cx="8424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66,1 тыс. руб.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5580063" y="2074863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52413" algn="l"/>
              </a:tabLst>
            </a:pPr>
            <a:r>
              <a:rPr lang="ru-RU" sz="1600" b="1">
                <a:solidFill>
                  <a:srgbClr val="002060"/>
                </a:solidFill>
              </a:rPr>
              <a:t>Основные мероприятия:</a:t>
            </a:r>
          </a:p>
        </p:txBody>
      </p:sp>
      <p:pic>
        <p:nvPicPr>
          <p:cNvPr id="2" name="Picture 2" descr="C:\Users\Cheparsky\Desktop\Deskto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256584" cy="350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7" name="Прямоугольник 7"/>
          <p:cNvSpPr>
            <a:spLocks noChangeArrowheads="1"/>
          </p:cNvSpPr>
          <p:nvPr/>
        </p:nvSpPr>
        <p:spPr bwMode="auto">
          <a:xfrm>
            <a:off x="5580063" y="2349500"/>
            <a:ext cx="356393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урока правовой грамотности (Гражданский кодекс) по теме</a:t>
            </a:r>
            <a:r>
              <a:rPr lang="ru-RU" sz="1400" b="1">
                <a:solidFill>
                  <a:srgbClr val="002060"/>
                </a:solidFill>
              </a:rPr>
              <a:t>: «Человек среди людей» </a:t>
            </a:r>
            <a:r>
              <a:rPr lang="ru-RU" sz="1400">
                <a:solidFill>
                  <a:srgbClr val="002060"/>
                </a:solidFill>
              </a:rPr>
              <a:t>и игра: </a:t>
            </a:r>
          </a:p>
          <a:p>
            <a:r>
              <a:rPr lang="ru-RU" sz="1400" b="1">
                <a:solidFill>
                  <a:srgbClr val="002060"/>
                </a:solidFill>
              </a:rPr>
              <a:t>«Уважая других - уважаю себя»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культурно-образовательной программа </a:t>
            </a:r>
          </a:p>
          <a:p>
            <a:r>
              <a:rPr lang="ru-RU" sz="1400" b="1">
                <a:solidFill>
                  <a:srgbClr val="002060"/>
                </a:solidFill>
              </a:rPr>
              <a:t>«Ты- Петербуржец»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Интерактивная культурно-развлекательная программа </a:t>
            </a:r>
          </a:p>
          <a:p>
            <a:r>
              <a:rPr lang="ru-RU" sz="1400" b="1">
                <a:solidFill>
                  <a:srgbClr val="002060"/>
                </a:solidFill>
              </a:rPr>
              <a:t>«Не переступай черту закона»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К ЕНМД (европейская неделя местной демократии):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К  Дню правовой помощи  детям:</a:t>
            </a:r>
          </a:p>
          <a:p>
            <a:r>
              <a:rPr lang="ru-RU" sz="1400">
                <a:solidFill>
                  <a:srgbClr val="002060"/>
                </a:solidFill>
              </a:rPr>
              <a:t> (организация встречи  подростков  с </a:t>
            </a:r>
          </a:p>
          <a:p>
            <a:r>
              <a:rPr lang="ru-RU" sz="1400">
                <a:solidFill>
                  <a:srgbClr val="002060"/>
                </a:solidFill>
              </a:rPr>
              <a:t>инспекторами ОДН  и органами опеки) </a:t>
            </a:r>
          </a:p>
          <a:p>
            <a:endParaRPr lang="ru-RU" sz="1200">
              <a:latin typeface="Lucida Sans Unicode" pitchFamily="34" charset="0"/>
            </a:endParaRPr>
          </a:p>
          <a:p>
            <a:endParaRPr lang="ru-RU" sz="1200">
              <a:latin typeface="Lucida Sans Unicode" pitchFamily="34" charset="0"/>
            </a:endParaRPr>
          </a:p>
          <a:p>
            <a:endParaRPr lang="ru-RU" sz="1200"/>
          </a:p>
        </p:txBody>
      </p:sp>
      <p:pic>
        <p:nvPicPr>
          <p:cNvPr id="9" name="Picture 2" descr="C:\Users\Cheparsky\Desktop\Deskto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256584" cy="350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pitchFamily="34" charset="0"/>
            </a:endParaRPr>
          </a:p>
        </p:txBody>
      </p:sp>
      <p:sp>
        <p:nvSpPr>
          <p:cNvPr id="16386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52DD7-14E2-4473-A47E-5519B4A3FF53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43408"/>
            <a:ext cx="9144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«БЮДЖЕТ ДЛЯ ГРАЖДАН»?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«Бюджет для граждан»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познакомит Вас с положениями проекта основного финансового документа – бюджетом внутригородского Муниципального образования Санкт-Петербурга муниципальный округ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Лиговка-Ямская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2016 год.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Граждане, и как налогоплательщики, и как потребители общественных благ,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Представленная информация предназначена для широкого круга жителей и будет интересна и полезна как студентам, педагогам, врачам, молодым семьям, так и пенсионерам и другим категориям населения, так как бюджет округа затрагивает интересы каждого жителя Муниципального образования 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Лиговка-Ямская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житель является участником формирования бюджета с одной стороны,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BA831-C122-4862-BAFC-E83BEE106576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План непрограммных направлений деятельности  на 2016 год</a:t>
            </a:r>
          </a:p>
          <a:p>
            <a:pPr algn="ctr"/>
            <a:r>
              <a:rPr lang="ru-RU" b="1"/>
              <a:t> 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«Участие в профилактике терроризма и экстремизма, а также в минимизации и (или) ликвидации последствий проявления терроризма и экстремизма на территории муниципального образования»</a:t>
            </a:r>
          </a:p>
          <a:p>
            <a:pPr algn="ctr"/>
            <a:r>
              <a:rPr lang="ru-RU" sz="1200" b="1">
                <a:solidFill>
                  <a:srgbClr val="C00000"/>
                </a:solidFill>
              </a:rPr>
              <a:t>(исполнение вопроса местного значения по коду раздела и подраздела  0709 «Другие вопросы в области образования)</a:t>
            </a:r>
          </a:p>
          <a:p>
            <a:pPr algn="ctr"/>
            <a:endParaRPr lang="ru-RU" sz="1200" b="1">
              <a:solidFill>
                <a:srgbClr val="C00000"/>
              </a:solidFill>
            </a:endParaRPr>
          </a:p>
          <a:p>
            <a:pPr algn="ctr"/>
            <a:endParaRPr lang="ru-RU" sz="1200">
              <a:solidFill>
                <a:srgbClr val="C00000"/>
              </a:solidFill>
            </a:endParaRPr>
          </a:p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39750" y="55895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108,2 тыс. руб.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6084888" y="1754188"/>
            <a:ext cx="28082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52413" algn="l"/>
              </a:tabLst>
            </a:pPr>
            <a:endParaRPr lang="ru-RU" sz="1600" b="1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tabLst>
                <a:tab pos="252413" algn="l"/>
              </a:tabLst>
            </a:pPr>
            <a:r>
              <a:rPr lang="ru-RU" sz="1600" b="1">
                <a:solidFill>
                  <a:srgbClr val="002060"/>
                </a:solidFill>
                <a:cs typeface="Times New Roman" pitchFamily="18" charset="0"/>
              </a:rPr>
              <a:t>Основные мероприятия:</a:t>
            </a:r>
          </a:p>
          <a:p>
            <a:pPr algn="ctr">
              <a:tabLst>
                <a:tab pos="252413" algn="l"/>
              </a:tabLst>
            </a:pPr>
            <a:endParaRPr lang="ru-RU" sz="1200">
              <a:cs typeface="Times New Roman" pitchFamily="18" charset="0"/>
            </a:endParaRPr>
          </a:p>
        </p:txBody>
      </p:sp>
      <p:pic>
        <p:nvPicPr>
          <p:cNvPr id="1026" name="Picture 2" descr="C:\Users\Cheparsky\Desktop\Deskto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328592" cy="355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5795963" y="2492375"/>
            <a:ext cx="334803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Культурно-образовательная программа: « Ниточки дружбы»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 «Этнокультурное многообразие Санкт-Петербурга» к Международному Дню толерантности 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экскурсия по городу «Окно в Европу и Азию: вера, традиции, культура») 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«Уроки петербургской культуры!» занятие в экспозиции музея «Петербург-город всех религий»</a:t>
            </a:r>
          </a:p>
          <a:p>
            <a:endParaRPr lang="ru-RU" sz="1200"/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0A117-A25A-4BF8-8504-B4BBEC881C32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План непрограммных направлений деятельности  на 2016 год</a:t>
            </a:r>
          </a:p>
          <a:p>
            <a:pPr algn="ctr"/>
            <a:r>
              <a:rPr lang="ru-RU" b="1"/>
              <a:t> 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«Участие в установленном порядке в мероприятиях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по профилактике незаконного потребления наркотических средств и психотропных веществ, новых потенциально опасных психоактивных веществ, наркомании в Санкт-Петербурге» </a:t>
            </a:r>
          </a:p>
          <a:p>
            <a:pPr algn="ctr"/>
            <a:r>
              <a:rPr lang="ru-RU" sz="1200" b="1">
                <a:solidFill>
                  <a:srgbClr val="C00000"/>
                </a:solidFill>
              </a:rPr>
              <a:t>(исполнение вопроса местного значения по коду раздела и подраздела  0709 «Другие вопросы в области образования)</a:t>
            </a:r>
          </a:p>
          <a:p>
            <a:pPr algn="ctr"/>
            <a:endParaRPr lang="ru-RU" sz="1200" b="1">
              <a:solidFill>
                <a:srgbClr val="C00000"/>
              </a:solidFill>
            </a:endParaRPr>
          </a:p>
          <a:p>
            <a:pPr algn="ctr"/>
            <a:endParaRPr lang="ru-RU" sz="1200">
              <a:solidFill>
                <a:srgbClr val="C00000"/>
              </a:solidFill>
            </a:endParaRPr>
          </a:p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39750" y="55895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80,6 тыс. руб.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867400" y="2401888"/>
            <a:ext cx="2952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Основные мероприятия:</a:t>
            </a:r>
          </a:p>
        </p:txBody>
      </p:sp>
      <p:pic>
        <p:nvPicPr>
          <p:cNvPr id="4098" name="Picture 2" descr="C:\Users\Cheparsky\Pictures\Picasa\Exports\Коллажи\Deskto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79278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5580063" y="2708275"/>
            <a:ext cx="3563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научно-познавательной программы  </a:t>
            </a:r>
          </a:p>
          <a:p>
            <a:r>
              <a:rPr lang="ru-RU" sz="1400" b="1">
                <a:solidFill>
                  <a:srgbClr val="002060"/>
                </a:solidFill>
              </a:rPr>
              <a:t>«Дети против наркотиков</a:t>
            </a:r>
            <a:r>
              <a:rPr lang="ru-RU" sz="1400">
                <a:solidFill>
                  <a:srgbClr val="002060"/>
                </a:solidFill>
              </a:rPr>
              <a:t>» 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тематического занятия </a:t>
            </a:r>
          </a:p>
          <a:p>
            <a:r>
              <a:rPr lang="ru-RU" sz="1400" b="1">
                <a:solidFill>
                  <a:srgbClr val="002060"/>
                </a:solidFill>
              </a:rPr>
              <a:t>«Твое здоровье - твой выбор»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тематического  занятия </a:t>
            </a:r>
            <a:r>
              <a:rPr lang="ru-RU" sz="1400" b="1">
                <a:solidFill>
                  <a:srgbClr val="002060"/>
                </a:solidFill>
              </a:rPr>
              <a:t>«Наркотикам -нет!»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культурно-образовательной программы  </a:t>
            </a:r>
            <a:r>
              <a:rPr lang="ru-RU" sz="1400" b="1">
                <a:solidFill>
                  <a:srgbClr val="002060"/>
                </a:solidFill>
              </a:rPr>
              <a:t>«Скажи нет наркотикам»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профилактического тренинга  </a:t>
            </a:r>
            <a:r>
              <a:rPr lang="ru-RU" sz="1400" b="1">
                <a:solidFill>
                  <a:srgbClr val="002060"/>
                </a:solidFill>
              </a:rPr>
              <a:t>«Альтернатива есть»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D95B8-C5E7-4CD4-961F-66FA9CCC0168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188913"/>
            <a:ext cx="8569325" cy="242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непрограммных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направлений деятельности  на 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«УЧАСТИЕ В РЕАЛИЗАЦИИ МЕРОПРИЯТИЙ ПО ОХРАНЕ ЗДОРОВЬЯ ГРАЖДАН ОТ ВОЗДЕЙСТВИЯ ОКРУЖАЮЩЕГО ТАБАЧНОГО ДЫМА И ПОСЛЕДСТВИЙ ПОТРЕБЛЕНИЯ ТАБАКА НА ТЕРРИТОРИИ МУНИЦИПАЛЬНОГО ОБРАЗОВАНИЯ»;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«ИНФОРМИРОВАНИЕ НАСЕЛЕНИЯ О ВРЕДЕ ПОТРЕБЛЕНИЯ ТАБАКА И ВРЕДНОМ ВОЗДЕЙСТВИИ ОКРУЖАЮЩЕГО ТАБАЧНОГО ДЫМА, В ТОМ ЧИСЛЕ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ПОСРЕДСТВОМ ПРОВЕДЕНИЯ ИНФОРМАЦИОННЫХ КАМПАНИЙ В СРЕДСТВАХ МАССОВОЙ ИНФОРМАЦИИ»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(исполнение вопроса местного значения по коду раздела и подраздела  0709  «Другие вопросы в области образования»)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39750" y="55895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41,5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тыс. руб.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1331913" y="2781300"/>
            <a:ext cx="194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Lucida Sans Unicode" pitchFamily="34" charset="0"/>
              </a:rPr>
              <a:t>Фото 2015 в папке</a:t>
            </a: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5724525" y="2955925"/>
            <a:ext cx="31686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Основные мероприятия</a:t>
            </a:r>
            <a:r>
              <a:rPr lang="ru-RU" sz="1600">
                <a:solidFill>
                  <a:srgbClr val="002060"/>
                </a:solidFill>
              </a:rPr>
              <a:t>:</a:t>
            </a:r>
            <a:endParaRPr lang="ru-RU" sz="1200">
              <a:latin typeface="Lucida Sans Unicod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деловой игры </a:t>
            </a:r>
          </a:p>
          <a:p>
            <a:r>
              <a:rPr lang="ru-RU" sz="1400">
                <a:solidFill>
                  <a:srgbClr val="002060"/>
                </a:solidFill>
              </a:rPr>
              <a:t>«Ток-шоу </a:t>
            </a:r>
            <a:r>
              <a:rPr lang="ru-RU" sz="1400" b="1">
                <a:solidFill>
                  <a:srgbClr val="002060"/>
                </a:solidFill>
              </a:rPr>
              <a:t>"Курение - признак свободы или зависимости?»</a:t>
            </a:r>
          </a:p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деловой игры: </a:t>
            </a:r>
          </a:p>
          <a:p>
            <a:r>
              <a:rPr lang="ru-RU" sz="1400" b="1">
                <a:solidFill>
                  <a:srgbClr val="002060"/>
                </a:solidFill>
              </a:rPr>
              <a:t>« Мой выбор – не курить» </a:t>
            </a:r>
            <a:endParaRPr lang="ru-RU" sz="1400" b="1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Cheparsky\Desktop\Deskto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4752528" cy="3168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F4682-5AF2-4D25-A9D3-2A84172DADF6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188913"/>
            <a:ext cx="8569325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непрограммных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направлений деятельности  на 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«УЧАСТИЕ В РЕАЛИЗАЦИИ МЕР ПО ПРОФИЛАКТИКЕ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ДОРОЖНО-ТРАНСПОРТНОГО ТРАВМАТИЗМА НА ТЕРРИТОРИИ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ОБРАЗОВАНИЯ»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(исполнение вопроса местного значения по коду раздела и подраздела  0709 «Другие вопросы в области образования»)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539750" y="55895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260,2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тыс. руб.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5795963" y="2497138"/>
            <a:ext cx="33480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52413" algn="l"/>
              </a:tabLst>
            </a:pPr>
            <a:endParaRPr lang="ru-RU" sz="1200" b="1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Cheparsky\Desktop\Deskto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896544" cy="326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5795963" y="2009775"/>
            <a:ext cx="30241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b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002060"/>
                </a:solidFill>
              </a:rPr>
              <a:t>Основные мероприятия</a:t>
            </a:r>
            <a:r>
              <a:rPr lang="ru-RU" sz="1400"/>
              <a:t>:</a:t>
            </a:r>
          </a:p>
          <a:p>
            <a:pPr eaLnBrk="0" hangingPunct="0"/>
            <a:endParaRPr lang="ru-RU" sz="1400"/>
          </a:p>
          <a:p>
            <a:pPr eaLnBrk="0" hangingPunct="0"/>
            <a:endParaRPr lang="ru-RU" sz="700"/>
          </a:p>
          <a:p>
            <a:pPr eaLnBrk="0" hangingPunct="0"/>
            <a:endParaRPr lang="ru-RU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5795963" y="2627313"/>
            <a:ext cx="3348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Всемирный день памяти жертв ДТП: Организация урока безопасного движения совместно с инспектором ГИБДД</a:t>
            </a:r>
            <a:r>
              <a:rPr lang="ru-RU" sz="14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705" name="Прямоугольник 10"/>
          <p:cNvSpPr>
            <a:spLocks noChangeArrowheads="1"/>
          </p:cNvSpPr>
          <p:nvPr/>
        </p:nvSpPr>
        <p:spPr bwMode="auto">
          <a:xfrm>
            <a:off x="5795963" y="3500438"/>
            <a:ext cx="30972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400">
                <a:solidFill>
                  <a:srgbClr val="002060"/>
                </a:solidFill>
              </a:rPr>
              <a:t>Работа клуба </a:t>
            </a:r>
            <a:r>
              <a:rPr lang="ru-RU" sz="1400" b="1">
                <a:solidFill>
                  <a:srgbClr val="002060"/>
                </a:solidFill>
              </a:rPr>
              <a:t>«Светофор»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9706" name="Прямоугольник 11"/>
          <p:cNvSpPr>
            <a:spLocks noChangeArrowheads="1"/>
          </p:cNvSpPr>
          <p:nvPr/>
        </p:nvSpPr>
        <p:spPr bwMode="auto">
          <a:xfrm>
            <a:off x="5795963" y="3789363"/>
            <a:ext cx="3348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интерактивной игровой программы: </a:t>
            </a:r>
            <a:r>
              <a:rPr lang="ru-RU" sz="1400" b="1">
                <a:solidFill>
                  <a:srgbClr val="002060"/>
                </a:solidFill>
              </a:rPr>
              <a:t>«3 D:Дорога, Дети, Действия» </a:t>
            </a:r>
          </a:p>
        </p:txBody>
      </p:sp>
      <p:sp>
        <p:nvSpPr>
          <p:cNvPr id="29707" name="Прямоугольник 12"/>
          <p:cNvSpPr>
            <a:spLocks noChangeArrowheads="1"/>
          </p:cNvSpPr>
          <p:nvPr/>
        </p:nvSpPr>
        <p:spPr bwMode="auto">
          <a:xfrm>
            <a:off x="5795963" y="4437063"/>
            <a:ext cx="3348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>
                <a:solidFill>
                  <a:srgbClr val="002060"/>
                </a:solidFill>
              </a:rPr>
              <a:t>Проведение    культурно-образовательной программы: </a:t>
            </a:r>
          </a:p>
          <a:p>
            <a:r>
              <a:rPr lang="ru-RU" sz="1400" b="1">
                <a:solidFill>
                  <a:srgbClr val="002060"/>
                </a:solidFill>
              </a:rPr>
              <a:t>«Наши на дороге» </a:t>
            </a:r>
          </a:p>
        </p:txBody>
      </p:sp>
      <p:sp>
        <p:nvSpPr>
          <p:cNvPr id="29708" name="Прямоугольник 13"/>
          <p:cNvSpPr>
            <a:spLocks noChangeArrowheads="1"/>
          </p:cNvSpPr>
          <p:nvPr/>
        </p:nvSpPr>
        <p:spPr bwMode="auto">
          <a:xfrm>
            <a:off x="5724525" y="5084763"/>
            <a:ext cx="341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/>
              <a:t> </a:t>
            </a:r>
            <a:r>
              <a:rPr lang="ru-RU" sz="1400">
                <a:solidFill>
                  <a:srgbClr val="002060"/>
                </a:solidFill>
              </a:rPr>
              <a:t>Проведение игровой программы: </a:t>
            </a:r>
            <a:r>
              <a:rPr lang="ru-RU" sz="1400" b="1">
                <a:solidFill>
                  <a:srgbClr val="002060"/>
                </a:solidFill>
              </a:rPr>
              <a:t>«Мобильный автодром» 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85E82-E083-49E3-B2A2-0642B32197AF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188913"/>
            <a:ext cx="8569325" cy="133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непрограммных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направлений деятельности  на 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«СОДЕРЖАНИЕ МУНИЦИПАЛЬНОЙ ИНФОРМАЦИОННОЙ СЛУЖБЫ»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(исполнение вопроса местного значения по коду раздела и подраздела  1200 «Средства массовой информации»)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39750" y="55895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200,0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тыс. руб.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5724525" y="2005013"/>
            <a:ext cx="31686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52413" algn="l"/>
              </a:tabLst>
            </a:pPr>
            <a:r>
              <a:rPr lang="ru-RU" sz="1600" b="1">
                <a:solidFill>
                  <a:srgbClr val="002060"/>
                </a:solidFill>
                <a:cs typeface="Times New Roman" pitchFamily="18" charset="0"/>
              </a:rPr>
              <a:t>Задачи плана мероприятий</a:t>
            </a:r>
          </a:p>
          <a:p>
            <a:pPr>
              <a:tabLst>
                <a:tab pos="252413" algn="l"/>
              </a:tabLst>
            </a:pPr>
            <a:r>
              <a:rPr lang="ru-RU" sz="1400">
                <a:solidFill>
                  <a:srgbClr val="002060"/>
                </a:solidFill>
              </a:rPr>
              <a:t>«информирование  жителей округа посредством размещения и систематической актуализации информации на официальном </a:t>
            </a:r>
            <a:r>
              <a:rPr lang="en-US" sz="1400">
                <a:solidFill>
                  <a:srgbClr val="002060"/>
                </a:solidFill>
              </a:rPr>
              <a:t>WEB</a:t>
            </a:r>
            <a:r>
              <a:rPr lang="ru-RU" sz="1400">
                <a:solidFill>
                  <a:srgbClr val="002060"/>
                </a:solidFill>
              </a:rPr>
              <a:t>-сайте Муниципального образования Лиговка-Ямская в соответствии с требованиями российского законодательства и нормативными правовыми актами органов местного самоуправления Муниципального образования Лиговка-Ямская»</a:t>
            </a:r>
            <a:endParaRPr lang="ru-RU" sz="1400" b="1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/>
          <a:srcRect l="8855" t="12201" r="61136" b="40166"/>
          <a:stretch>
            <a:fillRect/>
          </a:stretch>
        </p:blipFill>
        <p:spPr bwMode="auto">
          <a:xfrm>
            <a:off x="3492500" y="1844675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/>
          <a:srcRect l="21971" t="14641" r="22038" b="8501"/>
          <a:stretch>
            <a:fillRect/>
          </a:stretch>
        </p:blipFill>
        <p:spPr bwMode="auto">
          <a:xfrm>
            <a:off x="755650" y="1844675"/>
            <a:ext cx="233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/>
          <a:srcRect l="37952" t="14720" r="32281" b="31100"/>
          <a:stretch>
            <a:fillRect/>
          </a:stretch>
        </p:blipFill>
        <p:spPr bwMode="auto">
          <a:xfrm>
            <a:off x="2484438" y="3789363"/>
            <a:ext cx="1757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7513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300" b="1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300" b="1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3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Задачи плана мероприятий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20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«</a:t>
            </a:r>
            <a:r>
              <a:rPr lang="ru-RU" sz="140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 на территории Муниципального образования  Лиговка-Ямская»</a:t>
            </a:r>
            <a:endParaRPr lang="ru-RU" sz="1400" b="1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900" b="1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ОБЪЁМ БЮДЖЕТНЫХ СРЕДСТВ, ТЫС. РУБ. – </a:t>
            </a:r>
            <a:r>
              <a:rPr lang="ru-RU" sz="19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146,5 тыс. руб.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900" b="1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700" b="1" smtClean="0">
              <a:solidFill>
                <a:srgbClr val="C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700" b="1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План непрограммных  направлений  деятельности на 2016 год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5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«УЧАСТИЕ  В  МЕРОПРИЯТИЯХ  ПО  ОХРАНЕ  ОКРУЖАЮЩЕЙ  СРЕДЫ  В  ГРАНИЦАХ МУНИЦИПАЛЬНОГО ОБРАЗОВАНИЯ, ЗА  ИСКЛЮЧЕНИЕМ ОРГАНИЗАЦИИ И ОСУЩЕСТВЛЕНИЯ  МЕРОПРИЯТИЙ ПО ЭКОЛОГИЧЕСКОМУ КОНТРОЛЮ»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200" b="1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(исполнение вопроса местного значения по коду раздела и подраздела  0605 «Охрана окружающей среды»</a:t>
            </a:r>
            <a:endParaRPr lang="ru-RU" sz="1200" b="1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300" b="1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3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Задачи плана мероприятий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30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«Участие в мероприятиях по охране окружающей среды в границах 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30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Муниципального образования Лиговка-Ямская» 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9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r>
              <a:rPr lang="ru-RU" sz="1900" b="1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ОБЪЁМ БЮДЖЕТНЫХ СРЕДСТВ, ТЫС. РУБ. – </a:t>
            </a:r>
            <a:r>
              <a:rPr lang="ru-RU" sz="19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51,0 тыс. руб.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3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3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300" b="1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500" b="1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tabLst>
                <a:tab pos="160338" algn="l"/>
                <a:tab pos="269875" algn="l"/>
              </a:tabLst>
            </a:pPr>
            <a:endParaRPr lang="ru-RU" sz="1700" b="1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993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pitchFamily="34" charset="0"/>
            </a:endParaRP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3B0660-4784-4190-9D88-0BBB741CA4D9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3681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непрограммных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направлений  деятельности на 2016 год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ВЕДЕНИИ ВОЕННЫХ ДЕЙСТВИЙ ИЛИ ВСЛЕДСТВИЕ ЭТИХ ДЕЙСТВИЙ»</a:t>
            </a:r>
            <a:b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(исполнение вопроса местного значения по коду раздела и подраздела  0309 «Национальная безопасность и правоохранительная деятельность)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32131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1E796-C2EA-48E2-973E-8DE7FEE10598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188913"/>
            <a:ext cx="8569325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непрограммных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направлений деятельности  на 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СОДЕЙСТВИЕ РАЗВИТИЮ МАЛОГО БИЗНЕСА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ТЕРРИТОРИИ МУНИЦИПАЛЬНОГО ОБРАЗОВАНИЯ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(исполнение вопроса местного значения по коду раздела и подраздела  0412  «Другие вопросы в области национальной экономике»)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8313" y="2349500"/>
            <a:ext cx="8424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C00000"/>
              </a:solidFill>
            </a:endParaRPr>
          </a:p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6,5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тыс. руб.</a:t>
            </a:r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4763" y="1084263"/>
            <a:ext cx="89630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160338" algn="l"/>
                <a:tab pos="269875" algn="l"/>
              </a:tabLst>
            </a:pPr>
            <a:endParaRPr lang="ru-RU" sz="1200" b="1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tabLst>
                <a:tab pos="160338" algn="l"/>
                <a:tab pos="269875" algn="l"/>
              </a:tabLst>
            </a:pPr>
            <a:endParaRPr lang="ru-RU" sz="1200" b="1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tabLst>
                <a:tab pos="160338" algn="l"/>
                <a:tab pos="269875" algn="l"/>
              </a:tabLst>
            </a:pPr>
            <a:endParaRPr lang="ru-RU" sz="1600" b="1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tabLst>
                <a:tab pos="160338" algn="l"/>
                <a:tab pos="269875" algn="l"/>
              </a:tabLst>
            </a:pPr>
            <a:endParaRPr lang="ru-RU" sz="1600" b="1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tabLst>
                <a:tab pos="160338" algn="l"/>
                <a:tab pos="269875" algn="l"/>
              </a:tabLst>
            </a:pPr>
            <a:r>
              <a:rPr lang="ru-RU" sz="1600" b="1">
                <a:solidFill>
                  <a:srgbClr val="002060"/>
                </a:solidFill>
                <a:cs typeface="Times New Roman" pitchFamily="18" charset="0"/>
              </a:rPr>
              <a:t>Задачи плана мероприятий</a:t>
            </a:r>
          </a:p>
          <a:p>
            <a:pPr algn="ctr">
              <a:tabLst>
                <a:tab pos="160338" algn="l"/>
                <a:tab pos="269875" algn="l"/>
              </a:tabLst>
            </a:pPr>
            <a:r>
              <a:rPr lang="ru-RU" sz="12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2060"/>
                </a:solidFill>
                <a:cs typeface="Times New Roman" pitchFamily="18" charset="0"/>
              </a:rPr>
              <a:t>изготовление и распространение информационных материалов</a:t>
            </a:r>
            <a:endParaRPr lang="ru-RU" sz="1400">
              <a:solidFill>
                <a:srgbClr val="002060"/>
              </a:solidFill>
            </a:endParaRPr>
          </a:p>
          <a:p>
            <a:pPr algn="ctr" eaLnBrk="0" hangingPunct="0">
              <a:tabLst>
                <a:tab pos="160338" algn="l"/>
                <a:tab pos="269875" algn="l"/>
              </a:tabLst>
            </a:pPr>
            <a:r>
              <a:rPr lang="ru-RU" sz="1400">
                <a:solidFill>
                  <a:srgbClr val="002060"/>
                </a:solidFill>
              </a:rPr>
              <a:t>формирование положительного образа предпринимателя на территории муниципального образования»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8453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Прямоугольник 6"/>
          <p:cNvSpPr>
            <a:spLocks noChangeArrowheads="1"/>
          </p:cNvSpPr>
          <p:nvPr/>
        </p:nvSpPr>
        <p:spPr bwMode="auto">
          <a:xfrm>
            <a:off x="539750" y="3284538"/>
            <a:ext cx="770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План непрограммных направлений деятельности  на 2016 год</a:t>
            </a:r>
          </a:p>
        </p:txBody>
      </p:sp>
      <p:sp>
        <p:nvSpPr>
          <p:cNvPr id="32776" name="Rectangle 1"/>
          <p:cNvSpPr>
            <a:spLocks noChangeArrowheads="1"/>
          </p:cNvSpPr>
          <p:nvPr/>
        </p:nvSpPr>
        <p:spPr bwMode="auto">
          <a:xfrm>
            <a:off x="0" y="34750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</a:endParaRPr>
          </a:p>
          <a:p>
            <a:pPr algn="ctr"/>
            <a:r>
              <a:rPr lang="ru-RU" b="1">
                <a:solidFill>
                  <a:srgbClr val="002060"/>
                </a:solidFill>
              </a:rPr>
              <a:t>«ОРГАНИЗАЦИЯ И ПРОВЕДЕНИЕ МЕРОПРИЯТИЙ ПО СОХРАНЕНИЮ РАЗВИТИЮ МЕСТНЫХ ТРАДИЦИЙ И ОБРЯДОВ»</a:t>
            </a:r>
          </a:p>
          <a:p>
            <a:pPr eaLnBrk="0" hangingPunct="0"/>
            <a:endParaRPr lang="ru-RU"/>
          </a:p>
        </p:txBody>
      </p:sp>
      <p:sp>
        <p:nvSpPr>
          <p:cNvPr id="32777" name="Прямоугольник 8"/>
          <p:cNvSpPr>
            <a:spLocks noChangeArrowheads="1"/>
          </p:cNvSpPr>
          <p:nvPr/>
        </p:nvSpPr>
        <p:spPr bwMode="auto">
          <a:xfrm>
            <a:off x="468313" y="4365625"/>
            <a:ext cx="8675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(исполнение вопроса местного значения по коду раздела и подраздела  0800 «Культура , кинематография»    </a:t>
            </a:r>
            <a:endParaRPr lang="ru-RU" sz="1200">
              <a:latin typeface="Lucida Sans Unicode" pitchFamily="34" charset="0"/>
            </a:endParaRPr>
          </a:p>
        </p:txBody>
      </p:sp>
      <p:sp>
        <p:nvSpPr>
          <p:cNvPr id="32778" name="Прямоугольник 12"/>
          <p:cNvSpPr>
            <a:spLocks noChangeArrowheads="1"/>
          </p:cNvSpPr>
          <p:nvPr/>
        </p:nvSpPr>
        <p:spPr bwMode="auto">
          <a:xfrm>
            <a:off x="2895600" y="4581525"/>
            <a:ext cx="335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60338" algn="l"/>
                <a:tab pos="269875" algn="l"/>
              </a:tabLst>
            </a:pPr>
            <a:r>
              <a:rPr lang="ru-RU" sz="1600" b="1">
                <a:solidFill>
                  <a:srgbClr val="002060"/>
                </a:solidFill>
                <a:cs typeface="Times New Roman" pitchFamily="18" charset="0"/>
              </a:rPr>
              <a:t>Задачи плана мероприятий</a:t>
            </a:r>
          </a:p>
        </p:txBody>
      </p:sp>
      <p:sp>
        <p:nvSpPr>
          <p:cNvPr id="32779" name="Прямоугольник 13"/>
          <p:cNvSpPr>
            <a:spLocks noChangeArrowheads="1"/>
          </p:cNvSpPr>
          <p:nvPr/>
        </p:nvSpPr>
        <p:spPr bwMode="auto">
          <a:xfrm>
            <a:off x="684213" y="4868863"/>
            <a:ext cx="78486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2060"/>
                </a:solidFill>
              </a:rPr>
              <a:t>«Организация  и  проведение мероприятий по сохранению и развитию местных традиций и обрядов для жителей внутригородского Муниципального образования </a:t>
            </a:r>
          </a:p>
          <a:p>
            <a:pPr algn="ctr"/>
            <a:r>
              <a:rPr lang="ru-RU" sz="1400">
                <a:solidFill>
                  <a:srgbClr val="002060"/>
                </a:solidFill>
              </a:rPr>
              <a:t>Лиговка – Ямская»</a:t>
            </a:r>
          </a:p>
        </p:txBody>
      </p:sp>
      <p:sp>
        <p:nvSpPr>
          <p:cNvPr id="32780" name="Прямоугольник 14"/>
          <p:cNvSpPr>
            <a:spLocks noChangeArrowheads="1"/>
          </p:cNvSpPr>
          <p:nvPr/>
        </p:nvSpPr>
        <p:spPr bwMode="auto">
          <a:xfrm>
            <a:off x="323850" y="5732463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ОБЪЁМ БЮДЖЕТНЫХ СРЕДСТВ, ТЫС. РУБ. – </a:t>
            </a:r>
            <a:r>
              <a:rPr lang="ru-RU" sz="2400" b="1">
                <a:solidFill>
                  <a:srgbClr val="002060"/>
                </a:solidFill>
              </a:rPr>
              <a:t>217,6 тыс. руб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pitchFamily="34" charset="0"/>
            </a:endParaRPr>
          </a:p>
        </p:txBody>
      </p:sp>
      <p:sp>
        <p:nvSpPr>
          <p:cNvPr id="1741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45768-1533-4B44-AB5C-9B526EE043D3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8964488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 ПРОЗРАЧНОСТИ (ОТКРЫТОСТИ) БЮДЖЕТНОЙ СИСТЕМЫ РОССИЙСКОЙ ФЕДЕРАЦИИ ОЗНАЧАЕТ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04865"/>
            <a:ext cx="8064896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Обязательное опубликование в средствах массовой информации утвержденных бюджетов и отчетов об их исполнении.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Обязательная 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Бюджетный кодекс Российской Федерации, статья 36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EFEF6-FE8B-425B-81D5-7323C7B1233B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60350"/>
            <a:ext cx="835342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ОСНОВНЫЕ ПАРАМЕТРЫ </a:t>
            </a:r>
            <a: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БЮДЖЕТА</a:t>
            </a:r>
            <a: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ВНУТРИГОРОДСКОГО МУНИЦИПАЛЬНОГО ОБРАЗОВАНИЯ САНКТ-ПЕТЕРБУРГА МУНИЦИПАЛЬНЫЙ ОКРУГ  </a:t>
            </a:r>
            <a:b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ЛИГОВКА-ЯМСКАЯ НА 2016 ГОД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772816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5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6308725"/>
            <a:ext cx="3444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5D39E-CCA1-424F-98E6-BC531C6F31C9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323850" y="188913"/>
            <a:ext cx="8424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ДОХОДЫ БЮДЖЕТА</a:t>
            </a: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МУНИЦИПАЛЬНОГО ОБРАЗОВАНИЯ 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МУНИЦИПАЛЬНЫЙ ОКРУГ  ЛИГОВКА-ЯМСКАЯ НА 2016 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188" y="1171575"/>
          <a:ext cx="8136904" cy="46329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844363"/>
                <a:gridCol w="1218921"/>
                <a:gridCol w="1073620"/>
              </a:tblGrid>
              <a:tr h="718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источника доходов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53" marR="6755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53" marR="6755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доходам всего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53" marR="67553" marT="0" marB="0" horzOverflow="overflow"/>
                </a:tc>
              </a:tr>
              <a:tr h="23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ДОХОДЫ,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47 489,0</a:t>
                      </a:r>
                    </a:p>
                  </a:txBody>
                  <a:tcPr marL="0" marR="0" marT="0" marB="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85 %</a:t>
                      </a:r>
                    </a:p>
                  </a:txBody>
                  <a:tcPr marL="0" marR="0" marT="0" marB="0" anchor="ctr" horzOverflow="overflow"/>
                </a:tc>
              </a:tr>
              <a:tr h="2395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совокупный доход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38 052,0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95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9 437,0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НЕНАЛОГОВЫЕ ДОХОДЫ,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3 796,0</a:t>
                      </a:r>
                    </a:p>
                  </a:txBody>
                  <a:tcPr marL="0" marR="0" marT="0" marB="0" anchor="ctr" horzOverflow="overflow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79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kumimoji="0" lang="ru-RU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и </a:t>
                      </a:r>
                      <a:r>
                        <a:rPr kumimoji="0" lang="ru-RU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собственности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79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и компенсации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 государства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717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активов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95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3 647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95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4 715,0</a:t>
                      </a: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8 %</a:t>
                      </a:r>
                    </a:p>
                  </a:txBody>
                  <a:tcPr marL="0" marR="0" marT="0" marB="0" anchor="ctr" horzOverflow="overflow"/>
                </a:tc>
              </a:tr>
              <a:tr h="4717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бюджетам субъектов РФ и муниципальных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4 715,0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1718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</a:tr>
            </a:tbl>
          </a:graphicData>
        </a:graphic>
      </p:graphicFrame>
      <p:pic>
        <p:nvPicPr>
          <p:cNvPr id="11318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08725"/>
            <a:ext cx="3429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5FA60E-5535-47D6-8FBB-21611F9C1176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539750" y="333375"/>
            <a:ext cx="77771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Lucida Sans Unicode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Lucida Sans Unicode" pitchFamily="34" charset="0"/>
              </a:rPr>
              <a:t>ДОХОДЫ БЮДЖЕТА </a:t>
            </a:r>
            <a:endParaRPr lang="ru-RU" b="1">
              <a:solidFill>
                <a:srgbClr val="C00000"/>
              </a:solidFill>
              <a:latin typeface="Lucida Sans Unicode" pitchFamily="34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Lucida Sans Unicode" pitchFamily="34" charset="0"/>
              </a:rPr>
              <a:t>МУНИЦИПАЛЬНОГО ОБРАЗОВАНИЯ ЛИГОВКА-ЯМСКАЯ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Lucida Sans Unicode" pitchFamily="34" charset="0"/>
              </a:rPr>
              <a:t> ПО ГОДАМ  2012-2015</a:t>
            </a:r>
            <a:endParaRPr lang="ru-RU" sz="2000" b="1">
              <a:solidFill>
                <a:srgbClr val="C00000"/>
              </a:solidFill>
              <a:latin typeface="Lucida Sans Unicode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971600" y="134076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3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08725"/>
            <a:ext cx="3444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76A12-DB4E-47F9-87FF-7A528551BA82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68313" y="115888"/>
            <a:ext cx="8229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РАСХОДЫ БЮДЖЕТА</a:t>
            </a:r>
            <a:endParaRPr lang="ru-RU" sz="2400">
              <a:solidFill>
                <a:srgbClr val="C00000"/>
              </a:solidFill>
            </a:endParaRPr>
          </a:p>
          <a:p>
            <a:pPr algn="ctr"/>
            <a:r>
              <a:rPr lang="ru-RU" b="1">
                <a:solidFill>
                  <a:srgbClr val="C00000"/>
                </a:solidFill>
              </a:rPr>
              <a:t>МУНИЦИПАЛЬНОГО ОБРАЗОВАНИЯ МУНИЦИПАЛЬНЫЙ ОКРУГ  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ЛИГОВКА-ЯМСКАЯ НА 2016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268413"/>
          <a:ext cx="8568951" cy="435665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50299"/>
                <a:gridCol w="1069670"/>
                <a:gridCol w="1377655"/>
                <a:gridCol w="1071327"/>
              </a:tblGrid>
              <a:tr h="822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Код раздела и </a:t>
                      </a: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подраз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  дела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(тыс.руб.)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 </a:t>
                      </a: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расхо-дам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всего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ctr" horzOverflow="overflow"/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23 669,0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42,3 %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Расходы органов местного самоуправления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21 733,0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Расходы по исполнению государственных полномочий</a:t>
                      </a: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1 564,0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Резервные фонды 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0111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Другие общегосударственные вопросы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122,0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0300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0,3 %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0309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147,0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0400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798,0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1,4%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Общеэкономические вопросы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0401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792,0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0412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0500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13 474,0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24 %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0503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13 474,0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0600</a:t>
                      </a:r>
                      <a:endParaRPr kumimoji="0" lang="ru-RU" sz="135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27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вопросы в области охраны окружающей среды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0605</a:t>
                      </a:r>
                      <a:endParaRPr kumimoji="0" lang="ru-RU" sz="135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89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08725"/>
            <a:ext cx="3429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D89E77-EBA4-47A9-8F8A-DD8B815F1BA1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68313" y="115888"/>
            <a:ext cx="8229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РАСХОДЫ БЮДЖЕТА</a:t>
            </a:r>
            <a:endParaRPr lang="ru-RU" sz="2400">
              <a:solidFill>
                <a:srgbClr val="C00000"/>
              </a:solidFill>
            </a:endParaRPr>
          </a:p>
          <a:p>
            <a:pPr algn="ctr"/>
            <a:r>
              <a:rPr lang="ru-RU" b="1">
                <a:solidFill>
                  <a:srgbClr val="C00000"/>
                </a:solidFill>
              </a:rPr>
              <a:t>МУНИЦИПАЛЬНОГО ОБРАЗОВАНИЯ МУНИЦИПАЛЬНЫЙ ОКРУГ  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ЛИГОВКА-ЯМСКАЯ НА 2016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0113" y="1196975"/>
          <a:ext cx="7927281" cy="481380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672117"/>
                <a:gridCol w="989570"/>
                <a:gridCol w="1274492"/>
                <a:gridCol w="991102"/>
              </a:tblGrid>
              <a:tr h="1012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Код раздела и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подраз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  дела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расходам 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1 391,0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2,5 %</a:t>
                      </a:r>
                    </a:p>
                  </a:txBody>
                  <a:tcPr marL="0" marR="0" marT="0" marB="0" anchor="ctr" horzOverflow="overflow"/>
                </a:tc>
              </a:tr>
              <a:tr h="417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b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Молодежная политика и оздоровление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b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b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0800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6 822,0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12 ,2%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0801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3 481,0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5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0804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3 341,0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5 428,0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9,7 %</a:t>
                      </a: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1 189,0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3 150,0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1 089,0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2 606,0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4,6%</a:t>
                      </a: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Массовый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2 606,0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1 614,0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0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089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56 000,0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</a:tr>
            </a:tbl>
          </a:graphicData>
        </a:graphic>
      </p:graphicFrame>
      <p:pic>
        <p:nvPicPr>
          <p:cNvPr id="14422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308725"/>
            <a:ext cx="3429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B4DBD9-B3B7-4250-A43E-AF11CA2E8DC2}" type="slidenum">
              <a:rPr lang="ru-RU" sz="1200" b="1" smtClean="0">
                <a:solidFill>
                  <a:srgbClr val="C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11188" y="0"/>
            <a:ext cx="82089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srgbClr val="C00000"/>
              </a:solidFill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</a:rPr>
              <a:t> </a:t>
            </a:r>
            <a:r>
              <a:rPr lang="ru-RU" sz="2400" b="1">
                <a:solidFill>
                  <a:srgbClr val="C00000"/>
                </a:solidFill>
              </a:rPr>
              <a:t>РАСХОДЫ БЮДЖЕТА МУНИЦИПАЛЬНОГО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ОБРАЗОВАНИЯ ЛИГОВКА-ЯМСКАЯ 2012-2016г.г.(фактическое исполнение бюджета)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79512" y="1196752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5" name="Picture 2" descr="\\Malya-ser\ma\Обмен\Клипачева\НАША СИМВОЛИКА\ЛИГОВКА-ЯМСКАЯ_герб образц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08725"/>
            <a:ext cx="3444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 flipH="1">
            <a:off x="7885113" y="5516563"/>
            <a:ext cx="935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476500" algn="l"/>
              </a:tabLst>
            </a:pPr>
            <a:r>
              <a:rPr lang="ru-RU" sz="1400" b="1">
                <a:solidFill>
                  <a:srgbClr val="002060"/>
                </a:solidFill>
              </a:rPr>
              <a:t>(план)</a:t>
            </a:r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7812088" y="4652963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002060"/>
                </a:solidFill>
              </a:rPr>
              <a:t>(прогноз)</a:t>
            </a:r>
          </a:p>
        </p:txBody>
      </p:sp>
    </p:spTree>
  </p:cSld>
  <p:clrMapOvr>
    <a:masterClrMapping/>
  </p:clrMapOvr>
  <p:transition spd="slow" advTm="515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5067</TotalTime>
  <Words>2226</Words>
  <Application>Microsoft Office PowerPoint</Application>
  <PresentationFormat>Экран (4:3)</PresentationFormat>
  <Paragraphs>470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Lucida Sans Unicode</vt:lpstr>
      <vt:lpstr>Wingdings 3</vt:lpstr>
      <vt:lpstr>Verdana</vt:lpstr>
      <vt:lpstr>Wingdings 2</vt:lpstr>
      <vt:lpstr>Mangal</vt:lpstr>
      <vt:lpstr>Calibri</vt:lpstr>
      <vt:lpstr>Times New Roman</vt:lpstr>
      <vt:lpstr>Tahoma</vt:lpstr>
      <vt:lpstr>Microsoft YaHei</vt:lpstr>
      <vt:lpstr>Symbol</vt:lpstr>
      <vt:lpstr>Wingdings</vt:lpstr>
      <vt:lpstr>Открытая</vt:lpstr>
      <vt:lpstr>Диаграмма Microsoft Office Excel</vt:lpstr>
      <vt:lpstr>БЮДЖЕТ  МУНИЦИПАЛЬНОГО ОБРАЗОВАНИЯ ЛИГОВКА-ЯМСКАЯ  НА 2016 ГОД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ВЕДОМСТВЕННАЯ ЦЕЛЕВАЯ ПРОГРАММА НА  2016 ГОД «ФИЗКУЛЬТУРНО-ОЗДОРОВИТЕЛЬНЫЕ И СПОРТИВНЫЕ МЕРОПРИЯТИЯ  МУНИЦИПАЛЬНОГО ОБРАЗОВАНИЯ» (по коду раздела и подраздела 1100 «Физическая культура и спорт»)   </vt:lpstr>
      <vt:lpstr>Слайд 19</vt:lpstr>
      <vt:lpstr>Слайд 20</vt:lpstr>
      <vt:lpstr>Слайд 21</vt:lpstr>
      <vt:lpstr>Слайд 22</vt:lpstr>
      <vt:lpstr>Слайд 23</vt:lpstr>
      <vt:lpstr>Слайд 24</vt:lpstr>
      <vt:lpstr>    План непрограммных  направлений  деятельности на 2016 год  «ПРОВЕДЕНИЕ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ДЕЙСТВИЙ» (исполнение вопроса местного значения по коду раздела и подраздела  0309 «Национальная безопасность и правоохранительная деятельность) 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серёга</dc:creator>
  <cp:lastModifiedBy>Kov</cp:lastModifiedBy>
  <cp:revision>538</cp:revision>
  <dcterms:modified xsi:type="dcterms:W3CDTF">2018-09-03T07:10:35Z</dcterms:modified>
</cp:coreProperties>
</file>