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7"/>
  </p:notesMasterIdLst>
  <p:handoutMasterIdLst>
    <p:handoutMasterId r:id="rId48"/>
  </p:handoutMasterIdLst>
  <p:sldIdLst>
    <p:sldId id="438" r:id="rId2"/>
    <p:sldId id="334" r:id="rId3"/>
    <p:sldId id="479" r:id="rId4"/>
    <p:sldId id="362" r:id="rId5"/>
    <p:sldId id="480" r:id="rId6"/>
    <p:sldId id="441" r:id="rId7"/>
    <p:sldId id="442" r:id="rId8"/>
    <p:sldId id="445" r:id="rId9"/>
    <p:sldId id="447" r:id="rId10"/>
    <p:sldId id="393" r:id="rId11"/>
    <p:sldId id="395" r:id="rId12"/>
    <p:sldId id="419" r:id="rId13"/>
    <p:sldId id="472" r:id="rId14"/>
    <p:sldId id="427" r:id="rId15"/>
    <p:sldId id="449" r:id="rId16"/>
    <p:sldId id="465" r:id="rId17"/>
    <p:sldId id="451" r:id="rId18"/>
    <p:sldId id="452" r:id="rId19"/>
    <p:sldId id="453" r:id="rId20"/>
    <p:sldId id="454" r:id="rId21"/>
    <p:sldId id="455" r:id="rId22"/>
    <p:sldId id="456" r:id="rId23"/>
    <p:sldId id="432" r:id="rId24"/>
    <p:sldId id="404" r:id="rId25"/>
    <p:sldId id="457" r:id="rId26"/>
    <p:sldId id="478" r:id="rId27"/>
    <p:sldId id="458" r:id="rId28"/>
    <p:sldId id="459" r:id="rId29"/>
    <p:sldId id="463" r:id="rId30"/>
    <p:sldId id="460" r:id="rId31"/>
    <p:sldId id="475" r:id="rId32"/>
    <p:sldId id="469" r:id="rId33"/>
    <p:sldId id="471" r:id="rId34"/>
    <p:sldId id="467" r:id="rId35"/>
    <p:sldId id="468" r:id="rId36"/>
    <p:sldId id="433" r:id="rId37"/>
    <p:sldId id="409" r:id="rId38"/>
    <p:sldId id="406" r:id="rId39"/>
    <p:sldId id="400" r:id="rId40"/>
    <p:sldId id="413" r:id="rId41"/>
    <p:sldId id="476" r:id="rId42"/>
    <p:sldId id="437" r:id="rId43"/>
    <p:sldId id="423" r:id="rId44"/>
    <p:sldId id="481" r:id="rId45"/>
    <p:sldId id="482" r:id="rId46"/>
  </p:sldIdLst>
  <p:sldSz cx="9144000" cy="6858000" type="screen4x3"/>
  <p:notesSz cx="7010400" cy="92964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4750C"/>
    <a:srgbClr val="2CA1F0"/>
    <a:srgbClr val="FFD13F"/>
    <a:srgbClr val="BEFF2D"/>
    <a:srgbClr val="A378B4"/>
    <a:srgbClr val="FF9900"/>
    <a:srgbClr val="A8D8F6"/>
    <a:srgbClr val="F7353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19" autoAdjust="0"/>
  </p:normalViewPr>
  <p:slideViewPr>
    <p:cSldViewPr>
      <p:cViewPr varScale="1">
        <p:scale>
          <a:sx n="74" d="100"/>
          <a:sy n="74" d="100"/>
        </p:scale>
        <p:origin x="-77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2755" y="-86"/>
      </p:cViewPr>
      <p:guideLst>
        <p:guide orient="horz" pos="2928"/>
        <p:guide pos="22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Malya-ser\ma\&#1054;&#1073;&#1084;&#1077;&#1085;\&#1057;&#1090;&#1077;&#1087;&#1072;&#1085;&#1094;&#1086;&#1074;&#1072;\&#1055;&#1088;&#1086;&#1077;&#1082;&#1090;%202015\&#1090;&#1072;&#1073;&#1083;&#1080;&#1094;&#1099;%20&#1076;&#1080;&#1072;&#1075;&#1088;&#1072;&#1084;&#1084;&#1099;%20&#1082;%20&#1087;&#1088;&#1086;&#1077;&#1082;&#1090;&#1091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indent="0" algn="ctr">
              <a:defRPr/>
            </a:pP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УДЕЛЬНЫЙ</a:t>
            </a:r>
            <a:r>
              <a:rPr lang="ru-RU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ВЕС РАСХОДОВ БЮДЖЕТА НА ПРОВЕДЕНИЕ МЕРОПРИЯТИЙ</a:t>
            </a:r>
            <a:r>
              <a:rPr lang="en-US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МУНИЦИПАЛЬНОГО ОБРАЗОВАНИЯ</a:t>
            </a:r>
            <a:r>
              <a:rPr lang="en-US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ЛИГОВКА-ЯМСКАЯ В 2019 ГОДУ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5030543142115049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1308492279019252E-2"/>
          <c:y val="0.32957368062387893"/>
          <c:w val="0.59855334538878868"/>
          <c:h val="0.58415841584158956"/>
        </c:manualLayout>
      </c:layout>
      <c:pie3DChart>
        <c:varyColors val="1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explosion val="3"/>
          <c:dPt>
            <c:idx val="0"/>
            <c:spPr>
              <a:solidFill>
                <a:srgbClr val="2CA1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spPr>
              <a:solidFill>
                <a:srgbClr val="F73535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spPr>
              <a:solidFill>
                <a:srgbClr val="9BBB59">
                  <a:lumMod val="60000"/>
                  <a:lumOff val="40000"/>
                </a:srgbClr>
              </a:solidFill>
              <a:ln>
                <a:solidFill>
                  <a:sysClr val="windowText" lastClr="000000"/>
                </a:solidFill>
              </a:ln>
            </c:spPr>
          </c:dPt>
          <c:dLbls>
            <c:dLbl>
              <c:idx val="0"/>
              <c:layout>
                <c:manualLayout>
                  <c:x val="-7.1984063220128514E-2"/>
                  <c:y val="8.4238242870781646E-2"/>
                </c:manualLayout>
              </c:layout>
              <c:showVal val="1"/>
            </c:dLbl>
            <c:dLbl>
              <c:idx val="1"/>
              <c:layout>
                <c:manualLayout>
                  <c:x val="1.6433186803104082E-2"/>
                  <c:y val="2.5764714999649031E-2"/>
                </c:manualLayout>
              </c:layout>
              <c:dLblPos val="ctr"/>
              <c:showVal val="1"/>
            </c:dLbl>
            <c:dLbl>
              <c:idx val="2"/>
              <c:layout>
                <c:manualLayout>
                  <c:x val="5.9706814067372972E-2"/>
                  <c:y val="8.6977417531610465E-2"/>
                </c:manualLayout>
              </c:layout>
              <c:showVal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400" b="1" i="0"/>
                </a:pPr>
                <a:endParaRPr lang="ru-RU"/>
              </a:p>
            </c:txPr>
            <c:showVal val="1"/>
            <c:showLeaderLines val="1"/>
          </c:dLbls>
          <c:cat>
            <c:strRef>
              <c:f>'удельный вес прграмм'!$C$4:$C$7</c:f>
              <c:strCache>
                <c:ptCount val="3"/>
                <c:pt idx="0">
                  <c:v>Муниципальные программы                                                7 498  тыс. руб.</c:v>
                </c:pt>
                <c:pt idx="1">
                  <c:v>Ведомственные целевые программы                                34  805,1  тыс. руб.  </c:v>
                </c:pt>
                <c:pt idx="2">
                  <c:v>Непрограммные направления деятельности                                                            4 597,6 тыс. руб.</c:v>
                </c:pt>
              </c:strCache>
            </c:strRef>
          </c:cat>
          <c:val>
            <c:numRef>
              <c:f>'удельный вес прграмм'!$D$4:$D$7</c:f>
              <c:numCache>
                <c:formatCode>0.0%</c:formatCode>
                <c:ptCount val="4"/>
                <c:pt idx="0">
                  <c:v>0.14006026065629332</c:v>
                </c:pt>
                <c:pt idx="1">
                  <c:v>0.65014822328198874</c:v>
                </c:pt>
                <c:pt idx="2">
                  <c:v>8.588170904152681E-2</c:v>
                </c:pt>
              </c:numCache>
            </c:numRef>
          </c:val>
        </c:ser>
        <c:ser>
          <c:idx val="1"/>
          <c:order val="1"/>
          <c:explosion val="25"/>
          <c:dLbls>
            <c:dLblPos val="outEnd"/>
            <c:showVal val="1"/>
            <c:showLeaderLines val="1"/>
          </c:dLbls>
          <c:cat>
            <c:strRef>
              <c:f>'удельный вес прграмм'!$C$4:$C$7</c:f>
              <c:strCache>
                <c:ptCount val="3"/>
                <c:pt idx="0">
                  <c:v>Муниципальные программы                                                7 498  тыс. руб.</c:v>
                </c:pt>
                <c:pt idx="1">
                  <c:v>Ведомственные целевые программы                                34  805,1  тыс. руб.  </c:v>
                </c:pt>
                <c:pt idx="2">
                  <c:v>Непрограммные направления деятельности                                                            4 597,6 тыс. руб.</c:v>
                </c:pt>
              </c:strCache>
            </c:strRef>
          </c:cat>
          <c:val>
            <c:numRef>
              <c:f>'удельный вес прграмм'!$E$4:$E$7</c:f>
              <c:numCache>
                <c:formatCode>#,##0</c:formatCode>
                <c:ptCount val="4"/>
                <c:pt idx="0">
                  <c:v>7498</c:v>
                </c:pt>
                <c:pt idx="1">
                  <c:v>34805.1</c:v>
                </c:pt>
                <c:pt idx="2">
                  <c:v>4597.6000000000004</c:v>
                </c:pt>
                <c:pt idx="3">
                  <c:v>6633.4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 rtl="0">
              <a:lnSpc>
                <a:spcPts val="1200"/>
              </a:lnSpc>
              <a:spcBef>
                <a:spcPts val="0"/>
              </a:spcBef>
              <a:defRPr sz="14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rtl="0">
              <a:lnSpc>
                <a:spcPts val="1200"/>
              </a:lnSpc>
              <a:spcBef>
                <a:spcPts val="0"/>
              </a:spcBef>
              <a:defRPr sz="14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 rtl="0">
              <a:lnSpc>
                <a:spcPts val="1200"/>
              </a:lnSpc>
              <a:spcBef>
                <a:spcPts val="0"/>
              </a:spcBef>
              <a:defRPr sz="14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62072698912727653"/>
          <c:y val="0.31779396424019857"/>
          <c:w val="0.37896128614095975"/>
          <c:h val="0.68220603575980165"/>
        </c:manualLayout>
      </c:layout>
      <c:txPr>
        <a:bodyPr/>
        <a:lstStyle/>
        <a:p>
          <a:pPr>
            <a:lnSpc>
              <a:spcPts val="1200"/>
            </a:lnSpc>
            <a:spcBef>
              <a:spcPts val="0"/>
            </a:spcBef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3177254794753894E-2"/>
          <c:y val="5.6319686880860913E-2"/>
          <c:w val="0.60122166626299423"/>
          <c:h val="0.9436802327292436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spPr>
              <a:solidFill>
                <a:srgbClr val="F73535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spPr>
              <a:solidFill>
                <a:srgbClr val="FFD13F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spPr>
              <a:solidFill>
                <a:srgbClr val="F4750C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0.14353253746414271"/>
                  <c:y val="8.1058141430814232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596" b="1" i="0" u="none" strike="noStrike" baseline="0" dirty="0" smtClean="0"/>
                      <a:t>34,9</a:t>
                    </a:r>
                    <a:r>
                      <a:rPr lang="ru-RU" sz="1799" b="1" dirty="0" smtClean="0"/>
                      <a:t>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endParaRPr lang="en-US" dirty="0"/>
                  </a:p>
                </c:rich>
              </c:tx>
              <c:spPr/>
              <c:dLblPos val="bestFit"/>
            </c:dLbl>
            <c:dLbl>
              <c:idx val="1"/>
              <c:layout>
                <c:manualLayout>
                  <c:x val="-3.7876322055253639E-2"/>
                  <c:y val="6.9620215034405589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dirty="0" smtClean="0"/>
                      <a:t>0,5</a:t>
                    </a:r>
                    <a:r>
                      <a:rPr lang="ru-RU" dirty="0" smtClean="0"/>
                      <a:t> </a:t>
                    </a:r>
                    <a:r>
                      <a:rPr lang="ru-RU" sz="1799" b="1" dirty="0" smtClean="0"/>
                      <a:t>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endParaRPr lang="en-US" dirty="0"/>
                  </a:p>
                </c:rich>
              </c:tx>
              <c:spPr/>
              <c:dLblPos val="bestFit"/>
            </c:dLbl>
            <c:dLbl>
              <c:idx val="2"/>
              <c:layout>
                <c:manualLayout>
                  <c:x val="7.4913640201659512E-2"/>
                  <c:y val="-0.11780906506878956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dirty="0" smtClean="0"/>
                      <a:t>4</a:t>
                    </a:r>
                    <a:r>
                      <a:rPr lang="ru-RU" dirty="0" smtClean="0"/>
                      <a:t>1,4 </a:t>
                    </a:r>
                    <a:r>
                      <a:rPr lang="ru-RU" sz="1799" b="1" dirty="0" smtClean="0"/>
                      <a:t>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endParaRPr lang="en-US" dirty="0"/>
                  </a:p>
                </c:rich>
              </c:tx>
              <c:spPr/>
              <c:dLblPos val="bestFit"/>
            </c:dLbl>
            <c:dLbl>
              <c:idx val="3"/>
              <c:layout>
                <c:manualLayout>
                  <c:x val="-1.1012859334516173E-2"/>
                  <c:y val="-2.7824575522820007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dirty="0" smtClean="0"/>
                      <a:t>6,3 </a:t>
                    </a:r>
                    <a:r>
                      <a:rPr lang="ru-RU" sz="1799" b="1" dirty="0" smtClean="0"/>
                      <a:t>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endParaRPr lang="en-US" dirty="0"/>
                  </a:p>
                </c:rich>
              </c:tx>
              <c:spPr/>
              <c:dLblPos val="bestFit"/>
            </c:dLbl>
            <c:dLbl>
              <c:idx val="4"/>
              <c:layout>
                <c:manualLayout>
                  <c:x val="-1.72512563724391E-2"/>
                  <c:y val="-1.5223588508265844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dirty="0" smtClean="0"/>
                      <a:t>5,</a:t>
                    </a:r>
                    <a:r>
                      <a:rPr lang="ru-RU" dirty="0" smtClean="0"/>
                      <a:t>4 </a:t>
                    </a:r>
                    <a:r>
                      <a:rPr lang="ru-RU" sz="1799" b="1" dirty="0" smtClean="0"/>
                      <a:t>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endParaRPr lang="en-US" dirty="0"/>
                  </a:p>
                </c:rich>
              </c:tx>
              <c:spPr/>
              <c:dLblPos val="bestFit"/>
            </c:dLbl>
            <c:dLbl>
              <c:idx val="5"/>
              <c:layout>
                <c:manualLayout>
                  <c:x val="-1.5674629828602602E-2"/>
                  <c:y val="-5.3232777274257043E-3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dirty="0" smtClean="0"/>
                      <a:t>8,</a:t>
                    </a:r>
                    <a:r>
                      <a:rPr lang="ru-RU" dirty="0" smtClean="0"/>
                      <a:t>3 </a:t>
                    </a:r>
                    <a:r>
                      <a:rPr lang="ru-RU" sz="1799" b="1" dirty="0" smtClean="0"/>
                      <a:t>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endParaRPr lang="en-US" dirty="0"/>
                  </a:p>
                </c:rich>
              </c:tx>
              <c:spPr/>
              <c:dLblPos val="bestFit"/>
            </c:dLbl>
            <c:dLbl>
              <c:idx val="6"/>
              <c:layout>
                <c:manualLayout>
                  <c:x val="-2.546717104286501E-2"/>
                  <c:y val="0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en-US" dirty="0" smtClean="0"/>
                      <a:t>1,</a:t>
                    </a:r>
                    <a:r>
                      <a:rPr lang="ru-RU" dirty="0" smtClean="0"/>
                      <a:t>5 </a:t>
                    </a:r>
                    <a:r>
                      <a:rPr lang="ru-RU" sz="1799" b="1" dirty="0" smtClean="0"/>
                      <a:t>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endParaRPr lang="en-US" dirty="0"/>
                  </a:p>
                </c:rich>
              </c:tx>
              <c:spPr/>
              <c:dLblPos val="bestFit"/>
            </c:dLbl>
            <c:dLbl>
              <c:idx val="7"/>
              <c:layout>
                <c:manualLayout>
                  <c:x val="0.10485229905954115"/>
                  <c:y val="1.2475099945743482E-2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dirty="0" smtClean="0"/>
                      <a:t>0,07</a:t>
                    </a:r>
                    <a:r>
                      <a:rPr lang="ru-RU" sz="1799" b="1" dirty="0" smtClean="0"/>
                      <a:t>%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96" b="1" i="0" u="none" strike="noStrike" kern="1200" baseline="0">
                        <a:solidFill>
                          <a:prstClr val="black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endParaRPr lang="en-US" dirty="0"/>
                  </a:p>
                </c:rich>
              </c:tx>
              <c:spPr/>
              <c:dLblPos val="bestFit"/>
            </c:dLbl>
            <c:dLbl>
              <c:idx val="8"/>
              <c:layout>
                <c:manualLayout>
                  <c:x val="-1.1407161669076002E-2"/>
                  <c:y val="-8.732073821462401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 7</a:t>
                    </a:r>
                    <a:endParaRPr lang="en-US" dirty="0"/>
                  </a:p>
                </c:rich>
              </c:tx>
              <c:dLblPos val="bestFit"/>
              <c:showVal val="1"/>
            </c:dLbl>
            <c:txPr>
              <a:bodyPr/>
              <a:lstStyle/>
              <a:p>
                <a:pPr>
                  <a:defRPr sz="1597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 </c:v>
                </c:pt>
                <c:pt idx="1">
                  <c:v>НАЦИОНАЛЬНАЯ ЭКОНОМИКА</c:v>
                </c:pt>
                <c:pt idx="2">
                  <c:v>БЛАГОУСТРОЙСТВО</c:v>
                </c:pt>
                <c:pt idx="3">
                  <c:v>ОБРАЗОВАНИЕ </c:v>
                </c:pt>
                <c:pt idx="4">
                  <c:v>КУЛЬТУРА, КИНЕМАТОГРАФИЯ </c:v>
                </c:pt>
                <c:pt idx="5">
                  <c:v>СОЦИАЛЬНАЯ ПОЛИТИКА   </c:v>
                </c:pt>
                <c:pt idx="6">
                  <c:v>ФИЗИЧЕСКАЯ КУЛЬТУРА И СПОРТ </c:v>
                </c:pt>
                <c:pt idx="7">
                  <c:v>СРЕДСТВА МАССОВОЙ ИНФОРМАЦИИ  </c:v>
                </c:pt>
                <c:pt idx="8">
                  <c:v>НАЦИОНАЛЬНАЯ БЕЗОПАСНОСТЬ И ПРАВООХРАНИТЕЛЬНАЯ ДЕЯТЕЛЬНОСТЬ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 formatCode="0.00">
                  <c:v>35.1</c:v>
                </c:pt>
                <c:pt idx="1">
                  <c:v>0.5</c:v>
                </c:pt>
                <c:pt idx="2">
                  <c:v>42.3</c:v>
                </c:pt>
                <c:pt idx="3" formatCode="0.0">
                  <c:v>5.2</c:v>
                </c:pt>
                <c:pt idx="4" formatCode="0.0">
                  <c:v>5.3</c:v>
                </c:pt>
                <c:pt idx="5" formatCode="0.0">
                  <c:v>8.4</c:v>
                </c:pt>
                <c:pt idx="6" formatCode="0.0">
                  <c:v>1.4</c:v>
                </c:pt>
                <c:pt idx="7" formatCode="0.0">
                  <c:v>1.7</c:v>
                </c:pt>
                <c:pt idx="8" formatCode="0.0">
                  <c:v>7.0000000000000021E-2</c:v>
                </c:pt>
              </c:numCache>
            </c:numRef>
          </c:val>
        </c:ser>
        <c:firstSliceAng val="0"/>
      </c:pieChart>
      <c:spPr>
        <a:noFill/>
        <a:ln w="25389">
          <a:noFill/>
        </a:ln>
      </c:spPr>
    </c:plotArea>
    <c:legend>
      <c:legendPos val="r"/>
      <c:layout>
        <c:manualLayout>
          <c:xMode val="edge"/>
          <c:yMode val="edge"/>
          <c:x val="0.6932831811739304"/>
          <c:y val="1.234202796035554E-2"/>
          <c:w val="0.30671681882606927"/>
          <c:h val="0.97934141593553981"/>
        </c:manualLayout>
      </c:layout>
      <c:txPr>
        <a:bodyPr/>
        <a:lstStyle/>
        <a:p>
          <a:pPr>
            <a:lnSpc>
              <a:spcPts val="1080"/>
            </a:lnSpc>
            <a:defRPr sz="1000" b="1" kern="900" spc="0" baseline="0"/>
          </a:pPr>
          <a:endParaRPr lang="ru-RU"/>
        </a:p>
      </c:txPr>
    </c:legend>
    <c:plotVisOnly val="1"/>
    <c:dispBlanksAs val="zero"/>
  </c:chart>
  <c:spPr>
    <a:ln>
      <a:noFill/>
    </a:ln>
  </c:spPr>
  <c:txPr>
    <a:bodyPr/>
    <a:lstStyle/>
    <a:p>
      <a:pPr>
        <a:defRPr sz="1797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48386D-8574-47C1-9D30-52DF7983482C}" type="doc">
      <dgm:prSet loTypeId="urn:microsoft.com/office/officeart/2005/8/layout/vList5" loCatId="list" qsTypeId="urn:microsoft.com/office/officeart/2005/8/quickstyle/simple1#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0ADC53-9C17-433D-B2EC-07619D2D23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kumimoji="0" lang="ru-RU" sz="20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Доходы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kumimoji="0" lang="ru-RU" sz="1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(</a:t>
          </a:r>
          <a:r>
            <a: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поступающие в бюджет денежные средства, в виде налоговых, неналоговых и безвозмездных поступлений) </a:t>
          </a:r>
          <a:endParaRPr lang="ru-RU" sz="1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A6130D11-A9A8-4595-9818-379C1BD01889}" type="parTrans" cxnId="{A426A6E3-FC51-4E76-8BCD-6BEC39728FBF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EFEC542B-FBDB-4176-870F-AF42649E48B5}" type="sibTrans" cxnId="{A426A6E3-FC51-4E76-8BCD-6BEC39728FBF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E0C8B45F-944E-4CA1-97C7-4D2C9E8DF6F9}">
      <dgm:prSet phldrT="[Текст]" custT="1"/>
      <dgm:spPr/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84 000,0 тыс. руб.</a:t>
          </a:r>
          <a:endParaRPr kumimoji="0" lang="ru-RU" sz="1600" b="1" i="0" u="none" strike="noStrike" cap="none" normalizeH="0" baseline="0" dirty="0" smtClean="0">
            <a:ln/>
            <a:solidFill>
              <a:srgbClr val="002060"/>
            </a:solidFill>
            <a:effectLst/>
            <a:latin typeface="+mn-lt"/>
            <a:cs typeface="Arial" pitchFamily="34" charset="0"/>
          </a:endParaRPr>
        </a:p>
      </dgm:t>
    </dgm:pt>
    <dgm:pt modelId="{6C0C7304-6631-4465-B84E-D16D19D3255F}" type="parTrans" cxnId="{2A33B380-C900-4B22-B1F6-00CFA4C6E460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56E64F89-108A-405E-8644-6E684D633203}" type="sibTrans" cxnId="{2A33B380-C900-4B22-B1F6-00CFA4C6E460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E93844F2-7DB1-4A26-9B43-035B8B83FA66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kumimoji="0" lang="ru-RU" sz="20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Расходы</a:t>
          </a:r>
        </a:p>
        <a:p>
          <a:r>
            <a:rPr lang="ru-RU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(денежные средства, направляемые на финансовое обеспечение задач и функций органов местного самоуправления)</a:t>
          </a:r>
          <a:r>
            <a:rPr lang="en-US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kumimoji="0" lang="ru-RU" sz="1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 </a:t>
          </a:r>
          <a:endParaRPr lang="ru-RU" sz="1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91ABB895-0F4F-4E1F-B552-CE48369B8D0C}" type="parTrans" cxnId="{BECE05C3-EDB8-4677-81AF-1BD0384C74D4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0883B80B-6898-4CCA-9277-A8D779AAF637}" type="sibTrans" cxnId="{BECE05C3-EDB8-4677-81AF-1BD0384C74D4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B6BCD68B-1A62-4184-8FEE-9FD5D487B66F}">
      <dgm:prSet phldrT="[Текст]" custT="1"/>
      <dgm:spPr/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8</a:t>
          </a:r>
          <a:r>
            <a:rPr kumimoji="0" lang="en-US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9</a:t>
          </a:r>
          <a:r>
            <a:rPr kumimoji="0" lang="ru-RU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 000,0 тыс. руб.</a:t>
          </a:r>
          <a:endParaRPr kumimoji="0" lang="ru-RU" sz="1600" b="1" i="0" u="none" strike="noStrike" cap="none" normalizeH="0" baseline="0" dirty="0" smtClean="0">
            <a:ln/>
            <a:solidFill>
              <a:srgbClr val="002060"/>
            </a:solidFill>
            <a:effectLst/>
            <a:latin typeface="+mn-lt"/>
            <a:cs typeface="Arial" pitchFamily="34" charset="0"/>
          </a:endParaRPr>
        </a:p>
      </dgm:t>
    </dgm:pt>
    <dgm:pt modelId="{2E2D4132-0C1E-4743-B71F-86FA2ED616FE}" type="parTrans" cxnId="{0118C38B-5621-4D79-854E-1CC586B1773C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346F7E4A-758D-4052-877C-512B6B6ADFCC}" type="sibTrans" cxnId="{0118C38B-5621-4D79-854E-1CC586B1773C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D5EA8B86-1948-46A1-83D8-E9890D6A951C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kumimoji="0" lang="ru-RU" sz="20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Дефицит*</a:t>
          </a:r>
        </a:p>
        <a:p>
          <a:r>
            <a:rPr lang="ru-RU" sz="1200" b="1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rPr>
            <a:t>(превышение расходов бюджета над его доходами)</a:t>
          </a:r>
        </a:p>
      </dgm:t>
    </dgm:pt>
    <dgm:pt modelId="{E65FFA3A-4014-4CC7-B2F3-008C873E5AB9}" type="parTrans" cxnId="{28F79D64-BF3E-4C27-923E-C5A611EC3748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DCB8EFE5-9683-47CC-87CA-38BCCD4D3A4E}" type="sibTrans" cxnId="{28F79D64-BF3E-4C27-923E-C5A611EC3748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1FD3246F-1B6F-4449-8DFF-CA9BFAEBD291}">
      <dgm:prSet phldrT="[Текст]" custT="1"/>
      <dgm:spPr/>
      <dgm:t>
        <a:bodyPr/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5</a:t>
          </a:r>
          <a:r>
            <a:rPr kumimoji="0" lang="ru-RU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 000,0 тыс. </a:t>
          </a:r>
          <a:r>
            <a:rPr kumimoji="0" lang="ru-RU" sz="32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руб.</a:t>
          </a:r>
          <a:endParaRPr kumimoji="0" lang="ru-RU" sz="3200" b="1" i="0" u="none" strike="noStrike" cap="none" normalizeH="0" baseline="0" dirty="0" smtClean="0">
            <a:ln/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A7DAB042-3D2C-4BDE-A8F3-BB098C43AA52}" type="sibTrans" cxnId="{C7ADA462-BC36-49BA-95B3-CD0069100FA6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389DA4DA-1FB3-4051-A37E-5538B1E1386B}" type="parTrans" cxnId="{C7ADA462-BC36-49BA-95B3-CD0069100FA6}">
      <dgm:prSet/>
      <dgm:spPr/>
      <dgm:t>
        <a:bodyPr/>
        <a:lstStyle/>
        <a:p>
          <a:endParaRPr lang="ru-RU" sz="3200" b="1">
            <a:solidFill>
              <a:schemeClr val="tx1"/>
            </a:solidFill>
            <a:latin typeface="+mn-lt"/>
          </a:endParaRPr>
        </a:p>
      </dgm:t>
    </dgm:pt>
    <dgm:pt modelId="{7F9C587C-16E1-4C3A-ABC3-D524117F18F0}" type="pres">
      <dgm:prSet presAssocID="{B948386D-8574-47C1-9D30-52DF798348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EDBD47-6AEC-42ED-BF32-7912CC8D7BC6}" type="pres">
      <dgm:prSet presAssocID="{0F0ADC53-9C17-433D-B2EC-07619D2D2309}" presName="linNode" presStyleCnt="0"/>
      <dgm:spPr/>
      <dgm:t>
        <a:bodyPr/>
        <a:lstStyle/>
        <a:p>
          <a:endParaRPr lang="ru-RU"/>
        </a:p>
      </dgm:t>
    </dgm:pt>
    <dgm:pt modelId="{EDCBF151-500B-4AAD-B92E-CDF4D9327F57}" type="pres">
      <dgm:prSet presAssocID="{0F0ADC53-9C17-433D-B2EC-07619D2D2309}" presName="parentText" presStyleLbl="node1" presStyleIdx="0" presStyleCnt="3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82C96-39F0-4D55-A89B-C9E0430F9AAC}" type="pres">
      <dgm:prSet presAssocID="{0F0ADC53-9C17-433D-B2EC-07619D2D230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66F542-8D6D-4B84-9538-B659AB49C072}" type="pres">
      <dgm:prSet presAssocID="{EFEC542B-FBDB-4176-870F-AF42649E48B5}" presName="sp" presStyleCnt="0"/>
      <dgm:spPr/>
      <dgm:t>
        <a:bodyPr/>
        <a:lstStyle/>
        <a:p>
          <a:endParaRPr lang="ru-RU"/>
        </a:p>
      </dgm:t>
    </dgm:pt>
    <dgm:pt modelId="{6CB26A5B-B63E-40DC-8110-C2F0E3717C3B}" type="pres">
      <dgm:prSet presAssocID="{E93844F2-7DB1-4A26-9B43-035B8B83FA66}" presName="linNode" presStyleCnt="0"/>
      <dgm:spPr/>
      <dgm:t>
        <a:bodyPr/>
        <a:lstStyle/>
        <a:p>
          <a:endParaRPr lang="ru-RU"/>
        </a:p>
      </dgm:t>
    </dgm:pt>
    <dgm:pt modelId="{33AD4820-E2B9-4453-887A-1D3B85C988E3}" type="pres">
      <dgm:prSet presAssocID="{E93844F2-7DB1-4A26-9B43-035B8B83FA6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535C0-EFAE-4BDE-960C-942767BCE304}" type="pres">
      <dgm:prSet presAssocID="{E93844F2-7DB1-4A26-9B43-035B8B83FA66}" presName="descendantText" presStyleLbl="alignAccFollowNode1" presStyleIdx="1" presStyleCnt="3" custLinFactNeighborX="-2217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7C2EB-599E-41CC-B5C6-B27D65068A41}" type="pres">
      <dgm:prSet presAssocID="{0883B80B-6898-4CCA-9277-A8D779AAF637}" presName="sp" presStyleCnt="0"/>
      <dgm:spPr/>
      <dgm:t>
        <a:bodyPr/>
        <a:lstStyle/>
        <a:p>
          <a:endParaRPr lang="ru-RU"/>
        </a:p>
      </dgm:t>
    </dgm:pt>
    <dgm:pt modelId="{55AE06B4-A2DE-41E9-A1D2-C6553B579A4A}" type="pres">
      <dgm:prSet presAssocID="{D5EA8B86-1948-46A1-83D8-E9890D6A951C}" presName="linNode" presStyleCnt="0"/>
      <dgm:spPr/>
      <dgm:t>
        <a:bodyPr/>
        <a:lstStyle/>
        <a:p>
          <a:endParaRPr lang="ru-RU"/>
        </a:p>
      </dgm:t>
    </dgm:pt>
    <dgm:pt modelId="{D05B7DFB-5FE1-41FF-AC5E-CF203E526E22}" type="pres">
      <dgm:prSet presAssocID="{D5EA8B86-1948-46A1-83D8-E9890D6A951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3F5BC7-36F4-4C1F-B335-E5D098FB92A9}" type="pres">
      <dgm:prSet presAssocID="{D5EA8B86-1948-46A1-83D8-E9890D6A951C}" presName="descendantText" presStyleLbl="alignAccFollowNode1" presStyleIdx="2" presStyleCnt="3" custLinFactNeighborX="-1750" custLinFactNeighborY="10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18C38B-5621-4D79-854E-1CC586B1773C}" srcId="{E93844F2-7DB1-4A26-9B43-035B8B83FA66}" destId="{B6BCD68B-1A62-4184-8FEE-9FD5D487B66F}" srcOrd="0" destOrd="0" parTransId="{2E2D4132-0C1E-4743-B71F-86FA2ED616FE}" sibTransId="{346F7E4A-758D-4052-877C-512B6B6ADFCC}"/>
    <dgm:cxn modelId="{2A33B380-C900-4B22-B1F6-00CFA4C6E460}" srcId="{0F0ADC53-9C17-433D-B2EC-07619D2D2309}" destId="{E0C8B45F-944E-4CA1-97C7-4D2C9E8DF6F9}" srcOrd="0" destOrd="0" parTransId="{6C0C7304-6631-4465-B84E-D16D19D3255F}" sibTransId="{56E64F89-108A-405E-8644-6E684D633203}"/>
    <dgm:cxn modelId="{930CF3BD-849D-443A-A3BE-385F5C365458}" type="presOf" srcId="{1FD3246F-1B6F-4449-8DFF-CA9BFAEBD291}" destId="{C93F5BC7-36F4-4C1F-B335-E5D098FB92A9}" srcOrd="0" destOrd="0" presId="urn:microsoft.com/office/officeart/2005/8/layout/vList5"/>
    <dgm:cxn modelId="{1391EAF6-F5F9-4B44-BB39-F33499C6E7EE}" type="presOf" srcId="{0F0ADC53-9C17-433D-B2EC-07619D2D2309}" destId="{EDCBF151-500B-4AAD-B92E-CDF4D9327F57}" srcOrd="0" destOrd="0" presId="urn:microsoft.com/office/officeart/2005/8/layout/vList5"/>
    <dgm:cxn modelId="{28F79D64-BF3E-4C27-923E-C5A611EC3748}" srcId="{B948386D-8574-47C1-9D30-52DF7983482C}" destId="{D5EA8B86-1948-46A1-83D8-E9890D6A951C}" srcOrd="2" destOrd="0" parTransId="{E65FFA3A-4014-4CC7-B2F3-008C873E5AB9}" sibTransId="{DCB8EFE5-9683-47CC-87CA-38BCCD4D3A4E}"/>
    <dgm:cxn modelId="{27940492-7563-41A1-8FB6-D60F3AFCB19D}" type="presOf" srcId="{B6BCD68B-1A62-4184-8FEE-9FD5D487B66F}" destId="{6D1535C0-EFAE-4BDE-960C-942767BCE304}" srcOrd="0" destOrd="0" presId="urn:microsoft.com/office/officeart/2005/8/layout/vList5"/>
    <dgm:cxn modelId="{516A64BA-FF6F-4465-B2DD-BF4844A18182}" type="presOf" srcId="{E0C8B45F-944E-4CA1-97C7-4D2C9E8DF6F9}" destId="{F7E82C96-39F0-4D55-A89B-C9E0430F9AAC}" srcOrd="0" destOrd="0" presId="urn:microsoft.com/office/officeart/2005/8/layout/vList5"/>
    <dgm:cxn modelId="{A64A1D5F-1EBA-40F5-858E-8A4FBDF99FE6}" type="presOf" srcId="{B948386D-8574-47C1-9D30-52DF7983482C}" destId="{7F9C587C-16E1-4C3A-ABC3-D524117F18F0}" srcOrd="0" destOrd="0" presId="urn:microsoft.com/office/officeart/2005/8/layout/vList5"/>
    <dgm:cxn modelId="{C5133086-4CF3-4340-81C6-E2380712D2C1}" type="presOf" srcId="{D5EA8B86-1948-46A1-83D8-E9890D6A951C}" destId="{D05B7DFB-5FE1-41FF-AC5E-CF203E526E22}" srcOrd="0" destOrd="0" presId="urn:microsoft.com/office/officeart/2005/8/layout/vList5"/>
    <dgm:cxn modelId="{55C821F0-C4A0-400B-A31F-C432961B434C}" type="presOf" srcId="{E93844F2-7DB1-4A26-9B43-035B8B83FA66}" destId="{33AD4820-E2B9-4453-887A-1D3B85C988E3}" srcOrd="0" destOrd="0" presId="urn:microsoft.com/office/officeart/2005/8/layout/vList5"/>
    <dgm:cxn modelId="{BECE05C3-EDB8-4677-81AF-1BD0384C74D4}" srcId="{B948386D-8574-47C1-9D30-52DF7983482C}" destId="{E93844F2-7DB1-4A26-9B43-035B8B83FA66}" srcOrd="1" destOrd="0" parTransId="{91ABB895-0F4F-4E1F-B552-CE48369B8D0C}" sibTransId="{0883B80B-6898-4CCA-9277-A8D779AAF637}"/>
    <dgm:cxn modelId="{A426A6E3-FC51-4E76-8BCD-6BEC39728FBF}" srcId="{B948386D-8574-47C1-9D30-52DF7983482C}" destId="{0F0ADC53-9C17-433D-B2EC-07619D2D2309}" srcOrd="0" destOrd="0" parTransId="{A6130D11-A9A8-4595-9818-379C1BD01889}" sibTransId="{EFEC542B-FBDB-4176-870F-AF42649E48B5}"/>
    <dgm:cxn modelId="{C7ADA462-BC36-49BA-95B3-CD0069100FA6}" srcId="{D5EA8B86-1948-46A1-83D8-E9890D6A951C}" destId="{1FD3246F-1B6F-4449-8DFF-CA9BFAEBD291}" srcOrd="0" destOrd="0" parTransId="{389DA4DA-1FB3-4051-A37E-5538B1E1386B}" sibTransId="{A7DAB042-3D2C-4BDE-A8F3-BB098C43AA52}"/>
    <dgm:cxn modelId="{6BC494FD-78B0-4AD3-99CF-FD443F8A66CF}" type="presParOf" srcId="{7F9C587C-16E1-4C3A-ABC3-D524117F18F0}" destId="{D0EDBD47-6AEC-42ED-BF32-7912CC8D7BC6}" srcOrd="0" destOrd="0" presId="urn:microsoft.com/office/officeart/2005/8/layout/vList5"/>
    <dgm:cxn modelId="{79FBF638-250F-455B-8DD0-D1117A7455B9}" type="presParOf" srcId="{D0EDBD47-6AEC-42ED-BF32-7912CC8D7BC6}" destId="{EDCBF151-500B-4AAD-B92E-CDF4D9327F57}" srcOrd="0" destOrd="0" presId="urn:microsoft.com/office/officeart/2005/8/layout/vList5"/>
    <dgm:cxn modelId="{EC77DF2E-8080-450E-B2A5-5289D1E34670}" type="presParOf" srcId="{D0EDBD47-6AEC-42ED-BF32-7912CC8D7BC6}" destId="{F7E82C96-39F0-4D55-A89B-C9E0430F9AAC}" srcOrd="1" destOrd="0" presId="urn:microsoft.com/office/officeart/2005/8/layout/vList5"/>
    <dgm:cxn modelId="{0BFEB9B9-3F1E-4101-90DB-D2E4979C90D3}" type="presParOf" srcId="{7F9C587C-16E1-4C3A-ABC3-D524117F18F0}" destId="{1766F542-8D6D-4B84-9538-B659AB49C072}" srcOrd="1" destOrd="0" presId="urn:microsoft.com/office/officeart/2005/8/layout/vList5"/>
    <dgm:cxn modelId="{2E1B166C-5CA6-47BC-BB24-7DE3A1FD6CD3}" type="presParOf" srcId="{7F9C587C-16E1-4C3A-ABC3-D524117F18F0}" destId="{6CB26A5B-B63E-40DC-8110-C2F0E3717C3B}" srcOrd="2" destOrd="0" presId="urn:microsoft.com/office/officeart/2005/8/layout/vList5"/>
    <dgm:cxn modelId="{01654094-0472-4023-86F5-E3B3D5DAC99D}" type="presParOf" srcId="{6CB26A5B-B63E-40DC-8110-C2F0E3717C3B}" destId="{33AD4820-E2B9-4453-887A-1D3B85C988E3}" srcOrd="0" destOrd="0" presId="urn:microsoft.com/office/officeart/2005/8/layout/vList5"/>
    <dgm:cxn modelId="{DF1BD86E-7483-4491-B4E2-073ED222331D}" type="presParOf" srcId="{6CB26A5B-B63E-40DC-8110-C2F0E3717C3B}" destId="{6D1535C0-EFAE-4BDE-960C-942767BCE304}" srcOrd="1" destOrd="0" presId="urn:microsoft.com/office/officeart/2005/8/layout/vList5"/>
    <dgm:cxn modelId="{4D5885BA-CC7D-471B-B33B-537E4A069D0F}" type="presParOf" srcId="{7F9C587C-16E1-4C3A-ABC3-D524117F18F0}" destId="{4C97C2EB-599E-41CC-B5C6-B27D65068A41}" srcOrd="3" destOrd="0" presId="urn:microsoft.com/office/officeart/2005/8/layout/vList5"/>
    <dgm:cxn modelId="{A389F044-2024-4E0F-B19D-61E8205594BF}" type="presParOf" srcId="{7F9C587C-16E1-4C3A-ABC3-D524117F18F0}" destId="{55AE06B4-A2DE-41E9-A1D2-C6553B579A4A}" srcOrd="4" destOrd="0" presId="urn:microsoft.com/office/officeart/2005/8/layout/vList5"/>
    <dgm:cxn modelId="{2E52EEC8-EAF5-4388-98A0-C9CA278D412E}" type="presParOf" srcId="{55AE06B4-A2DE-41E9-A1D2-C6553B579A4A}" destId="{D05B7DFB-5FE1-41FF-AC5E-CF203E526E22}" srcOrd="0" destOrd="0" presId="urn:microsoft.com/office/officeart/2005/8/layout/vList5"/>
    <dgm:cxn modelId="{718A9D05-C876-4E49-AA30-6E8AFAD5D19B}" type="presParOf" srcId="{55AE06B4-A2DE-41E9-A1D2-C6553B579A4A}" destId="{C93F5BC7-36F4-4C1F-B335-E5D098FB92A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E82C96-39F0-4D55-A89B-C9E0430F9AAC}">
      <dsp:nvSpPr>
        <dsp:cNvPr id="0" name=""/>
        <dsp:cNvSpPr/>
      </dsp:nvSpPr>
      <dsp:spPr>
        <a:xfrm rot="5400000">
          <a:off x="5048426" y="-1898392"/>
          <a:ext cx="1218942" cy="532508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84 000,0 тыс. руб.</a:t>
          </a:r>
          <a:endParaRPr kumimoji="0" lang="ru-RU" sz="16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+mn-lt"/>
            <a:cs typeface="Arial" pitchFamily="34" charset="0"/>
          </a:endParaRPr>
        </a:p>
      </dsp:txBody>
      <dsp:txXfrm rot="5400000">
        <a:off x="5048426" y="-1898392"/>
        <a:ext cx="1218942" cy="5325080"/>
      </dsp:txXfrm>
    </dsp:sp>
    <dsp:sp modelId="{EDCBF151-500B-4AAD-B92E-CDF4D9327F57}">
      <dsp:nvSpPr>
        <dsp:cNvPr id="0" name=""/>
        <dsp:cNvSpPr/>
      </dsp:nvSpPr>
      <dsp:spPr>
        <a:xfrm>
          <a:off x="0" y="7"/>
          <a:ext cx="2995357" cy="15236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Доходы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ru-RU" sz="1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(</a:t>
          </a:r>
          <a:r>
            <a:rPr lang="ru-RU" sz="1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поступающие в бюджет денежные средства, в виде налоговых, неналоговых и безвозмездных поступлений) </a:t>
          </a:r>
          <a:endParaRPr lang="ru-RU" sz="1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7"/>
        <a:ext cx="2995357" cy="1523677"/>
      </dsp:txXfrm>
    </dsp:sp>
    <dsp:sp modelId="{6D1535C0-EFAE-4BDE-960C-942767BCE304}">
      <dsp:nvSpPr>
        <dsp:cNvPr id="0" name=""/>
        <dsp:cNvSpPr/>
      </dsp:nvSpPr>
      <dsp:spPr>
        <a:xfrm rot="5400000">
          <a:off x="4982019" y="-322897"/>
          <a:ext cx="1218942" cy="532508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ru-RU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8</a:t>
          </a:r>
          <a:r>
            <a:rPr kumimoji="0" lang="en-US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9</a:t>
          </a:r>
          <a:r>
            <a:rPr kumimoji="0" lang="ru-RU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 000,0 тыс. руб.</a:t>
          </a:r>
          <a:endParaRPr kumimoji="0" lang="ru-RU" sz="16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+mn-lt"/>
            <a:cs typeface="Arial" pitchFamily="34" charset="0"/>
          </a:endParaRPr>
        </a:p>
      </dsp:txBody>
      <dsp:txXfrm rot="5400000">
        <a:off x="4982019" y="-322897"/>
        <a:ext cx="1218942" cy="5325080"/>
      </dsp:txXfrm>
    </dsp:sp>
    <dsp:sp modelId="{33AD4820-E2B9-4453-887A-1D3B85C988E3}">
      <dsp:nvSpPr>
        <dsp:cNvPr id="0" name=""/>
        <dsp:cNvSpPr/>
      </dsp:nvSpPr>
      <dsp:spPr>
        <a:xfrm>
          <a:off x="0" y="1602170"/>
          <a:ext cx="2995357" cy="1523677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Расходы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(денежные средства, направляемые на финансовое обеспечение задач и функций органов местного самоуправления)</a:t>
          </a:r>
          <a:r>
            <a:rPr lang="en-US" sz="1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kumimoji="0" lang="ru-RU" sz="1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 </a:t>
          </a:r>
          <a:endParaRPr lang="ru-RU" sz="1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1602170"/>
        <a:ext cx="2995357" cy="1523677"/>
      </dsp:txXfrm>
    </dsp:sp>
    <dsp:sp modelId="{C93F5BC7-36F4-4C1F-B335-E5D098FB92A9}">
      <dsp:nvSpPr>
        <dsp:cNvPr id="0" name=""/>
        <dsp:cNvSpPr/>
      </dsp:nvSpPr>
      <dsp:spPr>
        <a:xfrm rot="5400000">
          <a:off x="4996008" y="1314275"/>
          <a:ext cx="1218942" cy="532508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0" lang="en-US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5</a:t>
          </a:r>
          <a:r>
            <a:rPr kumimoji="0" lang="ru-RU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+mn-lt"/>
              <a:ea typeface="Calibri" pitchFamily="34" charset="0"/>
              <a:cs typeface="Times New Roman" pitchFamily="18" charset="0"/>
            </a:rPr>
            <a:t> 000,0 тыс. </a:t>
          </a:r>
          <a:r>
            <a:rPr kumimoji="0" lang="ru-RU" sz="32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руб.</a:t>
          </a:r>
          <a:endParaRPr kumimoji="0" lang="ru-RU" sz="32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sp:txBody>
      <dsp:txXfrm rot="5400000">
        <a:off x="4996008" y="1314275"/>
        <a:ext cx="1218942" cy="5325080"/>
      </dsp:txXfrm>
    </dsp:sp>
    <dsp:sp modelId="{D05B7DFB-5FE1-41FF-AC5E-CF203E526E22}">
      <dsp:nvSpPr>
        <dsp:cNvPr id="0" name=""/>
        <dsp:cNvSpPr/>
      </dsp:nvSpPr>
      <dsp:spPr>
        <a:xfrm>
          <a:off x="0" y="3202031"/>
          <a:ext cx="2995357" cy="1523677"/>
        </a:xfrm>
        <a:prstGeom prst="roundRect">
          <a:avLst/>
        </a:prstGeom>
        <a:solidFill>
          <a:schemeClr val="accent1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rPr>
            <a:t>Дефицит*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Arial Narrow" pitchFamily="34" charset="0"/>
              <a:cs typeface="Times New Roman" pitchFamily="18" charset="0"/>
            </a:rPr>
            <a:t>(превышение расходов бюджета над его доходами)</a:t>
          </a:r>
        </a:p>
      </dsp:txBody>
      <dsp:txXfrm>
        <a:off x="0" y="3202031"/>
        <a:ext cx="2995357" cy="1523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0.69748</cdr:x>
      <cdr:y>0.16455</cdr:y>
    </cdr:from>
    <cdr:to>
      <cdr:x>0.78992</cdr:x>
      <cdr:y>0.22524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5929325" y="928676"/>
          <a:ext cx="785839" cy="3424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A8D8F6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ru-RU" sz="1400" b="1" dirty="0" smtClean="0"/>
            <a:t>0,5 %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0.69748</cdr:x>
      <cdr:y>0.27848</cdr:y>
    </cdr:from>
    <cdr:to>
      <cdr:x>0.78992</cdr:x>
      <cdr:y>0.33302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5929325" y="1571618"/>
          <a:ext cx="785839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73535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ru-RU" sz="1400" b="1" dirty="0" smtClean="0"/>
            <a:t>41,4 %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0.69748</cdr:x>
      <cdr:y>0.37975</cdr:y>
    </cdr:from>
    <cdr:to>
      <cdr:x>0.78992</cdr:x>
      <cdr:y>0.43428</cdr:y>
    </cdr:to>
    <cdr:sp macro="" textlink="">
      <cdr:nvSpPr>
        <cdr:cNvPr id="5" name="TextBox 6"/>
        <cdr:cNvSpPr txBox="1"/>
      </cdr:nvSpPr>
      <cdr:spPr>
        <a:xfrm xmlns:a="http://schemas.openxmlformats.org/drawingml/2006/main">
          <a:off x="5929325" y="2143122"/>
          <a:ext cx="785839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FC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ru-RU" sz="1400" b="1" dirty="0" smtClean="0"/>
            <a:t>6,3 %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0.69748</cdr:x>
      <cdr:y>0.49367</cdr:y>
    </cdr:from>
    <cdr:to>
      <cdr:x>0.78992</cdr:x>
      <cdr:y>0.54821</cdr:y>
    </cdr:to>
    <cdr:sp macro="" textlink="">
      <cdr:nvSpPr>
        <cdr:cNvPr id="6" name="TextBox 6"/>
        <cdr:cNvSpPr txBox="1"/>
      </cdr:nvSpPr>
      <cdr:spPr>
        <a:xfrm xmlns:a="http://schemas.openxmlformats.org/drawingml/2006/main">
          <a:off x="5929325" y="2786064"/>
          <a:ext cx="785839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2CA1F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ru-RU" sz="1400" b="1" dirty="0" smtClean="0"/>
            <a:t>5,4 %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0.69748</cdr:x>
      <cdr:y>0.6076</cdr:y>
    </cdr:from>
    <cdr:to>
      <cdr:x>0.78992</cdr:x>
      <cdr:y>0.66214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929321" y="3429028"/>
          <a:ext cx="785839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ru-RU" sz="1400" b="1" dirty="0" smtClean="0"/>
            <a:t>8,3 %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0.69748</cdr:x>
      <cdr:y>0.70886</cdr:y>
    </cdr:from>
    <cdr:to>
      <cdr:x>0.78992</cdr:x>
      <cdr:y>0.7634</cdr:y>
    </cdr:to>
    <cdr:sp macro="" textlink="">
      <cdr:nvSpPr>
        <cdr:cNvPr id="8" name="TextBox 6"/>
        <cdr:cNvSpPr txBox="1"/>
      </cdr:nvSpPr>
      <cdr:spPr>
        <a:xfrm xmlns:a="http://schemas.openxmlformats.org/drawingml/2006/main">
          <a:off x="5929325" y="4000510"/>
          <a:ext cx="785839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7030A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ru-RU" sz="1400" b="1" dirty="0" smtClean="0"/>
            <a:t>1,5 %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0.69748</cdr:x>
      <cdr:y>0.82279</cdr:y>
    </cdr:from>
    <cdr:to>
      <cdr:x>0.78992</cdr:x>
      <cdr:y>0.87689</cdr:y>
    </cdr:to>
    <cdr:sp macro="" textlink="">
      <cdr:nvSpPr>
        <cdr:cNvPr id="9" name="TextBox 6"/>
        <cdr:cNvSpPr txBox="1"/>
      </cdr:nvSpPr>
      <cdr:spPr>
        <a:xfrm xmlns:a="http://schemas.openxmlformats.org/drawingml/2006/main">
          <a:off x="6177569" y="4680550"/>
          <a:ext cx="818740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F99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Lucida Sans Unicode"/>
            </a:defRPr>
          </a:lvl1pPr>
          <a:lvl2pPr marL="457200" indent="0">
            <a:defRPr sz="1100">
              <a:latin typeface="Lucida Sans Unicode"/>
            </a:defRPr>
          </a:lvl2pPr>
          <a:lvl3pPr marL="914400" indent="0">
            <a:defRPr sz="1100">
              <a:latin typeface="Lucida Sans Unicode"/>
            </a:defRPr>
          </a:lvl3pPr>
          <a:lvl4pPr marL="1371600" indent="0">
            <a:defRPr sz="1100">
              <a:latin typeface="Lucida Sans Unicode"/>
            </a:defRPr>
          </a:lvl4pPr>
          <a:lvl5pPr marL="1828800" indent="0">
            <a:defRPr sz="1100">
              <a:latin typeface="Lucida Sans Unicode"/>
            </a:defRPr>
          </a:lvl5pPr>
          <a:lvl6pPr marL="2286000" indent="0">
            <a:defRPr sz="1100">
              <a:latin typeface="Lucida Sans Unicode"/>
            </a:defRPr>
          </a:lvl6pPr>
          <a:lvl7pPr marL="2743200" indent="0">
            <a:defRPr sz="1100">
              <a:latin typeface="Lucida Sans Unicode"/>
            </a:defRPr>
          </a:lvl7pPr>
          <a:lvl8pPr marL="3200400" indent="0">
            <a:defRPr sz="1100">
              <a:latin typeface="Lucida Sans Unicode"/>
            </a:defRPr>
          </a:lvl8pPr>
          <a:lvl9pPr marL="3657600" indent="0">
            <a:defRPr sz="1100">
              <a:latin typeface="Lucida Sans Unicode"/>
            </a:defRPr>
          </a:lvl9pPr>
        </a:lstStyle>
        <a:p xmlns:a="http://schemas.openxmlformats.org/drawingml/2006/main">
          <a:r>
            <a:rPr lang="ru-RU" sz="1400" b="1" dirty="0" smtClean="0"/>
            <a:t>1,7 %</a:t>
          </a:r>
          <a:endParaRPr lang="ru-RU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3041878" cy="463779"/>
          </a:xfrm>
          <a:prstGeom prst="rect">
            <a:avLst/>
          </a:prstGeom>
          <a:noFill/>
          <a:ln>
            <a:noFill/>
          </a:ln>
        </p:spPr>
        <p:txBody>
          <a:bodyPr vert="horz" wrap="none" lIns="80971" tIns="40485" rIns="80971" bIns="40485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968522" y="0"/>
            <a:ext cx="3041878" cy="463779"/>
          </a:xfrm>
          <a:prstGeom prst="rect">
            <a:avLst/>
          </a:prstGeom>
          <a:noFill/>
          <a:ln>
            <a:noFill/>
          </a:ln>
        </p:spPr>
        <p:txBody>
          <a:bodyPr vert="horz" wrap="none" lIns="80971" tIns="40485" rIns="80971" bIns="40485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1" y="8832621"/>
            <a:ext cx="3041878" cy="463779"/>
          </a:xfrm>
          <a:prstGeom prst="rect">
            <a:avLst/>
          </a:prstGeom>
          <a:noFill/>
          <a:ln>
            <a:noFill/>
          </a:ln>
        </p:spPr>
        <p:txBody>
          <a:bodyPr vert="horz" wrap="none" lIns="80971" tIns="40485" rIns="80971" bIns="40485" anchor="b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968522" y="8832621"/>
            <a:ext cx="3041878" cy="463779"/>
          </a:xfrm>
          <a:prstGeom prst="rect">
            <a:avLst/>
          </a:prstGeom>
          <a:noFill/>
          <a:ln>
            <a:noFill/>
          </a:ln>
        </p:spPr>
        <p:txBody>
          <a:bodyPr vert="horz" wrap="none" lIns="80971" tIns="40485" rIns="80971" bIns="40485" anchor="b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 sz="1400"/>
            </a:pPr>
            <a:fld id="{A6F6DE8D-E86B-4C1C-A0DE-6E7581827A34}" type="slidenum">
              <a:rPr/>
              <a:pPr>
                <a:defRPr sz="1400"/>
              </a:pPr>
              <a:t>‹#›</a:t>
            </a:fld>
            <a:endParaRPr lang="ru-RU" sz="1300" dirty="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79513" y="706438"/>
            <a:ext cx="4651375" cy="34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00713" y="4416311"/>
            <a:ext cx="5608975" cy="41829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ru-RU" noProof="0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3041878" cy="4637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3968522" y="0"/>
            <a:ext cx="3041878" cy="4637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1" y="8832621"/>
            <a:ext cx="3041878" cy="4637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3968522" y="8832621"/>
            <a:ext cx="3041878" cy="4637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0224D739-0571-4521-8BAB-5A94E1F0C53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30000"/>
      </a:spcBef>
      <a:spcAft>
        <a:spcPct val="0"/>
      </a:spcAft>
      <a:defRPr lang="ru-RU" sz="2000" kern="1200">
        <a:solidFill>
          <a:schemeClr val="tx1"/>
        </a:solidFill>
        <a:latin typeface="Arial" pitchFamily="18"/>
        <a:cs typeface="Mangal" pitchFamily="2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648D40-7BC8-4FC0-9E7E-8A9368217557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5BEBC7-B2D7-4C05-8FD6-C479AAEB0DC3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9097D4-049D-4DCA-8C81-368CB801E822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3C49DB-341C-4DFA-917B-6FF701574B11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539557-555A-46F0-8DE7-6028561E73EB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smtClean="0">
              <a:latin typeface="Arial" charset="0"/>
              <a:cs typeface="Mangal" pitchFamily="18" charset="0"/>
            </a:endParaRP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EDC05C-831E-4C42-8FBE-9C04015D9C5F}" type="slidenum">
              <a:rPr smtClean="0"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smtClean="0"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32EE9A9-8A86-4E85-AFC4-F5EE791D21BB}" type="datetime1">
              <a:rPr lang="ru-RU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E466D8C-9BC2-4E3E-8517-6C53AFB9CB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267BD-4505-40D7-BB7A-8EA3B8ECF7A5}" type="datetime1">
              <a:rPr lang="ru-RU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6FD15-5093-495C-A50C-69D62DE556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11F3E-52BF-4E81-BF0F-9F564B6E4543}" type="datetime1">
              <a:rPr lang="ru-RU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B6E80-83AB-43AF-81CC-9FE218120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459DE-B1DF-47FA-9A20-E40F7A0C303F}" type="datetime1">
              <a:rPr lang="ru-RU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79CD0-849A-4B60-BBFC-46012919B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D586FB-601D-49F6-8981-CF4A2B442B4D}" type="datetime1">
              <a:rPr lang="ru-RU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BE2705-1B53-43CB-81B2-F6372ED4A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1671C-0B4A-4D11-8F47-BC68533D25C2}" type="datetime1">
              <a:rPr lang="ru-RU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9D22C-452F-4008-B65C-B624FBA6C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EE9274-7A5C-4A7F-AFAD-907ACFE61E9B}" type="datetime1">
              <a:rPr lang="ru-RU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755A82-2286-4677-908F-F3DED3157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4F143-DA4B-430F-9BB7-42AC8158413F}" type="datetime1">
              <a:rPr lang="ru-RU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EBFC8-FA88-40B5-981A-BA6AE36B1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177B6-D9F6-41A5-BA79-FF29974F5366}" type="datetime1">
              <a:rPr lang="ru-RU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ACA0C-0A92-495F-AA6F-E4B3C67A5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461F8B6-8F41-4E7B-9355-3B94F491CFF7}" type="datetime1">
              <a:rPr lang="ru-RU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24F865-6ED6-4DF8-894A-6A6ECA020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358AF4E-DFBC-49BE-AE47-FDD1F620FFE3}" type="datetime1">
              <a:rPr lang="ru-RU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E4D55C2-94A4-44AD-8B23-65240FC57A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9B8F526-B062-431F-8C20-F3E935B14665}" type="datetime1">
              <a:rPr lang="ru-RU"/>
              <a:pPr>
                <a:defRPr/>
              </a:pPr>
              <a:t>06.06.2019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9108A62-A026-4C23-884C-7A8C60018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2" r:id="rId2"/>
    <p:sldLayoutId id="2147485209" r:id="rId3"/>
    <p:sldLayoutId id="2147485203" r:id="rId4"/>
    <p:sldLayoutId id="2147485210" r:id="rId5"/>
    <p:sldLayoutId id="2147485204" r:id="rId6"/>
    <p:sldLayoutId id="2147485205" r:id="rId7"/>
    <p:sldLayoutId id="2147485211" r:id="rId8"/>
    <p:sldLayoutId id="2147485212" r:id="rId9"/>
    <p:sldLayoutId id="2147485206" r:id="rId10"/>
    <p:sldLayoutId id="2147485207" r:id="rId11"/>
  </p:sldLayoutIdLst>
  <p:transition spd="slow" advTm="5150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gif"/><Relationship Id="rId4" Type="http://schemas.openxmlformats.org/officeDocument/2006/relationships/image" Target="../media/image40.gif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gif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9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gif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gif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2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gif"/><Relationship Id="rId5" Type="http://schemas.openxmlformats.org/officeDocument/2006/relationships/image" Target="../media/image27.jpeg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3.jpeg"/><Relationship Id="rId7" Type="http://schemas.openxmlformats.org/officeDocument/2006/relationships/image" Target="../media/image107.gi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59632" y="5949280"/>
            <a:ext cx="6912768" cy="792088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rPr>
              <a:t>ЛИГОВКА-ЯМСКАЯ</a:t>
            </a:r>
            <a:endParaRPr lang="ru-RU" sz="2400" dirty="0">
              <a:solidFill>
                <a:schemeClr val="tx1"/>
              </a:solidFill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8195" name="Текст 2"/>
          <p:cNvSpPr>
            <a:spLocks noGrp="1"/>
          </p:cNvSpPr>
          <p:nvPr>
            <p:ph type="body" idx="2"/>
          </p:nvPr>
        </p:nvSpPr>
        <p:spPr>
          <a:xfrm flipV="1">
            <a:off x="0" y="6597650"/>
            <a:ext cx="46038" cy="576263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8196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638"/>
            <a:ext cx="7480300" cy="4572000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ru-RU" sz="2400" smtClean="0">
                <a:latin typeface="Palatino Linotype" pitchFamily="18" charset="0"/>
                <a:cs typeface="Arial" charset="0"/>
              </a:rPr>
              <a:t>ВНУТРИГОРОДСКОЕ МУНИЦИПАЛЬНОЕ ОБРАЗОВАНИЕ САНКТ-ПЕТЕРБУРГА МУНИЦИПАЛЬНЫЙ ОКРУГ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8199" name="Picture 3" descr="\\Malya-ser\ma\Обмен\Ветохина\ФЗ-44 - закупки\2. Визитные карточки\ВИЗИТКИ\ЛИГОВКА-ЯМСКАЯ_герб образцов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557338"/>
            <a:ext cx="3649662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71EBD7-F63D-462F-AE95-AAC19CC3B90E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468313" y="115888"/>
            <a:ext cx="82296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ПРОЕКТ РАСХОДОВ БЮДЖЕТА</a:t>
            </a:r>
            <a:endParaRPr lang="ru-RU" sz="2000" dirty="0">
              <a:solidFill>
                <a:srgbClr val="C0000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МУНИЦИПАЛЬНОГО ОБРАЗОВАНИЯ МУНИЦИПАЛЬНЫЙ ОКРУГ 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ЛИГОВКА-ЯМСКАЯ НА 2019 ГОД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288" y="1341438"/>
          <a:ext cx="8641208" cy="450937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45077"/>
                <a:gridCol w="5547859"/>
                <a:gridCol w="1224136"/>
                <a:gridCol w="1224136"/>
              </a:tblGrid>
              <a:tr h="6474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3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3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Сумма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(тыс.руб.)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к расходам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(всего)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kumimoji="0" lang="en-US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0" lang="en-US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073</a:t>
                      </a: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34,9 %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Расходы органов местного самоуправления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  </a:t>
                      </a:r>
                      <a:r>
                        <a:rPr kumimoji="0" lang="en-US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098</a:t>
                      </a: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Расходы на муниципальный орган (избирательная комиссия)</a:t>
                      </a: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4  000,0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 Расходы по исполнению государственных полномочий</a:t>
                      </a: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</a:t>
                      </a:r>
                      <a:r>
                        <a:rPr kumimoji="0" lang="en-US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796</a:t>
                      </a: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 Резервные фонды 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 Другие общегосударственные вопросы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59,3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0,07 %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4765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Защита населения и территорий от чрезвычайных ситуаций природного и техногенного характера, гражданская оборона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59,3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ЭКОНОМИКА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465,9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0,5 %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Общеэкономические вопросы</a:t>
                      </a: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445,9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8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экономики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36  824,</a:t>
                      </a:r>
                      <a:r>
                        <a:rPr kumimoji="0" lang="en-US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41, 4 %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21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Благоустройство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36  824,</a:t>
                      </a:r>
                      <a:r>
                        <a:rPr kumimoji="0" lang="en-US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ОХРАНА ОКРУЖАЮЩЕЙ СРЕДЫ</a:t>
                      </a:r>
                      <a:endParaRPr kumimoji="0" lang="ru-RU" sz="13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0,01 %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  <a:tr h="27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Другие вопросы в области охраны окружающей среды</a:t>
                      </a:r>
                      <a:endParaRPr kumimoji="0" lang="ru-RU" sz="13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0018" marR="50018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07EB93-150F-4926-B402-DD2F9F26CF76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9750" y="476250"/>
          <a:ext cx="8389967" cy="463220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46910"/>
                <a:gridCol w="5499918"/>
                <a:gridCol w="1000132"/>
                <a:gridCol w="1143007"/>
              </a:tblGrid>
              <a:tr h="11617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Сумма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(тыс.руб.)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к расходам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584,9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6,3 %</a:t>
                      </a:r>
                    </a:p>
                  </a:txBody>
                  <a:tcPr marL="0" marR="0" marT="0" marB="0" anchor="ctr" horzOverflow="overflow"/>
                </a:tc>
              </a:tr>
              <a:tr h="489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150,0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b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Другие вопросы в области образования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5  434,9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b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КУЛЬТУРА, КИНЕМАТОГРАФИЯ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806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0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5,4 %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Культура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806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0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7  368,3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8, 3 %</a:t>
                      </a: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Социальное обеспечение населения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2  297,2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Охрана семьи и детства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5  071,1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ФИЗИЧЕСКАЯ КУЛЬТУРА И СПОРТ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341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,6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1, 5 %</a:t>
                      </a: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Массовый спорт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341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,6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1  467,4</a:t>
                      </a: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1, 7%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87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Периодическая печать и издательства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1  467,4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4486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 РАСХОДОВ: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429" marR="54429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000,0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3D2F3-D555-463A-99F5-A74B0F0E618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36513" y="5500688"/>
            <a:ext cx="9107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Количество мероприятий </a:t>
            </a:r>
            <a:r>
              <a:rPr lang="ru-RU" sz="1400" b="1">
                <a:solidFill>
                  <a:srgbClr val="C00000"/>
                </a:solidFill>
              </a:rPr>
              <a:t> более 100 </a:t>
            </a:r>
            <a:r>
              <a:rPr lang="ru-RU" sz="1400" b="1">
                <a:solidFill>
                  <a:srgbClr val="002060"/>
                </a:solidFill>
              </a:rPr>
              <a:t>       Количество  участников мероприятий </a:t>
            </a:r>
            <a:r>
              <a:rPr lang="ru-RU" sz="1400" b="1">
                <a:solidFill>
                  <a:srgbClr val="C00000"/>
                </a:solidFill>
              </a:rPr>
              <a:t>более 16 000 чел.</a:t>
            </a:r>
            <a:endParaRPr lang="ru-RU" sz="1400" b="1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357158" y="214290"/>
          <a:ext cx="8501090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EFB840-313E-4DEE-8BE0-5A8AB8400A0D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6" name="Диаграмма 3"/>
          <p:cNvGraphicFramePr>
            <a:graphicFrameLocks/>
          </p:cNvGraphicFramePr>
          <p:nvPr/>
        </p:nvGraphicFramePr>
        <p:xfrm>
          <a:off x="179512" y="908720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8" name="TextBox 4"/>
          <p:cNvSpPr txBox="1">
            <a:spLocks noChangeArrowheads="1"/>
          </p:cNvSpPr>
          <p:nvPr/>
        </p:nvSpPr>
        <p:spPr bwMode="auto">
          <a:xfrm>
            <a:off x="928688" y="0"/>
            <a:ext cx="7143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УДЕЛЬНЫЙ ВЕС РАСХОДОВ В РАЗРЕЗЕ ОТРАСЛЕЙ БЮДЖЕТА МУНИЦИПАЛЬНОГО ОБРАЗОВАНИЯ </a:t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ЛИГОВКА-ЯМСКАЯ В 2019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ГОДУ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6286512" y="1214422"/>
            <a:ext cx="857256" cy="3079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34,9%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57950" y="6357958"/>
            <a:ext cx="785839" cy="30777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/>
              <a:t>0,07 %</a:t>
            </a:r>
            <a:endParaRPr lang="ru-RU" sz="1400" b="1" dirty="0"/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00063" y="857250"/>
          <a:ext cx="8215341" cy="499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275"/>
                <a:gridCol w="6325725"/>
                <a:gridCol w="1232341"/>
              </a:tblGrid>
              <a:tr h="1393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Наименование программы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Объем бюджетных средств (тыс.руб.)</a:t>
                      </a:r>
                    </a:p>
                  </a:txBody>
                  <a:tcPr marL="22917" marR="22917" marT="0" marB="0" anchor="ctr" horzOverflow="overflow"/>
                </a:tc>
              </a:tr>
              <a:tr h="454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1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«Праздники»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4 806,0</a:t>
                      </a:r>
                      <a:endParaRPr lang="ru-RU" dirty="0"/>
                    </a:p>
                  </a:txBody>
                  <a:tcPr/>
                </a:tc>
              </a:tr>
              <a:tr h="6005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2.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«Военно-патриотическое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воспитание граждан муниципального образования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1 064,4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19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3.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«Физкультурно-оздоровительные и спортивные мероприятия муниципального образования»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1 341,6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619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4.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«Профилактика экстремизма и межэтнических конфликтов»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413,8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572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5.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«Профилактика правонарушений»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62,2</a:t>
                      </a:r>
                    </a:p>
                  </a:txBody>
                  <a:tcPr/>
                </a:tc>
              </a:tr>
              <a:tr h="622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6.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algn="l" eaLnBrk="1" hangingPunct="1">
                        <a:lnSpc>
                          <a:spcPct val="80000"/>
                        </a:lnSpc>
                        <a:buNone/>
                        <a:tabLst>
                          <a:tab pos="160338" algn="l"/>
                          <a:tab pos="269875" algn="l"/>
                        </a:tabLs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«Содействие развитию малого бизнеса на территории муниципального образования»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20, 0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Перечень муниципальных программ на 2019 год</a:t>
            </a:r>
            <a:r>
              <a:rPr lang="ru-RU" sz="4400" dirty="0" smtClean="0">
                <a:solidFill>
                  <a:srgbClr val="C00000"/>
                </a:solidFill>
              </a:rPr>
              <a:t/>
            </a:r>
            <a:br>
              <a:rPr lang="ru-RU" sz="4400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12E669-3451-4C45-992D-21BC01EE83DD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1"/>
          <p:cNvSpPr>
            <a:spLocks noGrp="1"/>
          </p:cNvSpPr>
          <p:nvPr>
            <p:ph idx="1"/>
          </p:nvPr>
        </p:nvSpPr>
        <p:spPr>
          <a:xfrm>
            <a:off x="-571500" y="1285875"/>
            <a:ext cx="9929813" cy="4721225"/>
          </a:xfrm>
        </p:spPr>
        <p:txBody>
          <a:bodyPr/>
          <a:lstStyle/>
          <a:p>
            <a:pPr indent="457200" algn="ctr">
              <a:buFont typeface="Wingdings 3" pitchFamily="18" charset="2"/>
              <a:buNone/>
              <a:defRPr/>
            </a:pPr>
            <a:r>
              <a:rPr lang="ru-RU" sz="2400" dirty="0" smtClean="0">
                <a:latin typeface="Arial" charset="0"/>
                <a:cs typeface="Arial" charset="0"/>
              </a:rPr>
              <a:t>«Организация и проведение местных и участие</a:t>
            </a:r>
            <a:br>
              <a:rPr lang="ru-RU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  в организации и проведении городских праздничных</a:t>
            </a:r>
            <a:br>
              <a:rPr lang="ru-RU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 и иных зрелищных мероприятий»  </a:t>
            </a:r>
            <a:br>
              <a:rPr lang="ru-RU" sz="2400" dirty="0" smtClean="0">
                <a:latin typeface="Arial" charset="0"/>
                <a:cs typeface="Arial" charset="0"/>
              </a:rPr>
            </a:br>
            <a:endParaRPr lang="ru-RU" sz="2400" dirty="0" smtClean="0">
              <a:latin typeface="Arial" charset="0"/>
              <a:cs typeface="Arial" charset="0"/>
            </a:endParaRPr>
          </a:p>
          <a:p>
            <a:pPr indent="457200" algn="ctr">
              <a:buFont typeface="Wingdings 3" pitchFamily="18" charset="2"/>
              <a:buNone/>
              <a:defRPr/>
            </a:pPr>
            <a:r>
              <a:rPr lang="ru-RU" sz="2400" dirty="0" smtClean="0">
                <a:latin typeface="Arial" charset="0"/>
                <a:cs typeface="Arial" charset="0"/>
              </a:rPr>
              <a:t>«Организация и проведение мероприятий </a:t>
            </a:r>
            <a:r>
              <a:rPr lang="en-US" sz="2400" dirty="0" smtClean="0">
                <a:latin typeface="Arial" charset="0"/>
                <a:cs typeface="Arial" charset="0"/>
              </a:rPr>
              <a:t/>
            </a:r>
            <a:br>
              <a:rPr lang="en-US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по сохранению и развитию местных традиций     </a:t>
            </a:r>
            <a:r>
              <a:rPr lang="en-US" sz="2400" dirty="0" smtClean="0">
                <a:latin typeface="Arial" charset="0"/>
                <a:cs typeface="Arial" charset="0"/>
              </a:rPr>
              <a:t/>
            </a:r>
            <a:br>
              <a:rPr lang="en-US" sz="2400" dirty="0" smtClean="0">
                <a:latin typeface="Arial" charset="0"/>
                <a:cs typeface="Arial" charset="0"/>
              </a:rPr>
            </a:br>
            <a:r>
              <a:rPr lang="ru-RU" sz="2400" dirty="0" smtClean="0">
                <a:latin typeface="Arial" charset="0"/>
                <a:cs typeface="Arial" charset="0"/>
              </a:rPr>
              <a:t>и обрядов»</a:t>
            </a:r>
          </a:p>
          <a:p>
            <a:pPr algn="ctr">
              <a:buFont typeface="Wingdings 3" pitchFamily="18" charset="2"/>
              <a:buNone/>
              <a:defRPr/>
            </a:pPr>
            <a:endParaRPr lang="ru-RU" sz="1800" dirty="0" smtClean="0"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ru-RU" sz="1800" dirty="0" smtClean="0"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МУНИЦИПАЛЬНАЯ ПРОГРАММА НА 2019 ГОД 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«ПРАЗДНИКИ»</a:t>
            </a:r>
            <a:endParaRPr lang="ru-RU" sz="2000" dirty="0">
              <a:effectLst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FE979-E495-402E-BEA2-E627AE36EC1A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7286625" y="5572125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4 806,0</a:t>
            </a:r>
            <a:r>
              <a:rPr lang="ru-RU" sz="1400" b="1" dirty="0" smtClean="0"/>
              <a:t> 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  <a:endParaRPr lang="ru-RU" sz="1400" dirty="0"/>
          </a:p>
        </p:txBody>
      </p:sp>
      <p:pic>
        <p:nvPicPr>
          <p:cNvPr id="19462" name="Picture 4" descr="ÐÐ°ÑÑÐ¸Ð½ÐºÐ¸ Ð¿Ð¾ Ð·Ð°Ð¿ÑÐ¾ÑÑ Ð°Ð½Ð¸Ð¼Ð°ÑÐ¸Ð¾Ð½Ð½Ð°Ñ ÐºÐ°ÑÑÐ¸Ð½ÐºÐ° Ð¿Ð¾Ð´Ð°ÑÐ¾Ðº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5000625"/>
            <a:ext cx="10001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 descr="C:\Users\Kov\Desktop\1490689602_1630-vozdushnye-shariki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4071938"/>
            <a:ext cx="1209675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688" y="4786313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5" name="Picture 10" descr="ÐÐ°ÑÑÐ¸Ð½ÐºÐ¸ Ð¿Ð¾ Ð·Ð°Ð¿ÑÐ¾ÑÑ ÑÐ°Ð»ÑÑ Ð°Ð½Ð¸Ð¼Ð°ÑÐ¸Ñ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3857625"/>
            <a:ext cx="21717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extBox 6"/>
          <p:cNvSpPr txBox="1">
            <a:spLocks noChangeArrowheads="1"/>
          </p:cNvSpPr>
          <p:nvPr/>
        </p:nvSpPr>
        <p:spPr bwMode="auto">
          <a:xfrm>
            <a:off x="6072188" y="5572125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7773 </a:t>
            </a:r>
            <a:br>
              <a:rPr lang="ru-RU" sz="1400" b="1">
                <a:solidFill>
                  <a:srgbClr val="002060"/>
                </a:solidFill>
              </a:rPr>
            </a:br>
            <a:r>
              <a:rPr lang="ru-RU" sz="1400" b="1">
                <a:solidFill>
                  <a:srgbClr val="002060"/>
                </a:solidFill>
              </a:rPr>
              <a:t>человек</a:t>
            </a:r>
            <a:endParaRPr lang="ru-RU" sz="1400"/>
          </a:p>
        </p:txBody>
      </p:sp>
      <p:pic>
        <p:nvPicPr>
          <p:cNvPr id="19467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13" y="4500563"/>
            <a:ext cx="9906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097B58-91D1-4AAE-AF61-3708FEC99918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214313" y="142875"/>
            <a:ext cx="85010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«Организация и проведение местных и участие</a:t>
            </a:r>
            <a:br>
              <a:rPr lang="ru-RU" b="1" dirty="0">
                <a:solidFill>
                  <a:srgbClr val="002060"/>
                </a:solidFill>
                <a:latin typeface="+mn-lt"/>
              </a:rPr>
            </a:br>
            <a:r>
              <a:rPr lang="ru-RU" b="1" dirty="0">
                <a:solidFill>
                  <a:srgbClr val="002060"/>
                </a:solidFill>
                <a:latin typeface="+mn-lt"/>
              </a:rPr>
              <a:t>  в организации и проведении городских праздничных</a:t>
            </a:r>
            <a:br>
              <a:rPr lang="ru-RU" b="1" dirty="0">
                <a:solidFill>
                  <a:srgbClr val="002060"/>
                </a:solidFill>
                <a:latin typeface="+mn-lt"/>
              </a:rPr>
            </a:br>
            <a:r>
              <a:rPr lang="ru-RU" b="1" dirty="0">
                <a:solidFill>
                  <a:srgbClr val="002060"/>
                </a:solidFill>
                <a:latin typeface="+mn-lt"/>
              </a:rPr>
              <a:t> и иных зрелищных мероприятий»  </a:t>
            </a:r>
          </a:p>
        </p:txBody>
      </p:sp>
      <p:sp>
        <p:nvSpPr>
          <p:cNvPr id="20484" name="Прямоугольник 9"/>
          <p:cNvSpPr>
            <a:spLocks noChangeArrowheads="1"/>
          </p:cNvSpPr>
          <p:nvPr/>
        </p:nvSpPr>
        <p:spPr bwMode="auto">
          <a:xfrm>
            <a:off x="6227763" y="1196975"/>
            <a:ext cx="29162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200" b="1"/>
          </a:p>
          <a:p>
            <a:endParaRPr lang="ru-RU" sz="1400" b="1"/>
          </a:p>
          <a:p>
            <a:endParaRPr lang="ru-RU" sz="1400" b="1"/>
          </a:p>
          <a:p>
            <a:r>
              <a:rPr lang="ru-RU" sz="1400" b="1"/>
              <a:t> </a:t>
            </a:r>
            <a:endParaRPr lang="ru-RU" sz="1400"/>
          </a:p>
        </p:txBody>
      </p:sp>
      <p:sp>
        <p:nvSpPr>
          <p:cNvPr id="20485" name="Прямоугольник 12"/>
          <p:cNvSpPr>
            <a:spLocks noChangeArrowheads="1"/>
          </p:cNvSpPr>
          <p:nvPr/>
        </p:nvSpPr>
        <p:spPr bwMode="auto">
          <a:xfrm flipH="1">
            <a:off x="5973763" y="1773238"/>
            <a:ext cx="3170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      </a:t>
            </a:r>
          </a:p>
          <a:p>
            <a:endParaRPr lang="ru-RU" sz="1400"/>
          </a:p>
        </p:txBody>
      </p:sp>
      <p:sp>
        <p:nvSpPr>
          <p:cNvPr id="20486" name="Прямоугольник 13"/>
          <p:cNvSpPr>
            <a:spLocks noChangeArrowheads="1"/>
          </p:cNvSpPr>
          <p:nvPr/>
        </p:nvSpPr>
        <p:spPr bwMode="auto">
          <a:xfrm>
            <a:off x="6588125" y="1341438"/>
            <a:ext cx="25558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/>
          </a:p>
          <a:p>
            <a:endParaRPr lang="ru-RU" sz="1400" b="1"/>
          </a:p>
          <a:p>
            <a:endParaRPr lang="ru-RU" sz="1400" b="1"/>
          </a:p>
          <a:p>
            <a:endParaRPr lang="ru-RU" sz="1400" b="1"/>
          </a:p>
          <a:p>
            <a:endParaRPr lang="ru-RU" sz="1400"/>
          </a:p>
        </p:txBody>
      </p:sp>
      <p:sp>
        <p:nvSpPr>
          <p:cNvPr id="20487" name="TextBox 20"/>
          <p:cNvSpPr txBox="1">
            <a:spLocks noChangeArrowheads="1"/>
          </p:cNvSpPr>
          <p:nvPr/>
        </p:nvSpPr>
        <p:spPr bwMode="auto">
          <a:xfrm>
            <a:off x="4000500" y="5143500"/>
            <a:ext cx="47148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Посещение театра</a:t>
            </a:r>
          </a:p>
        </p:txBody>
      </p:sp>
      <p:sp>
        <p:nvSpPr>
          <p:cNvPr id="20488" name="TextBox 21"/>
          <p:cNvSpPr txBox="1">
            <a:spLocks noChangeArrowheads="1"/>
          </p:cNvSpPr>
          <p:nvPr/>
        </p:nvSpPr>
        <p:spPr bwMode="auto">
          <a:xfrm>
            <a:off x="4000500" y="5643563"/>
            <a:ext cx="4714875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Вручение подарков инвалидам 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группы</a:t>
            </a:r>
          </a:p>
        </p:txBody>
      </p:sp>
      <p:sp>
        <p:nvSpPr>
          <p:cNvPr id="20489" name="TextBox 22"/>
          <p:cNvSpPr txBox="1">
            <a:spLocks noChangeArrowheads="1"/>
          </p:cNvSpPr>
          <p:nvPr/>
        </p:nvSpPr>
        <p:spPr bwMode="auto">
          <a:xfrm>
            <a:off x="4000500" y="6072188"/>
            <a:ext cx="4714875" cy="554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500">
                <a:latin typeface="Times New Roman" pitchFamily="18" charset="0"/>
                <a:cs typeface="Times New Roman" pitchFamily="18" charset="0"/>
              </a:rPr>
              <a:t>Новогоднее представление для детей с вручением подарков</a:t>
            </a:r>
          </a:p>
        </p:txBody>
      </p:sp>
      <p:sp>
        <p:nvSpPr>
          <p:cNvPr id="20490" name="TextBox 26"/>
          <p:cNvSpPr txBox="1">
            <a:spLocks noChangeArrowheads="1"/>
          </p:cNvSpPr>
          <p:nvPr/>
        </p:nvSpPr>
        <p:spPr bwMode="auto">
          <a:xfrm>
            <a:off x="4000500" y="1071563"/>
            <a:ext cx="4714875" cy="830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Торжественное вручение памятных подарков участникам обороны Ленинграда и жителям блокадного Ленинграда</a:t>
            </a:r>
          </a:p>
        </p:txBody>
      </p:sp>
      <p:sp>
        <p:nvSpPr>
          <p:cNvPr id="20491" name="TextBox 27"/>
          <p:cNvSpPr txBox="1">
            <a:spLocks noChangeArrowheads="1"/>
          </p:cNvSpPr>
          <p:nvPr/>
        </p:nvSpPr>
        <p:spPr bwMode="auto">
          <a:xfrm>
            <a:off x="4000500" y="2000250"/>
            <a:ext cx="47148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Посещение театра</a:t>
            </a:r>
          </a:p>
        </p:txBody>
      </p:sp>
      <p:sp>
        <p:nvSpPr>
          <p:cNvPr id="20492" name="TextBox 28"/>
          <p:cNvSpPr txBox="1">
            <a:spLocks noChangeArrowheads="1"/>
          </p:cNvSpPr>
          <p:nvPr/>
        </p:nvSpPr>
        <p:spPr bwMode="auto">
          <a:xfrm>
            <a:off x="4000500" y="2428875"/>
            <a:ext cx="47148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Уличные гуляния в ЖК «Царская столица»</a:t>
            </a:r>
          </a:p>
        </p:txBody>
      </p:sp>
      <p:sp>
        <p:nvSpPr>
          <p:cNvPr id="20493" name="TextBox 29"/>
          <p:cNvSpPr txBox="1">
            <a:spLocks noChangeArrowheads="1"/>
          </p:cNvSpPr>
          <p:nvPr/>
        </p:nvSpPr>
        <p:spPr bwMode="auto">
          <a:xfrm>
            <a:off x="4000500" y="2928938"/>
            <a:ext cx="4714875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Торжественные мероприятия</a:t>
            </a:r>
          </a:p>
        </p:txBody>
      </p:sp>
      <p:sp>
        <p:nvSpPr>
          <p:cNvPr id="20494" name="TextBox 30"/>
          <p:cNvSpPr txBox="1">
            <a:spLocks noChangeArrowheads="1"/>
          </p:cNvSpPr>
          <p:nvPr/>
        </p:nvSpPr>
        <p:spPr bwMode="auto">
          <a:xfrm>
            <a:off x="4000500" y="4071938"/>
            <a:ext cx="4714875" cy="554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500">
                <a:latin typeface="Times New Roman" pitchFamily="18" charset="0"/>
                <a:cs typeface="Times New Roman" pitchFamily="18" charset="0"/>
              </a:rPr>
              <a:t>Уличные гуляния в ЖК «Царская столица», вручение подарков опекаемым и приемным детям</a:t>
            </a:r>
          </a:p>
        </p:txBody>
      </p:sp>
      <p:sp>
        <p:nvSpPr>
          <p:cNvPr id="20495" name="TextBox 31"/>
          <p:cNvSpPr txBox="1">
            <a:spLocks noChangeArrowheads="1"/>
          </p:cNvSpPr>
          <p:nvPr/>
        </p:nvSpPr>
        <p:spPr bwMode="auto">
          <a:xfrm>
            <a:off x="4000500" y="3500438"/>
            <a:ext cx="4714875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Торжественные мероприятия</a:t>
            </a:r>
          </a:p>
        </p:txBody>
      </p:sp>
      <p:sp>
        <p:nvSpPr>
          <p:cNvPr id="20496" name="TextBox 32"/>
          <p:cNvSpPr txBox="1">
            <a:spLocks noChangeArrowheads="1"/>
          </p:cNvSpPr>
          <p:nvPr/>
        </p:nvSpPr>
        <p:spPr bwMode="auto">
          <a:xfrm>
            <a:off x="4000500" y="4714875"/>
            <a:ext cx="47148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Вручение подарков первоклассникам</a:t>
            </a:r>
          </a:p>
        </p:txBody>
      </p:sp>
      <p:sp>
        <p:nvSpPr>
          <p:cNvPr id="36" name="Стрелка вправо 35"/>
          <p:cNvSpPr/>
          <p:nvPr/>
        </p:nvSpPr>
        <p:spPr>
          <a:xfrm>
            <a:off x="3786188" y="1571625"/>
            <a:ext cx="21431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3857625" y="2143125"/>
            <a:ext cx="142875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3786188" y="2571750"/>
            <a:ext cx="21431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3786188" y="3071813"/>
            <a:ext cx="214312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3857625" y="4286250"/>
            <a:ext cx="142875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>
            <a:off x="3857625" y="3643313"/>
            <a:ext cx="142875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>
            <a:off x="3786188" y="4857750"/>
            <a:ext cx="21431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>
            <a:off x="3786188" y="5286375"/>
            <a:ext cx="21431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>
            <a:off x="3786188" y="5786438"/>
            <a:ext cx="214312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>
            <a:off x="3786188" y="6215063"/>
            <a:ext cx="214312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507" name="TextBox 26"/>
          <p:cNvSpPr txBox="1">
            <a:spLocks noChangeArrowheads="1"/>
          </p:cNvSpPr>
          <p:nvPr/>
        </p:nvSpPr>
        <p:spPr bwMode="auto">
          <a:xfrm>
            <a:off x="357188" y="1071563"/>
            <a:ext cx="3500437" cy="830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2446338" algn="l"/>
              </a:tabLst>
            </a:pPr>
            <a:r>
              <a:rPr lang="ru-RU" sz="16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-годовщина полного освобождения Ленинграда от фашистской блокады</a:t>
            </a:r>
          </a:p>
        </p:txBody>
      </p:sp>
      <p:sp>
        <p:nvSpPr>
          <p:cNvPr id="20508" name="TextBox 27"/>
          <p:cNvSpPr txBox="1">
            <a:spLocks noChangeArrowheads="1"/>
          </p:cNvSpPr>
          <p:nvPr/>
        </p:nvSpPr>
        <p:spPr bwMode="auto">
          <a:xfrm>
            <a:off x="357188" y="2000250"/>
            <a:ext cx="3500437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женский день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9" name="TextBox 28"/>
          <p:cNvSpPr txBox="1">
            <a:spLocks noChangeArrowheads="1"/>
          </p:cNvSpPr>
          <p:nvPr/>
        </p:nvSpPr>
        <p:spPr bwMode="auto">
          <a:xfrm>
            <a:off x="357188" y="2428875"/>
            <a:ext cx="3500437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Масленица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0" name="TextBox 29"/>
          <p:cNvSpPr txBox="1">
            <a:spLocks noChangeArrowheads="1"/>
          </p:cNvSpPr>
          <p:nvPr/>
        </p:nvSpPr>
        <p:spPr bwMode="auto">
          <a:xfrm>
            <a:off x="357188" y="2928938"/>
            <a:ext cx="3500437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местного самоуправления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1" name="TextBox 31"/>
          <p:cNvSpPr txBox="1">
            <a:spLocks noChangeArrowheads="1"/>
          </p:cNvSpPr>
          <p:nvPr/>
        </p:nvSpPr>
        <p:spPr bwMode="auto">
          <a:xfrm>
            <a:off x="357188" y="3357563"/>
            <a:ext cx="3500437" cy="669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День Победы советского народа в Великой Отечественной войне </a:t>
            </a:r>
            <a:b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1941-1945 годов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2" name="TextBox 30"/>
          <p:cNvSpPr txBox="1">
            <a:spLocks noChangeArrowheads="1"/>
          </p:cNvSpPr>
          <p:nvPr/>
        </p:nvSpPr>
        <p:spPr bwMode="auto">
          <a:xfrm>
            <a:off x="357188" y="4143375"/>
            <a:ext cx="3500437" cy="477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день защиты детей</a:t>
            </a:r>
            <a:endParaRPr lang="ru-RU" sz="1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3" name="TextBox 30"/>
          <p:cNvSpPr txBox="1">
            <a:spLocks noChangeArrowheads="1"/>
          </p:cNvSpPr>
          <p:nvPr/>
        </p:nvSpPr>
        <p:spPr bwMode="auto">
          <a:xfrm>
            <a:off x="357188" y="4714875"/>
            <a:ext cx="3500437" cy="296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>
              <a:lnSpc>
                <a:spcPts val="1600"/>
              </a:lnSpc>
              <a:tabLst>
                <a:tab pos="2446338" algn="l"/>
              </a:tabLst>
            </a:pPr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Знаний</a:t>
            </a:r>
          </a:p>
        </p:txBody>
      </p:sp>
      <p:sp>
        <p:nvSpPr>
          <p:cNvPr id="20514" name="TextBox 30"/>
          <p:cNvSpPr txBox="1">
            <a:spLocks noChangeArrowheads="1"/>
          </p:cNvSpPr>
          <p:nvPr/>
        </p:nvSpPr>
        <p:spPr bwMode="auto">
          <a:xfrm>
            <a:off x="357188" y="5143500"/>
            <a:ext cx="3500437" cy="450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>
              <a:lnSpc>
                <a:spcPts val="1400"/>
              </a:lnSpc>
              <a:tabLst>
                <a:tab pos="2446338" algn="l"/>
              </a:tabLst>
            </a:pPr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день пожилых людей</a:t>
            </a:r>
          </a:p>
        </p:txBody>
      </p:sp>
      <p:sp>
        <p:nvSpPr>
          <p:cNvPr id="20515" name="TextBox 30"/>
          <p:cNvSpPr txBox="1">
            <a:spLocks noChangeArrowheads="1"/>
          </p:cNvSpPr>
          <p:nvPr/>
        </p:nvSpPr>
        <p:spPr bwMode="auto">
          <a:xfrm>
            <a:off x="357188" y="5715000"/>
            <a:ext cx="3500437" cy="296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 eaLnBrk="0" hangingPunct="0">
              <a:lnSpc>
                <a:spcPts val="1600"/>
              </a:lnSpc>
              <a:tabLst>
                <a:tab pos="2446338" algn="l"/>
              </a:tabLst>
            </a:pPr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день инвалидов</a:t>
            </a:r>
          </a:p>
        </p:txBody>
      </p:sp>
      <p:sp>
        <p:nvSpPr>
          <p:cNvPr id="20516" name="TextBox 30"/>
          <p:cNvSpPr txBox="1">
            <a:spLocks noChangeArrowheads="1"/>
          </p:cNvSpPr>
          <p:nvPr/>
        </p:nvSpPr>
        <p:spPr bwMode="auto">
          <a:xfrm>
            <a:off x="357188" y="6143625"/>
            <a:ext cx="3500437" cy="296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eaLnBrk="0" hangingPunct="0">
              <a:lnSpc>
                <a:spcPts val="1600"/>
              </a:lnSpc>
              <a:tabLst>
                <a:tab pos="2446338" algn="l"/>
              </a:tabLst>
            </a:pPr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Новый год и Рождество Христово</a:t>
            </a:r>
          </a:p>
        </p:txBody>
      </p:sp>
    </p:spTree>
  </p:cSld>
  <p:clrMapOvr>
    <a:masterClrMapping/>
  </p:clrMapOvr>
  <p:transition spd="slow" advTm="515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30D36D-DC92-4128-AD76-CBEEE2BE9DA2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21507" name="Прямоугольник 6"/>
          <p:cNvSpPr>
            <a:spLocks noChangeArrowheads="1"/>
          </p:cNvSpPr>
          <p:nvPr/>
        </p:nvSpPr>
        <p:spPr bwMode="auto">
          <a:xfrm>
            <a:off x="971550" y="476250"/>
            <a:ext cx="7704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</a:rPr>
              <a:t>«Организация и проведение мероприятий по сохранению и развитию местных традиций и обрядов»</a:t>
            </a:r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22532" name="Прямоугольник 12"/>
          <p:cNvSpPr>
            <a:spLocks noChangeArrowheads="1"/>
          </p:cNvSpPr>
          <p:nvPr/>
        </p:nvSpPr>
        <p:spPr bwMode="auto">
          <a:xfrm>
            <a:off x="5786438" y="1928813"/>
            <a:ext cx="3097212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60338" algn="l"/>
                <a:tab pos="269875" algn="l"/>
              </a:tabLst>
            </a:pPr>
            <a:r>
              <a:rPr lang="ru-RU" b="1">
                <a:cs typeface="Times New Roman" pitchFamily="18" charset="0"/>
              </a:rPr>
              <a:t>Основные мероприятия:</a:t>
            </a:r>
          </a:p>
          <a:p>
            <a:pPr algn="ctr">
              <a:tabLst>
                <a:tab pos="160338" algn="l"/>
                <a:tab pos="269875" algn="l"/>
              </a:tabLst>
            </a:pPr>
            <a:endParaRPr lang="ru-RU"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r>
              <a:rPr lang="ru-RU" sz="1600"/>
              <a:t>Поздравление юбиляров;</a:t>
            </a:r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endParaRPr lang="ru-RU" sz="1600"/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r>
              <a:rPr lang="ru-RU" sz="1600"/>
              <a:t>Поздравление юбиляров супружеской жизни</a:t>
            </a:r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endParaRPr lang="ru-RU" sz="1600"/>
          </a:p>
          <a:p>
            <a:pPr>
              <a:buFont typeface="Wingdings" pitchFamily="2" charset="2"/>
              <a:buChar char="q"/>
              <a:tabLst>
                <a:tab pos="160338" algn="l"/>
                <a:tab pos="269875" algn="l"/>
              </a:tabLst>
            </a:pPr>
            <a:r>
              <a:rPr lang="ru-RU" sz="1600"/>
              <a:t>Турнир памяти героя Российской Федерации </a:t>
            </a:r>
            <a:br>
              <a:rPr lang="ru-RU" sz="1600"/>
            </a:br>
            <a:r>
              <a:rPr lang="ru-RU" sz="1600"/>
              <a:t>В.В. Таташвили</a:t>
            </a:r>
          </a:p>
        </p:txBody>
      </p:sp>
      <p:pic>
        <p:nvPicPr>
          <p:cNvPr id="29710" name="Picture 14" descr="\\Malya-ser\ma\Фото\Фото 2015\1. ВПВ\Таташвили 2015\IMG_3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5" y="1285875"/>
            <a:ext cx="2214563" cy="17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1" name="Picture 7" descr="\\Malya-ser\MA\Фото\Фото 2018\ВПВ\22.01.2018 - Урок мужества\DSC_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571625"/>
            <a:ext cx="2151062" cy="179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9" descr="ÐÐ°ÑÑÐ¸Ð½ÐºÐ¸ Ð¿Ð¾ Ð·Ð°Ð¿ÑÐ¾ÑÑ ÐºÐ»Ð°Ð½ÑÑÑÐ¸Ð¹ÑÑ ÑÐµÐ»Ð¾Ð²ÐµÑÐµÐº Ð°Ð½Ð¸Ð¼Ð°ÑÐ¸Ñ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5072063"/>
            <a:ext cx="13573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 descr="\\Malya-ser\MA\Фото\Фото 2018\ПРАЗДНИКИ\Подарки\блокада\фото 1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3571875"/>
            <a:ext cx="2428875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3" name="Picture 9" descr="\\Malya-ser\MA\Фото\Фото 2018\ВПВ\14.05.18гончарная ул_медали_#C7EE\IMG_07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75" y="3357563"/>
            <a:ext cx="2500313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15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260648"/>
            <a:ext cx="7772400" cy="792088"/>
          </a:xfrm>
        </p:spPr>
        <p:txBody>
          <a:bodyPr/>
          <a:lstStyle/>
          <a:p>
            <a:pPr algn="ctr">
              <a:defRPr/>
            </a:pP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МУНИЦИПАЛЬНАЯ ПРОГРАММА НА 2019 ГОД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«ВОЕННО-ПАТРИОТИЧЕСКОЕ ВОСПИТАНИЕ ГРАЖДАН»</a:t>
            </a:r>
            <a:endParaRPr lang="ru-RU" sz="1800" dirty="0">
              <a:solidFill>
                <a:srgbClr val="002060"/>
              </a:solidFill>
              <a:effectLst/>
            </a:endParaRPr>
          </a:p>
        </p:txBody>
      </p:sp>
      <p:sp>
        <p:nvSpPr>
          <p:cNvPr id="23555" name="Текст 2"/>
          <p:cNvSpPr>
            <a:spLocks noGrp="1"/>
          </p:cNvSpPr>
          <p:nvPr>
            <p:ph type="body" idx="1"/>
          </p:nvPr>
        </p:nvSpPr>
        <p:spPr>
          <a:xfrm>
            <a:off x="4427538" y="1357313"/>
            <a:ext cx="4287837" cy="4159250"/>
          </a:xfrm>
        </p:spPr>
        <p:txBody>
          <a:bodyPr/>
          <a:lstStyle/>
          <a:p>
            <a:r>
              <a:rPr lang="ru-RU" sz="1600" b="1" smtClean="0">
                <a:latin typeface="Arial" charset="0"/>
                <a:cs typeface="Arial" charset="0"/>
              </a:rPr>
              <a:t>Основные мероприятия: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smtClean="0">
                <a:latin typeface="Arial" charset="0"/>
                <a:cs typeface="Arial" charset="0"/>
              </a:rPr>
              <a:t>Проведение ВПИ: «Защитникам блокадного  Ленинграда посвящается…»;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smtClean="0">
                <a:latin typeface="Arial" charset="0"/>
                <a:cs typeface="Arial" charset="0"/>
              </a:rPr>
              <a:t>Проведение 2-х исторических викторин «Медали опалённые войной»;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smtClean="0">
                <a:latin typeface="Arial" charset="0"/>
                <a:cs typeface="Arial" charset="0"/>
              </a:rPr>
              <a:t>Проведение ВПИ «Балтийские юнги»;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smtClean="0">
                <a:latin typeface="Arial" charset="0"/>
                <a:cs typeface="Arial" charset="0"/>
              </a:rPr>
              <a:t>Выездные мероприятия «Крепкий орешек», «Стрелецкий острог», «Дружина князя Ладоги»;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smtClean="0">
                <a:latin typeface="Arial" charset="0"/>
                <a:cs typeface="Arial" charset="0"/>
              </a:rPr>
              <a:t>Концерт «Фронтовые письма»;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500" smtClean="0">
                <a:latin typeface="Arial" charset="0"/>
                <a:cs typeface="Arial" charset="0"/>
              </a:rPr>
              <a:t>Кинолекторий «Герой нашего времени»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22596-7165-4399-A1DB-99AD3307420D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22533" name="Прямоугольник 9"/>
          <p:cNvSpPr>
            <a:spLocks noChangeArrowheads="1"/>
          </p:cNvSpPr>
          <p:nvPr/>
        </p:nvSpPr>
        <p:spPr bwMode="auto">
          <a:xfrm>
            <a:off x="7918450" y="6072188"/>
            <a:ext cx="1225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1064,4</a:t>
            </a:r>
            <a:r>
              <a:rPr lang="ru-RU" sz="1400" b="1"/>
              <a:t> </a:t>
            </a:r>
            <a:br>
              <a:rPr lang="ru-RU" sz="1400" b="1"/>
            </a:br>
            <a:r>
              <a:rPr lang="ru-RU" sz="1400" b="1">
                <a:solidFill>
                  <a:srgbClr val="002060"/>
                </a:solidFill>
              </a:rPr>
              <a:t>тыс. руб.</a:t>
            </a:r>
            <a:endParaRPr lang="ru-RU" sz="1400"/>
          </a:p>
        </p:txBody>
      </p:sp>
      <p:pic>
        <p:nvPicPr>
          <p:cNvPr id="22538" name="Picture 10" descr="\\Malya-ser\MA\Фото\Фото 2018\ВПВ\22.01.2018 - Урок мужества\DSC_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1928813"/>
            <a:ext cx="1479550" cy="2205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9" name="Picture 11" descr="\\Malya-ser\MA\Фото\Фото 2018\ВПВ\22.05.2018-Они защищали балтийское небо\IMG_1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000375"/>
            <a:ext cx="2143125" cy="1982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40" name="Picture 12" descr="\\Malya-ser\MA\Фото\Фото 2018\ВПВ\14.05.18 школа168\IMG_0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1357313"/>
            <a:ext cx="2286000" cy="1452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41" name="Picture 13" descr="\\Malya-ser\MA\Фото\Фото 2018\ВПВ\22.05.2018-Балтийские юнги -муниципальный финал\IMG_20180522_115503_5C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313" y="4500563"/>
            <a:ext cx="1928812" cy="166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688" y="5357813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6072188" y="607218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1074 </a:t>
            </a:r>
            <a:br>
              <a:rPr lang="ru-RU" sz="1400" b="1">
                <a:solidFill>
                  <a:srgbClr val="002060"/>
                </a:solidFill>
              </a:rPr>
            </a:br>
            <a:r>
              <a:rPr lang="ru-RU" sz="1400" b="1">
                <a:solidFill>
                  <a:srgbClr val="002060"/>
                </a:solidFill>
              </a:rPr>
              <a:t>человека</a:t>
            </a:r>
            <a:endParaRPr lang="ru-RU" sz="1400"/>
          </a:p>
        </p:txBody>
      </p:sp>
      <p:pic>
        <p:nvPicPr>
          <p:cNvPr id="6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7" cstate="print"/>
          <a:srcRect l="16666" t="6798" r="8333" b="11630"/>
          <a:stretch>
            <a:fillRect/>
          </a:stretch>
        </p:blipFill>
        <p:spPr bwMode="auto">
          <a:xfrm>
            <a:off x="8232775" y="507206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 noGrp="1"/>
          </p:cNvSpPr>
          <p:nvPr>
            <p:ph idx="1"/>
          </p:nvPr>
        </p:nvSpPr>
        <p:spPr>
          <a:xfrm>
            <a:off x="4643438" y="1143000"/>
            <a:ext cx="4357687" cy="647700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ru-RU" sz="16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                                                                 </a:t>
            </a:r>
            <a:r>
              <a:rPr lang="ru-RU" sz="1600" b="1" smtClean="0">
                <a:latin typeface="Arial" charset="0"/>
                <a:cs typeface="Arial" charset="0"/>
              </a:rPr>
              <a:t>Основные  мероприятия: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sz="1600" smtClean="0">
                <a:latin typeface="Arial" charset="0"/>
                <a:cs typeface="Arial" charset="0"/>
              </a:rPr>
              <a:t>Организация </a:t>
            </a:r>
            <a:r>
              <a:rPr lang="ru-RU" sz="1600" b="1" smtClean="0">
                <a:latin typeface="Arial" charset="0"/>
                <a:cs typeface="Arial" charset="0"/>
              </a:rPr>
              <a:t>посещения бассейна </a:t>
            </a:r>
            <a:r>
              <a:rPr lang="ru-RU" sz="1600" smtClean="0">
                <a:latin typeface="Arial" charset="0"/>
                <a:cs typeface="Arial" charset="0"/>
              </a:rPr>
              <a:t>детьми от 6 до 12 лет </a:t>
            </a:r>
          </a:p>
          <a:p>
            <a:pPr>
              <a:buFont typeface="Wingdings" pitchFamily="2" charset="2"/>
              <a:buChar char="q"/>
            </a:pPr>
            <a:r>
              <a:rPr lang="ru-RU" sz="1600" smtClean="0">
                <a:latin typeface="Arial" charset="0"/>
                <a:cs typeface="Arial" charset="0"/>
              </a:rPr>
              <a:t>Организация  и проведение  турнира  </a:t>
            </a:r>
            <a:r>
              <a:rPr lang="ru-RU" sz="1600" b="1" smtClean="0">
                <a:latin typeface="Arial" charset="0"/>
                <a:cs typeface="Arial" charset="0"/>
              </a:rPr>
              <a:t>«Кожаный мяч»</a:t>
            </a:r>
          </a:p>
          <a:p>
            <a:pPr>
              <a:buFont typeface="Wingdings" pitchFamily="2" charset="2"/>
              <a:buChar char="q"/>
            </a:pPr>
            <a:r>
              <a:rPr lang="ru-RU" sz="1600" smtClean="0">
                <a:latin typeface="Arial" charset="0"/>
                <a:cs typeface="Arial" charset="0"/>
              </a:rPr>
              <a:t>Соревнования по </a:t>
            </a:r>
            <a:r>
              <a:rPr lang="ru-RU" sz="1600" b="1" smtClean="0">
                <a:latin typeface="Arial" charset="0"/>
                <a:cs typeface="Arial" charset="0"/>
              </a:rPr>
              <a:t>городошному спорту </a:t>
            </a:r>
            <a:r>
              <a:rPr lang="ru-RU" sz="1600" smtClean="0">
                <a:latin typeface="Arial" charset="0"/>
                <a:cs typeface="Arial" charset="0"/>
              </a:rPr>
              <a:t>для детей и подростков</a:t>
            </a:r>
          </a:p>
          <a:p>
            <a:pPr>
              <a:buFont typeface="Wingdings" pitchFamily="2" charset="2"/>
              <a:buChar char="q"/>
            </a:pPr>
            <a:r>
              <a:rPr lang="ru-RU" sz="1600" smtClean="0">
                <a:latin typeface="Arial" charset="0"/>
                <a:cs typeface="Arial" charset="0"/>
              </a:rPr>
              <a:t>Организация</a:t>
            </a:r>
            <a:r>
              <a:rPr lang="ru-RU" sz="1600" b="1" smtClean="0">
                <a:latin typeface="Arial" charset="0"/>
                <a:cs typeface="Arial" charset="0"/>
              </a:rPr>
              <a:t>  посещения бассейна </a:t>
            </a:r>
            <a:r>
              <a:rPr lang="ru-RU" sz="1600" smtClean="0">
                <a:latin typeface="Arial" charset="0"/>
                <a:cs typeface="Arial" charset="0"/>
              </a:rPr>
              <a:t>для пенсионеров</a:t>
            </a:r>
          </a:p>
          <a:p>
            <a:pPr>
              <a:buFont typeface="Wingdings" pitchFamily="2" charset="2"/>
              <a:buChar char="q"/>
            </a:pPr>
            <a:r>
              <a:rPr lang="ru-RU" sz="1600" smtClean="0">
                <a:latin typeface="Arial" charset="0"/>
                <a:cs typeface="Arial" charset="0"/>
              </a:rPr>
              <a:t>Стрелковые турниры</a:t>
            </a:r>
          </a:p>
          <a:p>
            <a:pPr>
              <a:buFont typeface="Wingdings" pitchFamily="2" charset="2"/>
              <a:buChar char="q"/>
            </a:pPr>
            <a:r>
              <a:rPr lang="ru-RU" sz="1600" smtClean="0">
                <a:latin typeface="Arial" charset="0"/>
                <a:cs typeface="Arial" charset="0"/>
              </a:rPr>
              <a:t>Соревнование по силовому многоборью</a:t>
            </a:r>
          </a:p>
          <a:p>
            <a:pPr>
              <a:buFont typeface="Wingdings" pitchFamily="2" charset="2"/>
              <a:buChar char="q"/>
            </a:pPr>
            <a:r>
              <a:rPr lang="ru-RU" sz="1600" smtClean="0">
                <a:latin typeface="Arial" charset="0"/>
                <a:cs typeface="Arial" charset="0"/>
              </a:rPr>
              <a:t>Турнир «Готов к труду и обороне» </a:t>
            </a:r>
          </a:p>
          <a:p>
            <a:pPr algn="ctr" eaLnBrk="1" hangingPunct="1">
              <a:buFont typeface="Wingdings 3" pitchFamily="18" charset="2"/>
              <a:buNone/>
            </a:pPr>
            <a:endParaRPr lang="ru-RU" sz="140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ru-RU" sz="140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ru-RU" sz="1600" b="1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ru-RU" sz="1600" b="1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 eaLnBrk="1" hangingPunct="1">
              <a:buFont typeface="Wingdings 3" pitchFamily="18" charset="2"/>
              <a:buNone/>
            </a:pPr>
            <a:endParaRPr lang="ru-RU" sz="1600" b="1" smtClean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4BDABA-5107-4D1D-9C1F-68AC244645E5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МУНИЦИПАЛЬНАЯ ПРОГРАММА НА  2019 ГОД</a:t>
            </a:r>
            <a:br>
              <a:rPr lang="ru-RU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«ФИЗКУЛЬТУРНО-ОЗДОРОВИТЕЛЬНЫЕ И СПОРТИВНЫЕ МЕРОПРИЯТИЯ  МУНИЦИПАЛЬНОГО ОБРАЗОВАНИЯ»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23557" name="Прямоугольник 7"/>
          <p:cNvSpPr>
            <a:spLocks noChangeArrowheads="1"/>
          </p:cNvSpPr>
          <p:nvPr/>
        </p:nvSpPr>
        <p:spPr bwMode="auto">
          <a:xfrm>
            <a:off x="5651500" y="2565400"/>
            <a:ext cx="3492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Lucida Sans Unicode" pitchFamily="34" charset="0"/>
            </a:endParaRPr>
          </a:p>
          <a:p>
            <a:endParaRPr lang="ru-RU" sz="1400"/>
          </a:p>
        </p:txBody>
      </p:sp>
      <p:pic>
        <p:nvPicPr>
          <p:cNvPr id="23560" name="Picture 13" descr="\\Malya-ser\ma\Обмен\Ветохина\Бюджет 2018\фото\спорт\спорт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071813"/>
            <a:ext cx="2232025" cy="170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9" name="Picture 12" descr="C:\Users\Kov\Desktop\gif-dlya-prezentaciy-7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4714875"/>
            <a:ext cx="24892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4" descr="https://kurspresent.ru/uploads/3d-figures/18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75" y="1285875"/>
            <a:ext cx="1500188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Прямоугольник 14"/>
          <p:cNvSpPr>
            <a:spLocks noChangeArrowheads="1"/>
          </p:cNvSpPr>
          <p:nvPr/>
        </p:nvSpPr>
        <p:spPr bwMode="auto">
          <a:xfrm>
            <a:off x="7429500" y="6072188"/>
            <a:ext cx="2000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1 341,6 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 </a:t>
            </a:r>
            <a:endParaRPr lang="ru-RU" sz="1400" dirty="0"/>
          </a:p>
        </p:txBody>
      </p:sp>
      <p:pic>
        <p:nvPicPr>
          <p:cNvPr id="23566" name="Picture 14" descr="\\Malya-ser\MA\Фото\Фото 2018\СПОРТ\городошный спорт 20.09.2018\IMG_20180920_124600_2C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1285875"/>
            <a:ext cx="2097088" cy="159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7" name="Picture 15" descr="\\Malya-ser\MA\Фото\Фото 2018\СПОРТ\Кожаный мяч\school\_MG_54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50" y="2714625"/>
            <a:ext cx="2000250" cy="17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64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25" y="5357813"/>
            <a:ext cx="725488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565" name="TextBox 6"/>
          <p:cNvSpPr txBox="1">
            <a:spLocks noChangeArrowheads="1"/>
          </p:cNvSpPr>
          <p:nvPr/>
        </p:nvSpPr>
        <p:spPr bwMode="auto">
          <a:xfrm>
            <a:off x="6072188" y="607218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1366</a:t>
            </a:r>
            <a:br>
              <a:rPr lang="ru-RU" sz="1400" b="1">
                <a:solidFill>
                  <a:srgbClr val="002060"/>
                </a:solidFill>
              </a:rPr>
            </a:br>
            <a:r>
              <a:rPr lang="ru-RU" sz="1400" b="1">
                <a:solidFill>
                  <a:srgbClr val="002060"/>
                </a:solidFill>
              </a:rPr>
              <a:t>человек</a:t>
            </a:r>
            <a:endParaRPr lang="ru-RU" sz="1400"/>
          </a:p>
        </p:txBody>
      </p:sp>
      <p:pic>
        <p:nvPicPr>
          <p:cNvPr id="3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9" cstate="print"/>
          <a:srcRect l="16666" t="6798" r="8333" b="11630"/>
          <a:stretch>
            <a:fillRect/>
          </a:stretch>
        </p:blipFill>
        <p:spPr bwMode="auto">
          <a:xfrm>
            <a:off x="8072438" y="5143500"/>
            <a:ext cx="6969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31032" y="4500570"/>
            <a:ext cx="8712968" cy="201622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БЮДЖЕТА </a:t>
            </a:r>
            <a:b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МУНИЦИПАЛЬНОГО ОБРАЗОВАНИЯ ЛИГОВКА-ЯМСКАЯ </a:t>
            </a:r>
            <a:b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2019 ГОД</a:t>
            </a:r>
            <a:r>
              <a:rPr lang="ru-RU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2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5" descr="\\Malya-ser\MA\Фото\Фото 2018\ВПВ\14.05.18 школа168\IMG_0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71500"/>
            <a:ext cx="1500188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Picture 6" descr="\\Malya-ser\MA\Фото\Фото 2018\ВПВ\22.05.2018-Они защищали балтийское небо\IMG_1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571500"/>
            <a:ext cx="1438275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2" descr="\\Malya-ser\MA\Фото\Фото 2018\ВПВ\14.05.18 школа168\IMG_0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1928813"/>
            <a:ext cx="1143000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5" descr="\\Malya-ser\MA\Фото\Фото 2018\СПОРТ\Кожаный мяч\school\_MG_5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1928813"/>
            <a:ext cx="1165225" cy="121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5" descr="\\Malya-ser\MA\Фото\Фото 2018\ПРОФИЛАКТИКА\28.09.2018-игра приключения светофора\светофорик4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25" y="571500"/>
            <a:ext cx="1571625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6" name="Picture 10" descr="\\Malya-ser\MA\Фото\Фото 2018\ПРАЗДНИКИ\27.04.2018 - Литературное кафе (День Победы)\DSC_02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500" y="1928813"/>
            <a:ext cx="1000125" cy="149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7" name="Picture 11" descr="\\Malya-ser\MA\Фото\Фото 2018\СПОРТ\Скандинавская ходьба\сентябрь\26.09.2018\26.09T4N97hSn7LU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571500"/>
            <a:ext cx="1428750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8" name="Picture 12" descr="\\Malya-ser\MA\Фото\Фото 2018\День Знаний  01.09.2018\IMG_63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0" y="1928813"/>
            <a:ext cx="1071563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0" descr="\\Malya-ser\MA\Фото\Фото 2018\ВПВ\Стрелковые турниры\20180505_1157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86063" y="1928813"/>
            <a:ext cx="157162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13" descr="\\Malya-ser\MA\Фото\Фото 2018\ЭКСКУРСИИ\20-21.10 2018 - Выборг\IMG-20181022-WA000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29438" y="1928813"/>
            <a:ext cx="1373187" cy="10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972050"/>
          </a:xfrm>
        </p:spPr>
        <p:txBody>
          <a:bodyPr/>
          <a:lstStyle/>
          <a:p>
            <a:pPr algn="ctr">
              <a:buFont typeface="Wingdings 3" pitchFamily="18" charset="2"/>
              <a:buNone/>
            </a:pPr>
            <a:r>
              <a:rPr lang="ru-RU" sz="1600" smtClean="0">
                <a:solidFill>
                  <a:srgbClr val="002060"/>
                </a:solidFill>
                <a:latin typeface="Arial" charset="0"/>
                <a:cs typeface="Arial" charset="0"/>
              </a:rPr>
              <a:t>во исполнение вопросов местного значения: </a:t>
            </a:r>
          </a:p>
          <a:p>
            <a:pPr algn="ctr">
              <a:buFont typeface="Wingdings 3" pitchFamily="18" charset="2"/>
              <a:buNone/>
            </a:pPr>
            <a:endParaRPr lang="ru-RU" sz="160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</a:pPr>
            <a:r>
              <a:rPr lang="ru-RU" sz="1600" smtClean="0">
                <a:solidFill>
                  <a:srgbClr val="002060"/>
                </a:solidFill>
                <a:latin typeface="Arial" charset="0"/>
                <a:cs typeface="Arial" charset="0"/>
              </a:rPr>
              <a:t>«Участие в профилактике терроризма и экстремизма, а также в минимизации и (или) ликвидации последствий проявления терроризма и экстремизма на территории муниципального образования»</a:t>
            </a:r>
            <a:r>
              <a:rPr lang="ru-RU" sz="16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 </a:t>
            </a:r>
          </a:p>
          <a:p>
            <a:pPr algn="ctr">
              <a:buFont typeface="Wingdings 3" pitchFamily="18" charset="2"/>
              <a:buNone/>
            </a:pPr>
            <a:endParaRPr lang="ru-RU" sz="160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</a:pPr>
            <a:r>
              <a:rPr lang="ru-RU" sz="1600" smtClean="0">
                <a:solidFill>
                  <a:srgbClr val="002060"/>
                </a:solidFill>
                <a:latin typeface="Arial" charset="0"/>
                <a:cs typeface="Arial" charset="0"/>
              </a:rPr>
              <a:t>«Участие в  создании условий для реализации мер, направленных на укрепление межнационального и межконфессионального согласия,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</a:p>
          <a:p>
            <a:pPr algn="ctr">
              <a:buFont typeface="Wingdings 3" pitchFamily="18" charset="2"/>
              <a:buNone/>
            </a:pPr>
            <a:endParaRPr lang="ru-RU" sz="160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</a:pPr>
            <a:endParaRPr lang="ru-RU" sz="160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</a:pPr>
            <a:endParaRPr lang="ru-RU" sz="160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МУНИЦИПАЛЬНАЯ 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ПРОГРАММА НА  2019 ГОД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ПРОФИЛАКТИКА ЭКСТРЕМИЗМА И МЕЖЭТНИЧЕСКИХ КОНФЛИКТОВ»</a:t>
            </a:r>
            <a:endParaRPr lang="ru-RU" sz="1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2159F-7A01-4F12-82EC-0815C37CE62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24581" name="Прямоугольник 7"/>
          <p:cNvSpPr>
            <a:spLocks noChangeArrowheads="1"/>
          </p:cNvSpPr>
          <p:nvPr/>
        </p:nvSpPr>
        <p:spPr bwMode="auto">
          <a:xfrm>
            <a:off x="7858125" y="5929313"/>
            <a:ext cx="104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413,8  </a:t>
            </a:r>
            <a:br>
              <a:rPr lang="ru-RU" sz="1400" b="1">
                <a:solidFill>
                  <a:srgbClr val="002060"/>
                </a:solidFill>
              </a:rPr>
            </a:br>
            <a:r>
              <a:rPr lang="ru-RU" sz="1400" b="1">
                <a:solidFill>
                  <a:srgbClr val="002060"/>
                </a:solidFill>
              </a:rPr>
              <a:t>тыс. руб. </a:t>
            </a:r>
            <a:endParaRPr lang="ru-RU" sz="1400"/>
          </a:p>
        </p:txBody>
      </p:sp>
      <p:pic>
        <p:nvPicPr>
          <p:cNvPr id="24582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5143500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6000750" y="5857875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495</a:t>
            </a:r>
            <a:br>
              <a:rPr lang="ru-RU" sz="1400" b="1">
                <a:solidFill>
                  <a:srgbClr val="002060"/>
                </a:solidFill>
              </a:rPr>
            </a:br>
            <a:r>
              <a:rPr lang="ru-RU" sz="1400" b="1">
                <a:solidFill>
                  <a:srgbClr val="002060"/>
                </a:solidFill>
              </a:rPr>
              <a:t>человек</a:t>
            </a:r>
            <a:endParaRPr lang="ru-RU" sz="1400"/>
          </a:p>
        </p:txBody>
      </p:sp>
      <p:pic>
        <p:nvPicPr>
          <p:cNvPr id="24584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8001000" y="5000625"/>
            <a:ext cx="69691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1BDCAD-4982-468D-B8B1-AE2F036746D2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250825" y="188913"/>
            <a:ext cx="856932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 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«Участие в профилактике терроризма и экстремизма, а также в минимизации и (или) ликвидации последствий проявления терроризма и экстремизма на территории муниципального образования»</a:t>
            </a:r>
          </a:p>
          <a:p>
            <a:pPr algn="ctr"/>
            <a:endParaRPr lang="ru-RU" sz="1200" b="1">
              <a:solidFill>
                <a:srgbClr val="C00000"/>
              </a:solidFill>
            </a:endParaRPr>
          </a:p>
          <a:p>
            <a:pPr algn="ctr"/>
            <a:endParaRPr lang="ru-RU" sz="1200">
              <a:solidFill>
                <a:srgbClr val="C00000"/>
              </a:solidFill>
            </a:endParaRPr>
          </a:p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5572125" y="1714500"/>
            <a:ext cx="335756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52413" algn="l"/>
              </a:tabLst>
            </a:pPr>
            <a:r>
              <a:rPr lang="ru-RU" sz="1600" b="1">
                <a:cs typeface="Times New Roman" pitchFamily="18" charset="0"/>
              </a:rPr>
              <a:t>Основные мероприятия:</a:t>
            </a:r>
            <a:r>
              <a:rPr lang="ru-RU" sz="1400"/>
              <a:t/>
            </a:r>
            <a:br>
              <a:rPr lang="ru-RU" sz="1400"/>
            </a:br>
            <a:endParaRPr lang="ru-RU" sz="160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/>
              <a:t>Проведение интерактивного проекта «Слушается дело…»;</a:t>
            </a:r>
          </a:p>
          <a:p>
            <a:pPr>
              <a:tabLst>
                <a:tab pos="252413" algn="l"/>
              </a:tabLst>
            </a:pPr>
            <a:endParaRPr lang="ru-RU" sz="160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/>
              <a:t>Издание евробуклета по профилактике экстремизма.</a:t>
            </a:r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endParaRPr lang="ru-RU" sz="1400"/>
          </a:p>
          <a:p>
            <a:pPr algn="ctr">
              <a:buFont typeface="Wingdings" pitchFamily="2" charset="2"/>
              <a:buChar char="q"/>
              <a:tabLst>
                <a:tab pos="252413" algn="l"/>
              </a:tabLst>
            </a:pPr>
            <a:endParaRPr lang="ru-RU" sz="1600" b="1">
              <a:solidFill>
                <a:srgbClr val="002060"/>
              </a:solidFill>
              <a:cs typeface="Times New Roman" pitchFamily="18" charset="0"/>
            </a:endParaRPr>
          </a:p>
          <a:p>
            <a:pPr algn="ctr">
              <a:buFont typeface="Wingdings" pitchFamily="2" charset="2"/>
              <a:buChar char="q"/>
              <a:tabLst>
                <a:tab pos="252413" algn="l"/>
              </a:tabLst>
            </a:pPr>
            <a:endParaRPr lang="ru-RU" sz="1200">
              <a:cs typeface="Times New Roman" pitchFamily="18" charset="0"/>
            </a:endParaRPr>
          </a:p>
        </p:txBody>
      </p:sp>
      <p:pic>
        <p:nvPicPr>
          <p:cNvPr id="25605" name="Picture 9" descr="\\Malya-ser\MA\Фото\Фото 2018\Слушается дело\IMG_2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785938"/>
            <a:ext cx="23574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0" descr="\\Malya-ser\MA\Фото\Фото 2018\Слушается дело\IMG_3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1785938"/>
            <a:ext cx="23574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2" descr="\\Malya-ser\MA\Фото\Фото 2018\Слушается дело\IMG_2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0" y="3786188"/>
            <a:ext cx="332263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0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857625"/>
            <a:ext cx="221456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1"/>
          <p:cNvSpPr>
            <a:spLocks noGrp="1"/>
          </p:cNvSpPr>
          <p:nvPr>
            <p:ph idx="1"/>
          </p:nvPr>
        </p:nvSpPr>
        <p:spPr>
          <a:xfrm>
            <a:off x="357188" y="3786188"/>
            <a:ext cx="4286250" cy="3873500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endParaRPr lang="ru-RU" sz="1600" b="1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buFont typeface="Wingdings 3" pitchFamily="18" charset="2"/>
              <a:buNone/>
            </a:pPr>
            <a:endParaRPr lang="ru-RU" sz="1600" b="1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buFont typeface="Wingdings 3" pitchFamily="18" charset="2"/>
              <a:buNone/>
            </a:pPr>
            <a:r>
              <a:rPr lang="ru-RU" sz="16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Основные мероприятия:</a:t>
            </a:r>
          </a:p>
          <a:p>
            <a:pPr>
              <a:buFont typeface="Wingdings" pitchFamily="2" charset="2"/>
              <a:buChar char="q"/>
            </a:pPr>
            <a:r>
              <a:rPr lang="ru-RU" sz="1600" smtClean="0">
                <a:solidFill>
                  <a:srgbClr val="002060"/>
                </a:solidFill>
                <a:latin typeface="Arial" charset="0"/>
                <a:cs typeface="Arial" charset="0"/>
              </a:rPr>
              <a:t>Выездное мероприятие «Храмы всех религий»</a:t>
            </a:r>
          </a:p>
          <a:p>
            <a:pPr>
              <a:buFont typeface="Wingdings" pitchFamily="2" charset="2"/>
              <a:buChar char="q"/>
            </a:pPr>
            <a:r>
              <a:rPr lang="ru-RU" sz="1600" smtClean="0">
                <a:solidFill>
                  <a:srgbClr val="002060"/>
                </a:solidFill>
                <a:latin typeface="Arial" charset="0"/>
                <a:cs typeface="Arial" charset="0"/>
              </a:rPr>
              <a:t>Интерактивный проект «Культура народов мира в культурной столице»</a:t>
            </a:r>
          </a:p>
          <a:p>
            <a:endParaRPr lang="ru-RU" sz="1400" smtClean="0">
              <a:latin typeface="Arial" charset="0"/>
              <a:cs typeface="Arial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72819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«Участие в  создании условий для реализации мер, направленных на укрепление межнационального и межконфессионального согласия,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  <a:b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2CC48-4614-4705-A491-73E5AE39F01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26629" name="Picture 9" descr="Animated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857375"/>
            <a:ext cx="3000375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0" name="Picture 11" descr="Animated 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3429000"/>
            <a:ext cx="3238500" cy="2428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631" name="AutoShape 17" descr="http://inspiringhands.org/wp-content/uploads/2015/01/iStock_000033106270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632" name="Picture 21" descr="https://t4.ftcdn.net/jpg/00/49/46/55/240_F_49465569_D9CRxr6QwVO7vBpHgXnCSDiTtpAJ625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3" y="1857375"/>
            <a:ext cx="2071687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0" descr="\\Malya-ser\MA\Обмен\Сеткевич\Новая папка\1369056201_kids-skip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75" y="1714500"/>
            <a:ext cx="2513013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1"/>
          <p:cNvSpPr>
            <a:spLocks noGrp="1"/>
          </p:cNvSpPr>
          <p:nvPr>
            <p:ph idx="1"/>
          </p:nvPr>
        </p:nvSpPr>
        <p:spPr>
          <a:xfrm>
            <a:off x="-142875" y="1143000"/>
            <a:ext cx="8229600" cy="5149850"/>
          </a:xfrm>
        </p:spPr>
        <p:txBody>
          <a:bodyPr/>
          <a:lstStyle/>
          <a:p>
            <a:pPr algn="ctr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во исполнение вопросов местного значения:</a:t>
            </a:r>
          </a:p>
          <a:p>
            <a:pPr algn="ctr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«Участие в деятельности по профилактике правонарушений в 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Санкт-Петербурге в формах и порядке, установленных 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законодательством Санкт-Петербурга»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 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«Участие в установленном порядке в мероприятиях по профилактике незаконного потребления наркотических средств и психотропных веществ, новых потенциально опасных </a:t>
            </a:r>
            <a:r>
              <a:rPr lang="ru-RU" sz="1600" dirty="0" err="1" smtClean="0">
                <a:latin typeface="Arial" charset="0"/>
                <a:cs typeface="Arial" charset="0"/>
              </a:rPr>
              <a:t>психоактивных</a:t>
            </a:r>
            <a:r>
              <a:rPr lang="ru-RU" sz="1600" dirty="0" smtClean="0">
                <a:latin typeface="Arial" charset="0"/>
                <a:cs typeface="Arial" charset="0"/>
              </a:rPr>
              <a:t> веществ, наркомании в Санкт-Петербурге» 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 </a:t>
            </a:r>
          </a:p>
          <a:p>
            <a:pPr indent="0" algn="just">
              <a:buFont typeface="Wingdings 3" pitchFamily="18" charset="2"/>
              <a:buNone/>
              <a:defRPr/>
            </a:pPr>
            <a:r>
              <a:rPr lang="ru-RU" sz="1600" dirty="0" smtClean="0">
                <a:latin typeface="Arial" charset="0"/>
                <a:cs typeface="Arial" charset="0"/>
              </a:rPr>
              <a:t>«Участие в реализации мероприятий по охране здоровья граждан от воздействия окружающего табачного дыма и последствий потребления табака на территории муниципального образования»</a:t>
            </a:r>
          </a:p>
          <a:p>
            <a:pPr indent="0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defRPr/>
            </a:pPr>
            <a:endParaRPr lang="ru-RU" sz="1600" dirty="0" smtClean="0">
              <a:latin typeface="Arial" charset="0"/>
              <a:cs typeface="Arial" charset="0"/>
            </a:endParaRPr>
          </a:p>
          <a:p>
            <a:pPr>
              <a:buFont typeface="Wingdings 3" pitchFamily="18" charset="2"/>
              <a:buNone/>
              <a:defRPr/>
            </a:pPr>
            <a:endParaRPr lang="ru-RU" sz="28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МУНИЦИПАЛЬНАЯ ПРОГРАММА НА  2019 ГОД</a:t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«ПРОФИЛАКТИКА ПРАВОНАРУШЕНИЙ»</a:t>
            </a:r>
            <a:endParaRPr lang="ru-RU" sz="200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CD587-6706-46C6-9B95-9623EE17BC3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27653" name="Picture 8" descr="https://kurspresent.ru/uploads/3d-figures-2/22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75" y="928688"/>
            <a:ext cx="1357313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Прямоугольник 9"/>
          <p:cNvSpPr>
            <a:spLocks noChangeArrowheads="1"/>
          </p:cNvSpPr>
          <p:nvPr/>
        </p:nvSpPr>
        <p:spPr bwMode="auto">
          <a:xfrm>
            <a:off x="7858125" y="6000750"/>
            <a:ext cx="104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62,2  </a:t>
            </a:r>
            <a:br>
              <a:rPr lang="ru-RU" sz="1400" b="1">
                <a:solidFill>
                  <a:srgbClr val="002060"/>
                </a:solidFill>
              </a:rPr>
            </a:br>
            <a:r>
              <a:rPr lang="ru-RU" sz="1400" b="1">
                <a:solidFill>
                  <a:srgbClr val="002060"/>
                </a:solidFill>
              </a:rPr>
              <a:t>тыс. руб. </a:t>
            </a:r>
          </a:p>
        </p:txBody>
      </p:sp>
      <p:pic>
        <p:nvPicPr>
          <p:cNvPr id="27655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5286375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56" name="TextBox 6"/>
          <p:cNvSpPr txBox="1">
            <a:spLocks noChangeArrowheads="1"/>
          </p:cNvSpPr>
          <p:nvPr/>
        </p:nvSpPr>
        <p:spPr bwMode="auto">
          <a:xfrm>
            <a:off x="6072188" y="6000750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864 </a:t>
            </a:r>
            <a:br>
              <a:rPr lang="ru-RU" sz="1400" b="1">
                <a:solidFill>
                  <a:srgbClr val="002060"/>
                </a:solidFill>
              </a:rPr>
            </a:br>
            <a:r>
              <a:rPr lang="ru-RU" sz="1400" b="1">
                <a:solidFill>
                  <a:srgbClr val="002060"/>
                </a:solidFill>
              </a:rPr>
              <a:t>человека</a:t>
            </a:r>
            <a:endParaRPr lang="ru-RU" sz="1400"/>
          </a:p>
        </p:txBody>
      </p:sp>
      <p:pic>
        <p:nvPicPr>
          <p:cNvPr id="27657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8001000" y="507206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6E6227-4F03-4A4A-88CC-74E6B021138C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250825" y="0"/>
            <a:ext cx="8569325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«Участие в установленном порядке в мероприятиях 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по профилактике незаконного потребления наркотических средств и психотропных веществ, новых потенциально опасных психоактивных веществ, наркомании в Санкт-Петербурге» 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«Участие в реализации мероприятий по охране здоровья граждан от воздействия окружающего табачного дыма и последствий потребления табака на территории муниципального образования»</a:t>
            </a:r>
          </a:p>
          <a:p>
            <a:pPr algn="ctr"/>
            <a:endParaRPr lang="ru-RU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C00000"/>
              </a:solidFill>
            </a:endParaRPr>
          </a:p>
          <a:p>
            <a:pPr algn="ctr"/>
            <a:endParaRPr lang="ru-RU" sz="1200">
              <a:solidFill>
                <a:srgbClr val="C00000"/>
              </a:solidFill>
            </a:endParaRPr>
          </a:p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4286250" y="2286000"/>
            <a:ext cx="46434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/>
              <a:t>Основные мероприятия:</a:t>
            </a:r>
            <a:r>
              <a:rPr lang="ru-RU" sz="1600"/>
              <a:t/>
            </a:r>
            <a:br>
              <a:rPr lang="ru-RU" sz="1600"/>
            </a:br>
            <a:endParaRPr lang="ru-RU" sz="1600"/>
          </a:p>
          <a:p>
            <a:pPr>
              <a:buFont typeface="Wingdings" pitchFamily="2" charset="2"/>
              <a:buChar char="q"/>
            </a:pPr>
            <a:r>
              <a:rPr lang="ru-RU" sz="1600"/>
              <a:t>Музейное занятие музея гигиены: «Основные элементы здорового образа жизни»;</a:t>
            </a:r>
            <a:br>
              <a:rPr lang="ru-RU" sz="1600"/>
            </a:br>
            <a:endParaRPr lang="ru-RU" sz="1600"/>
          </a:p>
          <a:p>
            <a:pPr>
              <a:buFont typeface="Wingdings" pitchFamily="2" charset="2"/>
              <a:buChar char="q"/>
            </a:pPr>
            <a:r>
              <a:rPr lang="ru-RU" sz="1600"/>
              <a:t>Музейное занятие музея гигиены: «Воздействие табачного дыма на организм»;</a:t>
            </a:r>
            <a:br>
              <a:rPr lang="ru-RU" sz="1600"/>
            </a:br>
            <a:endParaRPr lang="ru-RU" sz="1600"/>
          </a:p>
          <a:p>
            <a:pPr>
              <a:buFont typeface="Wingdings" pitchFamily="2" charset="2"/>
              <a:buChar char="q"/>
            </a:pPr>
            <a:r>
              <a:rPr lang="ru-RU" sz="1600"/>
              <a:t>Музейное занятие музея гигиены: «Физиологические последствия употребления наркотиков».</a:t>
            </a:r>
          </a:p>
          <a:p>
            <a:pPr algn="ctr"/>
            <a:endParaRPr lang="ru-RU" sz="1600" b="1">
              <a:solidFill>
                <a:srgbClr val="002060"/>
              </a:solidFill>
            </a:endParaRPr>
          </a:p>
        </p:txBody>
      </p:sp>
      <p:sp>
        <p:nvSpPr>
          <p:cNvPr id="28677" name="Прямоугольник 7"/>
          <p:cNvSpPr>
            <a:spLocks noChangeArrowheads="1"/>
          </p:cNvSpPr>
          <p:nvPr/>
        </p:nvSpPr>
        <p:spPr bwMode="auto">
          <a:xfrm>
            <a:off x="5580063" y="2781300"/>
            <a:ext cx="35639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endParaRPr lang="ru-RU" sz="140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endParaRPr lang="ru-RU" sz="1400">
              <a:solidFill>
                <a:srgbClr val="002060"/>
              </a:solidFill>
            </a:endParaRPr>
          </a:p>
        </p:txBody>
      </p:sp>
      <p:pic>
        <p:nvPicPr>
          <p:cNvPr id="28678" name="Picture 7" descr="\\Malya-ser\MA\Фото\Фото 2018\музей гигиены\DSCN8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286000"/>
            <a:ext cx="4000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8" descr="\\Malya-ser\MA\Фото\Фото 2018\музей гигиены\DSCN8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572000"/>
            <a:ext cx="200025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\\Malya-ser\MA\Фото\Фото 2018\музей гигиены\DSCN8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38" y="4572000"/>
            <a:ext cx="185737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A59611-81EB-4FD5-AD0E-B10B6F14B756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250825" y="188913"/>
            <a:ext cx="8569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/>
          </a:p>
          <a:p>
            <a:pPr algn="ctr"/>
            <a:r>
              <a:rPr lang="ru-RU" b="1">
                <a:solidFill>
                  <a:srgbClr val="002060"/>
                </a:solidFill>
              </a:rPr>
              <a:t>«Участие в деятельности по профилактике правонарушений в 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Санкт-Петербурге в формах и порядке, установленных </a:t>
            </a:r>
          </a:p>
          <a:p>
            <a:pPr algn="ctr"/>
            <a:r>
              <a:rPr lang="ru-RU" b="1">
                <a:solidFill>
                  <a:srgbClr val="002060"/>
                </a:solidFill>
              </a:rPr>
              <a:t>законодательством Санкт-Петербурга»</a:t>
            </a: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5357813" y="1357313"/>
            <a:ext cx="3786187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 b="1"/>
              <a:t>Основные мероприятия:</a:t>
            </a:r>
            <a:br>
              <a:rPr lang="ru-RU" sz="1600" b="1"/>
            </a:br>
            <a:endParaRPr lang="ru-RU" sz="1500" b="1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500"/>
              <a:t>Круглый стол на тему: «Власть шаговой доступности»;</a:t>
            </a:r>
            <a:br>
              <a:rPr lang="ru-RU" sz="1500"/>
            </a:br>
            <a:endParaRPr lang="ru-RU" sz="150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500"/>
              <a:t>Музейная программа ГМПИР* по теме конституционных исканий в России: «Человек имеет право, но при этом он обязан…»;</a:t>
            </a:r>
            <a:br>
              <a:rPr lang="ru-RU" sz="1500"/>
            </a:br>
            <a:endParaRPr lang="ru-RU" sz="150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500"/>
              <a:t>Круглый стол по вопросам развития демократии;</a:t>
            </a:r>
            <a:br>
              <a:rPr lang="ru-RU" sz="1500"/>
            </a:br>
            <a:endParaRPr lang="ru-RU" sz="150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500"/>
              <a:t>К дню правовой помощи детям: организация встречи подростков с инспекторами ОДН и органами опеки;</a:t>
            </a:r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endParaRPr lang="ru-RU" sz="150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500"/>
              <a:t>Спектакль  «Жестокие игры»</a:t>
            </a:r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endParaRPr lang="ru-RU" sz="150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500"/>
              <a:t>2 беседы на тему: «Ответственность за безответственность»</a:t>
            </a:r>
            <a:br>
              <a:rPr lang="ru-RU" sz="1500"/>
            </a:br>
            <a:endParaRPr lang="ru-RU" sz="1500"/>
          </a:p>
        </p:txBody>
      </p:sp>
      <p:sp>
        <p:nvSpPr>
          <p:cNvPr id="29701" name="Прямоугольник 7"/>
          <p:cNvSpPr>
            <a:spLocks noChangeArrowheads="1"/>
          </p:cNvSpPr>
          <p:nvPr/>
        </p:nvSpPr>
        <p:spPr bwMode="auto">
          <a:xfrm>
            <a:off x="5580063" y="2349500"/>
            <a:ext cx="3563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200">
              <a:latin typeface="Lucida Sans Unicode" pitchFamily="34" charset="0"/>
            </a:endParaRPr>
          </a:p>
          <a:p>
            <a:endParaRPr lang="ru-RU" sz="1200">
              <a:latin typeface="Lucida Sans Unicode" pitchFamily="34" charset="0"/>
            </a:endParaRPr>
          </a:p>
          <a:p>
            <a:endParaRPr lang="ru-RU" sz="1200"/>
          </a:p>
        </p:txBody>
      </p:sp>
      <p:sp>
        <p:nvSpPr>
          <p:cNvPr id="29702" name="Прямоугольник 8"/>
          <p:cNvSpPr>
            <a:spLocks noChangeArrowheads="1"/>
          </p:cNvSpPr>
          <p:nvPr/>
        </p:nvSpPr>
        <p:spPr bwMode="auto">
          <a:xfrm>
            <a:off x="3357563" y="6357938"/>
            <a:ext cx="5291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i="1">
                <a:solidFill>
                  <a:srgbClr val="002060"/>
                </a:solidFill>
              </a:rPr>
              <a:t>*Государственный музей политической истории России</a:t>
            </a:r>
          </a:p>
        </p:txBody>
      </p:sp>
      <p:pic>
        <p:nvPicPr>
          <p:cNvPr id="27658" name="Picture 10" descr="\\Malya-ser\MA\Фото\Фото 2018\ПРОФИЛАКТИКА\04.05.2018 - Урок власть шаговой доступности\IMG_5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500188"/>
            <a:ext cx="2300288" cy="197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9" name="Picture 11" descr="\\Malya-ser\MA\Фото\Фото 2018\отчет УУП  19.07.2018\IMG_5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3643313"/>
            <a:ext cx="3071812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60" name="Picture 12" descr="\\Malya-ser\MA\Фото\Фото 2018\ГМПИР\DSCN8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75" y="1714500"/>
            <a:ext cx="2232025" cy="167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1"/>
          <p:cNvSpPr>
            <a:spLocks noGrp="1"/>
          </p:cNvSpPr>
          <p:nvPr>
            <p:ph idx="1"/>
          </p:nvPr>
        </p:nvSpPr>
        <p:spPr>
          <a:xfrm>
            <a:off x="250825" y="188913"/>
            <a:ext cx="8642350" cy="53276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7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МУНИЦИПАЛЬНАЯ ПРОГРАММА НА  2019 ГОД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«СОДЕЙСТВИЕ РАЗВИТИЮ МАЛОГО БИЗНЕСА </a:t>
            </a:r>
            <a:endParaRPr lang="ru-RU" sz="1800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НА ТЕРРИТОРИИ МУНИЦИПАЛЬНОГО ОБРАЗОВАНИЯ»</a:t>
            </a:r>
            <a:endParaRPr lang="ru-RU" sz="1800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 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C00000"/>
                </a:solidFill>
                <a:latin typeface="Arial" charset="0"/>
                <a:ea typeface="Times New Roman" pitchFamily="18" charset="0"/>
                <a:cs typeface="Arial" charset="0"/>
              </a:rPr>
              <a:t>                  </a:t>
            </a:r>
            <a:endParaRPr lang="ru-RU" sz="18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5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700" b="1" dirty="0" smtClean="0">
              <a:solidFill>
                <a:srgbClr val="C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91DEC3-3D42-4EFD-9AE7-73225CCF584F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30724" name="Прямоугольник 8"/>
          <p:cNvSpPr>
            <a:spLocks noChangeArrowheads="1"/>
          </p:cNvSpPr>
          <p:nvPr/>
        </p:nvSpPr>
        <p:spPr bwMode="auto">
          <a:xfrm>
            <a:off x="7715250" y="5857875"/>
            <a:ext cx="1239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rgbClr val="002060"/>
                </a:solidFill>
                <a:cs typeface="Times New Roman" pitchFamily="18" charset="0"/>
              </a:rPr>
              <a:t>20 тыс. руб.</a:t>
            </a:r>
            <a:endParaRPr lang="ru-RU" sz="1400"/>
          </a:p>
        </p:txBody>
      </p:sp>
      <p:pic>
        <p:nvPicPr>
          <p:cNvPr id="30725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6666" t="6798" r="8333" b="11630"/>
          <a:stretch>
            <a:fillRect/>
          </a:stretch>
        </p:blipFill>
        <p:spPr bwMode="auto">
          <a:xfrm>
            <a:off x="7858125" y="478631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 descr="\\Malya-ser\MA\Фото\Фото 2018\КОНКУРС ВИТРИНА\IMG_20180808_142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500188"/>
            <a:ext cx="271462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Picture 3" descr="\\Malya-ser\MA\Фото\Фото 2018\КОНКУРС ВИТРИНА\IMG_20180718_175329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3857625"/>
            <a:ext cx="2786062" cy="222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87" name="Picture 3" descr="\\Malya-ser\MA\Фото\Фото 2018\КОНКУРС ВИТРИНА\IMG_6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286250"/>
            <a:ext cx="2894013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786188" y="1428750"/>
            <a:ext cx="400050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52413" algn="l"/>
              </a:tabLst>
            </a:pPr>
            <a:r>
              <a:rPr lang="ru-RU" sz="1600" b="1"/>
              <a:t>Основные мероприятия:</a:t>
            </a:r>
            <a:br>
              <a:rPr lang="ru-RU" sz="1600" b="1"/>
            </a:br>
            <a:endParaRPr lang="ru-RU" sz="1500" b="1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/>
              <a:t>Издание  евробуклета «Малый бизнес. Поддержка и развитие»;</a:t>
            </a:r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endParaRPr lang="ru-RU" sz="1600"/>
          </a:p>
          <a:p>
            <a:pPr>
              <a:buFont typeface="Wingdings" pitchFamily="2" charset="2"/>
              <a:buChar char="q"/>
              <a:tabLst>
                <a:tab pos="252413" algn="l"/>
              </a:tabLst>
            </a:pPr>
            <a:r>
              <a:rPr lang="ru-RU" sz="1600"/>
              <a:t>Конкурс: Лучшее оформление внешнего вида (витрина), прилегающей территории предприятия (летнее кафе) </a:t>
            </a:r>
            <a:r>
              <a:rPr lang="ru-RU" sz="1500"/>
              <a:t/>
            </a:r>
            <a:br>
              <a:rPr lang="ru-RU" sz="1500"/>
            </a:br>
            <a:r>
              <a:rPr lang="ru-RU" sz="1500"/>
              <a:t/>
            </a:r>
            <a:br>
              <a:rPr lang="ru-RU" sz="1500"/>
            </a:br>
            <a:endParaRPr lang="ru-RU" sz="1500"/>
          </a:p>
        </p:txBody>
      </p:sp>
      <p:pic>
        <p:nvPicPr>
          <p:cNvPr id="30730" name="Picture 5" descr="ÐÐ°ÑÑÐ¸Ð½ÐºÐ¸ Ð¿Ð¾ Ð·Ð°Ð¿ÑÐ¾ÑÑ Ð±Ð¸Ð·Ð½ÐµÑ Ð³Ð¸ÑÐºÐ°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50" y="1357313"/>
            <a:ext cx="11430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8C09D-6FE2-46B3-822B-8B313DB514D5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graphicFrame>
        <p:nvGraphicFramePr>
          <p:cNvPr id="4" name="Содержимое 5"/>
          <p:cNvGraphicFramePr>
            <a:graphicFrameLocks/>
          </p:cNvGraphicFramePr>
          <p:nvPr/>
        </p:nvGraphicFramePr>
        <p:xfrm>
          <a:off x="571500" y="1214438"/>
          <a:ext cx="8072494" cy="392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846"/>
                <a:gridCol w="6215735"/>
                <a:gridCol w="1210913"/>
              </a:tblGrid>
              <a:tr h="16543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Hei" pitchFamily="49" charset="-122"/>
                        <a:cs typeface="Arial" pitchFamily="34" charset="0"/>
                      </a:endParaRP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Наименование программы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Объем бюджетных средств (тыс.руб.)</a:t>
                      </a:r>
                    </a:p>
                  </a:txBody>
                  <a:tcPr marL="22917" marR="22917" marT="0" marB="0" anchor="ctr" horzOverflow="overflow"/>
                </a:tc>
              </a:tr>
              <a:tr h="9333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1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«Благоустройство территории муниципального образования»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31 443,0 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3413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SimHei" pitchFamily="49" charset="-122"/>
                          <a:cs typeface="Arial" pitchFamily="34" charset="0"/>
                        </a:rPr>
                        <a:t>2.</a:t>
                      </a:r>
                    </a:p>
                  </a:txBody>
                  <a:tcPr marL="22917" marR="22917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«Организация и проведение </a:t>
                      </a:r>
                      <a:r>
                        <a:rPr lang="ru-RU" sz="1800" b="1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досуговых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мероприятий для жителей  муниципального образования»</a:t>
                      </a:r>
                    </a:p>
                    <a:p>
                      <a:endParaRPr lang="ru-RU" sz="1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3 744,7 </a:t>
                      </a:r>
                      <a:endParaRPr lang="ru-RU" sz="18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Перечень ведомственных целевых программ на 2019 год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2800" b="1" dirty="0"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2800" b="1" dirty="0">
              <a:solidFill>
                <a:srgbClr val="C0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5CE2F7-BAA9-47FF-9BF2-30A5A36A9646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32771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2019 ГОД</a:t>
            </a: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2772" name="Прямоугольник 10"/>
          <p:cNvSpPr>
            <a:spLocks noChangeArrowheads="1"/>
          </p:cNvSpPr>
          <p:nvPr/>
        </p:nvSpPr>
        <p:spPr bwMode="auto">
          <a:xfrm>
            <a:off x="2484438" y="549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8438" name="Прямоугольник 12"/>
          <p:cNvSpPr>
            <a:spLocks noChangeArrowheads="1"/>
          </p:cNvSpPr>
          <p:nvPr/>
        </p:nvSpPr>
        <p:spPr bwMode="auto">
          <a:xfrm>
            <a:off x="5572125" y="1643063"/>
            <a:ext cx="3571875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Основные мероприятия:</a:t>
            </a:r>
          </a:p>
          <a:p>
            <a:pPr algn="ctr"/>
            <a:endParaRPr lang="ru-RU" sz="800"/>
          </a:p>
          <a:p>
            <a:pPr algn="ctr"/>
            <a:r>
              <a:rPr lang="ru-RU" sz="1300"/>
              <a:t>Мощение, асфальтирование,</a:t>
            </a:r>
            <a:br>
              <a:rPr lang="ru-RU" sz="1300"/>
            </a:br>
            <a:r>
              <a:rPr lang="ru-RU" sz="1300"/>
              <a:t> создание зон отдыха, оборудование контейнерных площадок на дворовых территориях; содержание территорий зеленых насаждений общего пользования местного значения, </a:t>
            </a:r>
            <a:br>
              <a:rPr lang="ru-RU" sz="1300"/>
            </a:br>
            <a:r>
              <a:rPr lang="ru-RU" sz="1300"/>
              <a:t>в том числе организация работ </a:t>
            </a:r>
            <a:br>
              <a:rPr lang="ru-RU" sz="1300"/>
            </a:br>
            <a:r>
              <a:rPr lang="ru-RU" sz="1300"/>
              <a:t>по компенсационному озеленению, уборке и ремонту объектов зеленых насаждений </a:t>
            </a:r>
            <a:br>
              <a:rPr lang="ru-RU" sz="1300"/>
            </a:br>
            <a:r>
              <a:rPr lang="ru-RU" sz="1300"/>
              <a:t>в границах указанных территорий, удаление аварийных, больных деревьев и кустарников, </a:t>
            </a:r>
            <a:br>
              <a:rPr lang="ru-RU" sz="1300"/>
            </a:br>
            <a:r>
              <a:rPr lang="ru-RU" sz="1300"/>
              <a:t>содержание и ремонт детских и спортивных площадок, ямочный ремонт, выполнение текущего ремонта дворовой территории по заявкам жителей</a:t>
            </a:r>
          </a:p>
          <a:p>
            <a:pPr algn="ctr"/>
            <a:endParaRPr lang="ru-RU" sz="2000" b="1">
              <a:solidFill>
                <a:srgbClr val="002060"/>
              </a:solidFill>
            </a:endParaRPr>
          </a:p>
          <a:p>
            <a:pPr algn="ctr"/>
            <a:endParaRPr lang="ru-RU" sz="2000" b="1">
              <a:solidFill>
                <a:srgbClr val="002060"/>
              </a:solidFill>
            </a:endParaRPr>
          </a:p>
        </p:txBody>
      </p:sp>
      <p:sp>
        <p:nvSpPr>
          <p:cNvPr id="32774" name="Прямоугольник 7"/>
          <p:cNvSpPr>
            <a:spLocks noChangeArrowheads="1"/>
          </p:cNvSpPr>
          <p:nvPr/>
        </p:nvSpPr>
        <p:spPr bwMode="auto">
          <a:xfrm>
            <a:off x="357188" y="1143000"/>
            <a:ext cx="85693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во исполнение вопроса местного значения</a:t>
            </a:r>
            <a:endParaRPr lang="ru-RU" sz="1400">
              <a:solidFill>
                <a:srgbClr val="002060"/>
              </a:solidFill>
            </a:endParaRPr>
          </a:p>
          <a:p>
            <a:pPr algn="ctr"/>
            <a:r>
              <a:rPr lang="ru-RU" sz="1400"/>
              <a:t>      «осуществление благоустройства территории муниципального образования» </a:t>
            </a:r>
          </a:p>
        </p:txBody>
      </p:sp>
      <p:sp>
        <p:nvSpPr>
          <p:cNvPr id="32775" name="Прямоугольник 12"/>
          <p:cNvSpPr>
            <a:spLocks noChangeArrowheads="1"/>
          </p:cNvSpPr>
          <p:nvPr/>
        </p:nvSpPr>
        <p:spPr bwMode="auto">
          <a:xfrm>
            <a:off x="7500938" y="6072188"/>
            <a:ext cx="1643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30 560,4 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  <a:endParaRPr lang="ru-RU" sz="1400" dirty="0"/>
          </a:p>
        </p:txBody>
      </p:sp>
      <p:pic>
        <p:nvPicPr>
          <p:cNvPr id="32776" name="Picture 14" descr="Animated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714500"/>
            <a:ext cx="52863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1" descr="ÐÐ°ÑÑÐ¸Ð½ÐºÐ¸ Ð¿Ð¾ Ð·Ð°Ð¿ÑÐ¾ÑÑ ÐÐÐ£ÐÐÐ ÐÐÐ Ð¢ÐÐÐÐ  ÐÐÐ¤ÐÐ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357813"/>
            <a:ext cx="42862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7164388" y="5805488"/>
            <a:ext cx="6969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5EC52-8E1F-4D79-B1F8-A14ADE21319A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33795" name="Прямоугольник 3"/>
          <p:cNvSpPr>
            <a:spLocks noChangeArrowheads="1"/>
          </p:cNvSpPr>
          <p:nvPr/>
        </p:nvSpPr>
        <p:spPr bwMode="auto">
          <a:xfrm>
            <a:off x="1357290" y="214290"/>
            <a:ext cx="74295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2019 ГОД</a:t>
            </a:r>
          </a:p>
        </p:txBody>
      </p:sp>
      <p:sp>
        <p:nvSpPr>
          <p:cNvPr id="33796" name="Прямоугольник 10"/>
          <p:cNvSpPr>
            <a:spLocks noChangeArrowheads="1"/>
          </p:cNvSpPr>
          <p:nvPr/>
        </p:nvSpPr>
        <p:spPr bwMode="auto">
          <a:xfrm>
            <a:off x="2500313" y="5715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3797" name="Прямоугольник 7"/>
          <p:cNvSpPr>
            <a:spLocks noChangeArrowheads="1"/>
          </p:cNvSpPr>
          <p:nvPr/>
        </p:nvSpPr>
        <p:spPr bwMode="auto">
          <a:xfrm>
            <a:off x="285750" y="1214438"/>
            <a:ext cx="8569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во исполнение вопроса местного значения</a:t>
            </a:r>
            <a:endParaRPr lang="ru-RU" sz="1400">
              <a:solidFill>
                <a:srgbClr val="002060"/>
              </a:solidFill>
            </a:endParaRPr>
          </a:p>
          <a:p>
            <a:pPr algn="ctr"/>
            <a:r>
              <a:rPr lang="ru-RU" sz="1400"/>
              <a:t>«Осуществление благоустройства территории муниципального образования»</a:t>
            </a: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33798" name="TextBox 8"/>
          <p:cNvSpPr txBox="1">
            <a:spLocks noChangeArrowheads="1"/>
          </p:cNvSpPr>
          <p:nvPr/>
        </p:nvSpPr>
        <p:spPr bwMode="auto">
          <a:xfrm>
            <a:off x="2214563" y="2000250"/>
            <a:ext cx="5286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Обустройство современных контейнерных площадок для сбора твердых бытовых отходов </a:t>
            </a:r>
          </a:p>
        </p:txBody>
      </p:sp>
      <p:pic>
        <p:nvPicPr>
          <p:cNvPr id="3379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0" y="3857625"/>
            <a:ext cx="1589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5214938"/>
            <a:ext cx="1714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929188"/>
            <a:ext cx="18573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25" y="3000375"/>
            <a:ext cx="1568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6" descr="ÐÐ°ÑÑÐ¸Ð½ÐºÐ¸ Ð¿Ð¾ Ð·Ð°Ð¿ÑÐ¾ÑÑ Ð³Ð¸ÑÐºÐ° Ð´ÐµÑÐµÐ²Ð¾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4857750"/>
            <a:ext cx="179070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25" y="4357688"/>
            <a:ext cx="1716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18" descr="C:\Users\Kov\Desktop\WORW66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2071688"/>
            <a:ext cx="2071687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806" name="Picture 19" descr="C:\Users\Kov\Desktop\Безымянный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13" y="3500438"/>
            <a:ext cx="2071687" cy="1227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807" name="Прямоугольник 15"/>
          <p:cNvSpPr>
            <a:spLocks noChangeArrowheads="1"/>
          </p:cNvSpPr>
          <p:nvPr/>
        </p:nvSpPr>
        <p:spPr bwMode="auto">
          <a:xfrm>
            <a:off x="2428875" y="2643188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Лиговский пр., д. 68;</a:t>
            </a:r>
          </a:p>
          <a:p>
            <a:r>
              <a:rPr lang="ru-RU"/>
              <a:t>Лиговский пр., д. 98; </a:t>
            </a:r>
            <a:br>
              <a:rPr lang="ru-RU"/>
            </a:br>
            <a:r>
              <a:rPr lang="ru-RU"/>
              <a:t>Невский пр., д. 141;</a:t>
            </a:r>
          </a:p>
          <a:p>
            <a:r>
              <a:rPr lang="ru-RU"/>
              <a:t>Невский пр., д. 147;</a:t>
            </a:r>
          </a:p>
          <a:p>
            <a:r>
              <a:rPr lang="ru-RU"/>
              <a:t>Невский пр., д. 153;</a:t>
            </a:r>
            <a:br>
              <a:rPr lang="ru-RU"/>
            </a:br>
            <a:r>
              <a:rPr lang="ru-RU"/>
              <a:t>Черняховского ул., д. 31;</a:t>
            </a:r>
          </a:p>
          <a:p>
            <a:r>
              <a:rPr lang="ru-RU"/>
              <a:t>Черняховского ул., д. 51; </a:t>
            </a:r>
            <a:br>
              <a:rPr lang="ru-RU"/>
            </a:br>
            <a:r>
              <a:rPr lang="ru-RU"/>
              <a:t>Транспортный пер., д. 2</a:t>
            </a: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3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64088" y="1412776"/>
            <a:ext cx="352839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600" b="1" dirty="0" smtClean="0"/>
              <a:t>ОСНОВНЫЕ ХАРАКТЕРИСТИКИ 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Площадь</a:t>
            </a:r>
            <a:r>
              <a:rPr lang="ru-RU" sz="1600" dirty="0" smtClean="0"/>
              <a:t> </a:t>
            </a:r>
            <a:r>
              <a:rPr lang="ru-RU" sz="1600" b="1" dirty="0" smtClean="0"/>
              <a:t>–</a:t>
            </a:r>
            <a:r>
              <a:rPr lang="ru-RU" sz="1600" dirty="0" smtClean="0"/>
              <a:t> </a:t>
            </a:r>
            <a:r>
              <a:rPr lang="ru-RU" sz="1600" b="1" dirty="0" smtClean="0"/>
              <a:t>330 га</a:t>
            </a:r>
            <a:endParaRPr lang="ru-RU" sz="1600" b="1" dirty="0" smtClean="0"/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Численность населения –         16 699 чел.,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в том числе детей –  2 965 чел.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Количество школ,                        находящихся на территории – 4</a:t>
            </a:r>
          </a:p>
          <a:p>
            <a:pPr fontAlgn="t"/>
            <a:endParaRPr lang="ru-RU" sz="1600" b="1" dirty="0" smtClean="0"/>
          </a:p>
          <a:p>
            <a:pPr fontAlgn="t"/>
            <a:r>
              <a:rPr lang="ru-RU" sz="1600" b="1" dirty="0" smtClean="0"/>
              <a:t>Количество детских садов,       находящихся на территории – 1</a:t>
            </a:r>
          </a:p>
          <a:p>
            <a:pPr algn="just"/>
            <a:endParaRPr lang="ru-RU" sz="1900" b="1" dirty="0">
              <a:solidFill>
                <a:schemeClr val="tx1">
                  <a:lumMod val="65000"/>
                  <a:lumOff val="35000"/>
                </a:schemeClr>
              </a:solidFill>
              <a:latin typeface="Bahnschrift Light" pitchFamily="34" charset="0"/>
            </a:endParaRPr>
          </a:p>
        </p:txBody>
      </p:sp>
      <p:pic>
        <p:nvPicPr>
          <p:cNvPr id="32769" name="Picture 1" descr="C:\Users\Vereshchagina\Desktop\image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268760"/>
            <a:ext cx="5184576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8044D3-23E4-4AEC-8A3F-754797186D1F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34819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2019 ГОД</a:t>
            </a: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4820" name="TextBox 8"/>
          <p:cNvSpPr txBox="1">
            <a:spLocks noChangeArrowheads="1"/>
          </p:cNvSpPr>
          <p:nvPr/>
        </p:nvSpPr>
        <p:spPr bwMode="auto">
          <a:xfrm>
            <a:off x="539750" y="5949950"/>
            <a:ext cx="84248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solidFill>
                <a:srgbClr val="C00000"/>
              </a:solidFill>
            </a:endParaRPr>
          </a:p>
          <a:p>
            <a:pPr algn="ctr"/>
            <a:endParaRPr lang="ru-RU" sz="2400" b="1">
              <a:solidFill>
                <a:srgbClr val="002060"/>
              </a:solidFill>
            </a:endParaRPr>
          </a:p>
          <a:p>
            <a:pPr algn="ctr"/>
            <a:endParaRPr lang="ru-RU" sz="2400" b="1">
              <a:solidFill>
                <a:srgbClr val="002060"/>
              </a:solidFill>
            </a:endParaRPr>
          </a:p>
        </p:txBody>
      </p:sp>
      <p:sp>
        <p:nvSpPr>
          <p:cNvPr id="34821" name="Прямоугольник 10"/>
          <p:cNvSpPr>
            <a:spLocks noChangeArrowheads="1"/>
          </p:cNvSpPr>
          <p:nvPr/>
        </p:nvSpPr>
        <p:spPr bwMode="auto">
          <a:xfrm>
            <a:off x="2484438" y="549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4822" name="TextBox 8"/>
          <p:cNvSpPr txBox="1">
            <a:spLocks noChangeArrowheads="1"/>
          </p:cNvSpPr>
          <p:nvPr/>
        </p:nvSpPr>
        <p:spPr bwMode="auto">
          <a:xfrm>
            <a:off x="4786313" y="1643063"/>
            <a:ext cx="39243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/>
            </a:r>
            <a:br>
              <a:rPr lang="ru-RU" sz="2000" b="1"/>
            </a:br>
            <a:r>
              <a:rPr lang="ru-RU" sz="2000" b="1"/>
              <a:t>Мощение дворовой территории</a:t>
            </a:r>
            <a:endParaRPr lang="ru-RU" sz="2000"/>
          </a:p>
          <a:p>
            <a:r>
              <a:rPr lang="ru-RU" sz="2000"/>
              <a:t>Роменская ул., д.9</a:t>
            </a:r>
          </a:p>
          <a:p>
            <a:endParaRPr lang="ru-RU" sz="2000"/>
          </a:p>
          <a:p>
            <a:r>
              <a:rPr lang="ru-RU" sz="2000" b="1"/>
              <a:t>Установка, содержание и ремонт ограждений газонов </a:t>
            </a:r>
          </a:p>
          <a:p>
            <a:r>
              <a:rPr lang="ru-RU" sz="2000"/>
              <a:t>Роменская ул., д.9; Невский пр., д.133, д. 153; Черняховского ул., д. 51</a:t>
            </a:r>
          </a:p>
          <a:p>
            <a:endParaRPr lang="ru-RU" sz="2000"/>
          </a:p>
          <a:p>
            <a:r>
              <a:rPr lang="ru-RU" sz="2000" b="1"/>
              <a:t>Обустройство спортивной площадки</a:t>
            </a:r>
            <a:endParaRPr lang="ru-RU" sz="2000"/>
          </a:p>
          <a:p>
            <a:r>
              <a:rPr lang="ru-RU" sz="2000"/>
              <a:t>Лиговский пр., д. 100</a:t>
            </a:r>
          </a:p>
          <a:p>
            <a:endParaRPr lang="ru-RU" sz="2000"/>
          </a:p>
        </p:txBody>
      </p:sp>
      <p:pic>
        <p:nvPicPr>
          <p:cNvPr id="19468" name="Picture 14" descr="\\Malya-ser\ma\Обмен\Ветохина\Бюджет 2018\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643063"/>
            <a:ext cx="20716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2" descr="C:\Users\dvetokhina\Desktop\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3357563"/>
            <a:ext cx="207168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4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4786313"/>
            <a:ext cx="20891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94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338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38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1C8064-A6E1-46C2-A376-5B63D16620D6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35843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2019 ГОД</a:t>
            </a: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5844" name="TextBox 8"/>
          <p:cNvSpPr txBox="1">
            <a:spLocks noChangeArrowheads="1"/>
          </p:cNvSpPr>
          <p:nvPr/>
        </p:nvSpPr>
        <p:spPr bwMode="auto">
          <a:xfrm>
            <a:off x="539750" y="5949950"/>
            <a:ext cx="84248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solidFill>
                <a:srgbClr val="C00000"/>
              </a:solidFill>
            </a:endParaRPr>
          </a:p>
          <a:p>
            <a:pPr algn="ctr"/>
            <a:endParaRPr lang="ru-RU" sz="2400" b="1">
              <a:solidFill>
                <a:srgbClr val="002060"/>
              </a:solidFill>
            </a:endParaRPr>
          </a:p>
          <a:p>
            <a:pPr algn="ctr"/>
            <a:endParaRPr lang="ru-RU" sz="2400" b="1">
              <a:solidFill>
                <a:srgbClr val="002060"/>
              </a:solidFill>
            </a:endParaRPr>
          </a:p>
        </p:txBody>
      </p:sp>
      <p:sp>
        <p:nvSpPr>
          <p:cNvPr id="35845" name="Прямоугольник 10"/>
          <p:cNvSpPr>
            <a:spLocks noChangeArrowheads="1"/>
          </p:cNvSpPr>
          <p:nvPr/>
        </p:nvSpPr>
        <p:spPr bwMode="auto">
          <a:xfrm>
            <a:off x="2484438" y="549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5846" name="Прямоугольник 9"/>
          <p:cNvSpPr>
            <a:spLocks noChangeArrowheads="1"/>
          </p:cNvSpPr>
          <p:nvPr/>
        </p:nvSpPr>
        <p:spPr bwMode="auto">
          <a:xfrm>
            <a:off x="428625" y="1285875"/>
            <a:ext cx="5500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Содержание территорий зеленых насаждений общего пользования местного значения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14313" y="2000250"/>
            <a:ext cx="6143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600" dirty="0">
                <a:latin typeface="+mj-lt"/>
              </a:rPr>
              <a:t>Площадь территорий зеленых насаждений общего пользования местного значения составляет 1,47 га.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и включает в себя 24 </a:t>
            </a:r>
            <a:r>
              <a:rPr lang="ru-RU" sz="1600" dirty="0" smtClean="0">
                <a:latin typeface="+mj-lt"/>
              </a:rPr>
              <a:t>объекта.</a:t>
            </a:r>
            <a:endParaRPr lang="ru-RU" sz="1600" dirty="0">
              <a:latin typeface="+mj-lt"/>
            </a:endParaRPr>
          </a:p>
        </p:txBody>
      </p:sp>
      <p:pic>
        <p:nvPicPr>
          <p:cNvPr id="34824" name="Picture 7" descr="C:\Users\Kov\Desktop\2019 бюджет инф. для слайдов\Схема_31_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25" y="1643063"/>
            <a:ext cx="2122488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42875" y="2857500"/>
            <a:ext cx="3500438" cy="4000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Гончарная ул., д.21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Лиговский пр., д.110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Черняховского ул., д. 35/7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Лиговский пр., д.116-118 лит. А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Лиговский пр., д.116-118 лит. Б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 err="1">
                <a:solidFill>
                  <a:srgbClr val="002060"/>
                </a:solidFill>
              </a:rPr>
              <a:t>Наб</a:t>
            </a:r>
            <a:r>
              <a:rPr lang="ru-RU" sz="1400" b="1" dirty="0">
                <a:solidFill>
                  <a:srgbClr val="002060"/>
                </a:solidFill>
              </a:rPr>
              <a:t>. Обводного канала, д.53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Черняховского ул., д. 26-28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Миргородская ул., д.10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Невский пр., д. 153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Невский пр., д. 163 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Невский пр., д. 107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00" b="1" dirty="0">
                <a:solidFill>
                  <a:srgbClr val="002060"/>
                </a:solidFill>
              </a:rPr>
              <a:t>Невский пр., д. 141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sz="1400" b="1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357563" y="2925763"/>
            <a:ext cx="3500437" cy="3932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Невский пр., д. 129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Лиговский пр., д. 106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Днепропетровская ул., д. 43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Днепропетровская ул., д. 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 err="1">
                <a:solidFill>
                  <a:srgbClr val="002060"/>
                </a:solidFill>
              </a:rPr>
              <a:t>Роменская</a:t>
            </a:r>
            <a:r>
              <a:rPr lang="ru-RU" sz="1450" b="1" dirty="0">
                <a:solidFill>
                  <a:srgbClr val="002060"/>
                </a:solidFill>
              </a:rPr>
              <a:t> ул., д. 11-13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 err="1">
                <a:solidFill>
                  <a:srgbClr val="002060"/>
                </a:solidFill>
              </a:rPr>
              <a:t>Наб</a:t>
            </a:r>
            <a:r>
              <a:rPr lang="ru-RU" sz="1450" b="1" dirty="0">
                <a:solidFill>
                  <a:srgbClr val="002060"/>
                </a:solidFill>
              </a:rPr>
              <a:t>. Обводного канала , д. 55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Транспортный пер., д. 11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Черняховского ул. , д.53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Черняховского ул., д. 51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 Черняховского ул., д. 5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ru-RU" sz="1450" b="1" dirty="0">
                <a:solidFill>
                  <a:srgbClr val="002060"/>
                </a:solidFill>
              </a:rPr>
              <a:t>Черняховского, д. 30А </a:t>
            </a:r>
          </a:p>
          <a:p>
            <a:pPr marL="342900" indent="-342900">
              <a:buFontTx/>
              <a:buAutoNum type="arabicPeriod" startAt="14"/>
              <a:defRPr/>
            </a:pPr>
            <a:endParaRPr lang="ru-RU" sz="1500" b="1" dirty="0"/>
          </a:p>
          <a:p>
            <a:pPr marL="342900" indent="-342900">
              <a:buFontTx/>
              <a:buAutoNum type="arabicPeriod" startAt="14"/>
              <a:defRPr/>
            </a:pPr>
            <a:endParaRPr lang="ru-RU" sz="1500" b="1" dirty="0"/>
          </a:p>
          <a:p>
            <a:pPr marL="342900" indent="-342900">
              <a:defRPr/>
            </a:pPr>
            <a:endParaRPr lang="ru-RU" sz="1500" dirty="0"/>
          </a:p>
          <a:p>
            <a:pPr>
              <a:defRPr/>
            </a:pPr>
            <a:endParaRPr lang="ru-RU" sz="1500" dirty="0"/>
          </a:p>
          <a:p>
            <a:pPr>
              <a:defRPr/>
            </a:pPr>
            <a:endParaRPr lang="ru-RU" sz="1500" dirty="0"/>
          </a:p>
          <a:p>
            <a:pPr>
              <a:defRPr/>
            </a:pPr>
            <a:endParaRPr lang="ru-RU" sz="1500" dirty="0"/>
          </a:p>
        </p:txBody>
      </p:sp>
      <p:pic>
        <p:nvPicPr>
          <p:cNvPr id="34829" name="Picture 13" descr="\\Malya-ser\MA\Обмен\Сеткевич\Новая папка\Новая папка\DSCN0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3214688"/>
            <a:ext cx="1906588" cy="164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30" name="Picture 14" descr="\\Malya-ser\MA\Обмен\Сеткевич\Новая папка\Новая папка\DSCN0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50" y="5000625"/>
            <a:ext cx="2000250" cy="149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15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D0770E-A212-45DD-B1E2-D93476DA6811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36867" name="Прямоугольник 3"/>
          <p:cNvSpPr>
            <a:spLocks noChangeArrowheads="1"/>
          </p:cNvSpPr>
          <p:nvPr/>
        </p:nvSpPr>
        <p:spPr bwMode="auto">
          <a:xfrm>
            <a:off x="0" y="1714500"/>
            <a:ext cx="79295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Высадка цветов в вазоны и цветники на территории муниципального образования  </a:t>
            </a:r>
          </a:p>
          <a:p>
            <a:pPr algn="ctr"/>
            <a:endParaRPr lang="ru-RU" sz="2400" b="1"/>
          </a:p>
          <a:p>
            <a:r>
              <a:rPr lang="ru-RU" sz="2400"/>
              <a:t> </a:t>
            </a:r>
          </a:p>
        </p:txBody>
      </p:sp>
      <p:sp>
        <p:nvSpPr>
          <p:cNvPr id="36868" name="Прямоугольник 4"/>
          <p:cNvSpPr>
            <a:spLocks noChangeArrowheads="1"/>
          </p:cNvSpPr>
          <p:nvPr/>
        </p:nvSpPr>
        <p:spPr bwMode="auto">
          <a:xfrm>
            <a:off x="857250" y="214313"/>
            <a:ext cx="757237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804863" algn="l"/>
              </a:tabLst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2019 ГОД</a:t>
            </a:r>
          </a:p>
          <a:p>
            <a:pPr algn="ctr">
              <a:tabLst>
                <a:tab pos="804863" algn="l"/>
              </a:tabLst>
            </a:pPr>
            <a:endParaRPr lang="ru-RU" sz="1100" dirty="0">
              <a:solidFill>
                <a:srgbClr val="C00000"/>
              </a:solidFill>
            </a:endParaRPr>
          </a:p>
          <a:p>
            <a:pPr algn="ctr">
              <a:tabLst>
                <a:tab pos="804863" algn="l"/>
              </a:tabLst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6869" name="Прямоугольник 10"/>
          <p:cNvSpPr>
            <a:spLocks noChangeArrowheads="1"/>
          </p:cNvSpPr>
          <p:nvPr/>
        </p:nvSpPr>
        <p:spPr bwMode="auto">
          <a:xfrm>
            <a:off x="2484438" y="549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6870" name="Прямоугольник 7"/>
          <p:cNvSpPr>
            <a:spLocks noChangeArrowheads="1"/>
          </p:cNvSpPr>
          <p:nvPr/>
        </p:nvSpPr>
        <p:spPr bwMode="auto">
          <a:xfrm>
            <a:off x="323850" y="1125538"/>
            <a:ext cx="8569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во исполнение вопроса местного значения</a:t>
            </a:r>
            <a:endParaRPr lang="ru-RU" sz="1400">
              <a:solidFill>
                <a:srgbClr val="002060"/>
              </a:solidFill>
            </a:endParaRPr>
          </a:p>
          <a:p>
            <a:pPr algn="ctr"/>
            <a:r>
              <a:rPr lang="ru-RU" sz="1400"/>
              <a:t>«Осуществление благоустройства территории муниципального образования»</a:t>
            </a:r>
            <a:endParaRPr lang="ru-RU" sz="1400">
              <a:solidFill>
                <a:srgbClr val="002060"/>
              </a:solidFill>
            </a:endParaRPr>
          </a:p>
        </p:txBody>
      </p:sp>
      <p:pic>
        <p:nvPicPr>
          <p:cNvPr id="10" name="Рисунок 9" descr="C:\Users\3D6B~1\AppData\Local\Temp\Rar$DI10.557\image-16-09-15-02-41-2.jpeg"/>
          <p:cNvPicPr/>
          <p:nvPr/>
        </p:nvPicPr>
        <p:blipFill>
          <a:blip r:embed="rId2" cstate="print"/>
          <a:srcRect l="113" t="26260" r="273" b="22114"/>
          <a:stretch>
            <a:fillRect/>
          </a:stretch>
        </p:blipFill>
        <p:spPr bwMode="auto">
          <a:xfrm>
            <a:off x="285750" y="4429125"/>
            <a:ext cx="2747963" cy="189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3D6B~1\AppData\Local\Temp\Rar$DI13.669\image-16-09-15-02-41-3.jpeg"/>
          <p:cNvPicPr/>
          <p:nvPr/>
        </p:nvPicPr>
        <p:blipFill>
          <a:blip r:embed="rId3" cstate="print"/>
          <a:srcRect t="5122" r="11687" b="35237"/>
          <a:stretch>
            <a:fillRect/>
          </a:stretch>
        </p:blipFill>
        <p:spPr bwMode="auto">
          <a:xfrm>
            <a:off x="3286125" y="4429125"/>
            <a:ext cx="2738438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3D6B~1\AppData\Local\Temp\Rar$DI14.701\image-16-09-15-02-41-4.jpeg"/>
          <p:cNvPicPr/>
          <p:nvPr/>
        </p:nvPicPr>
        <p:blipFill>
          <a:blip r:embed="rId4" cstate="print"/>
          <a:srcRect t="38211" b="10407"/>
          <a:stretch>
            <a:fillRect/>
          </a:stretch>
        </p:blipFill>
        <p:spPr bwMode="auto">
          <a:xfrm>
            <a:off x="6143625" y="2643188"/>
            <a:ext cx="2719388" cy="1720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3D6B~1\AppData\Local\Temp\Rar$DI06.877\image-16-09-15-02-41.jpeg"/>
          <p:cNvPicPr/>
          <p:nvPr/>
        </p:nvPicPr>
        <p:blipFill>
          <a:blip r:embed="rId5" cstate="print"/>
          <a:srcRect l="9325" t="39675" r="4746" b="12674"/>
          <a:stretch>
            <a:fillRect/>
          </a:stretch>
        </p:blipFill>
        <p:spPr bwMode="auto">
          <a:xfrm>
            <a:off x="6143625" y="4429125"/>
            <a:ext cx="2744788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5" name="Picture 15" descr="ÐÐ°ÑÑÐ¸Ð½ÐºÐ¸ Ð¿Ð¾ Ð·Ð°Ð¿ÑÐ¾ÑÑ ÐºÐ»ÑÐ¼Ð±Ð° Ð³Ð¸ÑÐºÐ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2571750"/>
            <a:ext cx="378618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60CC29-E9FD-47C8-BC2D-D95E13697C9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37891" name="Прямоугольник 3"/>
          <p:cNvSpPr>
            <a:spLocks noChangeArrowheads="1"/>
          </p:cNvSpPr>
          <p:nvPr/>
        </p:nvSpPr>
        <p:spPr bwMode="auto">
          <a:xfrm>
            <a:off x="571500" y="1571625"/>
            <a:ext cx="79295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Прочие работы:</a:t>
            </a:r>
          </a:p>
          <a:p>
            <a:r>
              <a:rPr lang="ru-RU"/>
              <a:t>Разработка проектно-сметной документации</a:t>
            </a:r>
          </a:p>
          <a:p>
            <a:r>
              <a:rPr lang="ru-RU"/>
              <a:t>Установка малых архитектурных форм, компенсационное озеленение (посадка деревьев и кустарников взамен вырубленных), удаление аварийных, больных деревьев и кустарников, содержание и ремонт детских и спортивных площадок, ямочный ремонт, выполнение текущего ремонта территории по заявкам жителей</a:t>
            </a:r>
          </a:p>
        </p:txBody>
      </p:sp>
      <p:sp>
        <p:nvSpPr>
          <p:cNvPr id="37892" name="Прямоугольник 4"/>
          <p:cNvSpPr>
            <a:spLocks noChangeArrowheads="1"/>
          </p:cNvSpPr>
          <p:nvPr/>
        </p:nvSpPr>
        <p:spPr bwMode="auto">
          <a:xfrm>
            <a:off x="857250" y="214313"/>
            <a:ext cx="757237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804863" algn="l"/>
              </a:tabLst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2019 ГОД</a:t>
            </a:r>
          </a:p>
          <a:p>
            <a:pPr algn="ctr">
              <a:tabLst>
                <a:tab pos="804863" algn="l"/>
              </a:tabLst>
            </a:pPr>
            <a:endParaRPr lang="ru-RU" sz="1100" dirty="0">
              <a:solidFill>
                <a:srgbClr val="C00000"/>
              </a:solidFill>
            </a:endParaRPr>
          </a:p>
          <a:p>
            <a:pPr algn="ctr">
              <a:tabLst>
                <a:tab pos="804863" algn="l"/>
              </a:tabLst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7893" name="Прямоугольник 10"/>
          <p:cNvSpPr>
            <a:spLocks noChangeArrowheads="1"/>
          </p:cNvSpPr>
          <p:nvPr/>
        </p:nvSpPr>
        <p:spPr bwMode="auto">
          <a:xfrm>
            <a:off x="2484438" y="54927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«БЛАГОУСТРОЙСТВО ТЕРРИТОРИИ МУНИЦИПАЛЬНОГО ОБРАЗОВАНИЯ»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7894" name="Прямоугольник 7"/>
          <p:cNvSpPr>
            <a:spLocks noChangeArrowheads="1"/>
          </p:cNvSpPr>
          <p:nvPr/>
        </p:nvSpPr>
        <p:spPr bwMode="auto">
          <a:xfrm>
            <a:off x="323850" y="1125538"/>
            <a:ext cx="8569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во исполнение вопроса местного значения</a:t>
            </a:r>
            <a:endParaRPr lang="ru-RU" sz="1400">
              <a:solidFill>
                <a:srgbClr val="002060"/>
              </a:solidFill>
            </a:endParaRPr>
          </a:p>
          <a:p>
            <a:pPr algn="ctr"/>
            <a:r>
              <a:rPr lang="ru-RU" sz="1400"/>
              <a:t>«Осуществление благоустройства территории муниципального образования»</a:t>
            </a:r>
            <a:endParaRPr lang="ru-RU" sz="1400">
              <a:solidFill>
                <a:srgbClr val="002060"/>
              </a:solidFill>
            </a:endParaRPr>
          </a:p>
        </p:txBody>
      </p:sp>
      <p:pic>
        <p:nvPicPr>
          <p:cNvPr id="37895" name="Picture 11" descr="C:\Users\dvetokhina\Desktop\P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88" y="4000500"/>
            <a:ext cx="32289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3" descr="C:\Users\dvetokhina\Desktop\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4000500"/>
            <a:ext cx="314325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4" descr="ÐÐ°ÑÑÐ¸Ð½ÐºÐ¸ Ð¿Ð¾ Ð·Ð°Ð¿ÑÐ¾ÑÑ ÑÐµÐ»Ð¾Ð²ÐµÑÐµÐº ÑÐµÐ¼Ð¾Ð½Ñ Ð³Ð¸ÑÐºÐ°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8" y="4000500"/>
            <a:ext cx="1619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012E34-88E5-47B0-91F0-092DE9851E37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38915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2019 ГОД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8677" name="Прямоугольник 12"/>
          <p:cNvSpPr>
            <a:spLocks noChangeArrowheads="1"/>
          </p:cNvSpPr>
          <p:nvPr/>
        </p:nvSpPr>
        <p:spPr bwMode="auto">
          <a:xfrm>
            <a:off x="2771775" y="1412875"/>
            <a:ext cx="2586038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rgbClr val="002060"/>
              </a:solidFill>
            </a:endParaRPr>
          </a:p>
          <a:p>
            <a:pPr algn="ctr"/>
            <a:endParaRPr lang="ru-RU" sz="1600" b="1">
              <a:solidFill>
                <a:srgbClr val="002060"/>
              </a:solidFill>
            </a:endParaRPr>
          </a:p>
          <a:p>
            <a:pPr algn="ctr"/>
            <a:endParaRPr lang="ru-RU" sz="1600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endParaRPr lang="ru-RU" sz="1200">
              <a:solidFill>
                <a:srgbClr val="002060"/>
              </a:solidFill>
            </a:endParaRPr>
          </a:p>
        </p:txBody>
      </p:sp>
      <p:sp>
        <p:nvSpPr>
          <p:cNvPr id="38917" name="Rectangle 1"/>
          <p:cNvSpPr>
            <a:spLocks noChangeArrowheads="1"/>
          </p:cNvSpPr>
          <p:nvPr/>
        </p:nvSpPr>
        <p:spPr bwMode="auto">
          <a:xfrm>
            <a:off x="755650" y="549275"/>
            <a:ext cx="810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«ОРГАНИЗАЦИЯ И ПРОВЕДЕНИЕ ДОСУГОВЫХ МЕРОПРИЯТИЙ,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ДЛЯ ЖИТЕЛЕЙ  МУНИЦИПАЛЬНОГО ОБРАЗОВАНИЯ»</a:t>
            </a: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38918" name="Прямоугольник 10"/>
          <p:cNvSpPr>
            <a:spLocks noChangeArrowheads="1"/>
          </p:cNvSpPr>
          <p:nvPr/>
        </p:nvSpPr>
        <p:spPr bwMode="auto">
          <a:xfrm>
            <a:off x="6227763" y="1700213"/>
            <a:ext cx="2736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§"/>
            </a:pPr>
            <a:endParaRPr lang="ru-RU" sz="1400">
              <a:solidFill>
                <a:srgbClr val="002060"/>
              </a:solidFill>
            </a:endParaRPr>
          </a:p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28682" name="TextBox 12"/>
          <p:cNvSpPr txBox="1">
            <a:spLocks noChangeArrowheads="1"/>
          </p:cNvSpPr>
          <p:nvPr/>
        </p:nvSpPr>
        <p:spPr bwMode="auto">
          <a:xfrm>
            <a:off x="750888" y="1071563"/>
            <a:ext cx="839311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C00000"/>
                </a:solidFill>
              </a:rPr>
              <a:t>Организация проведение экскурсионных поездок:</a:t>
            </a:r>
          </a:p>
          <a:p>
            <a:pPr algn="ctr"/>
            <a:endParaRPr lang="ru-RU" b="1"/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2987675" y="1844675"/>
            <a:ext cx="3240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solidFill>
                <a:srgbClr val="002060"/>
              </a:solidFill>
            </a:endParaRPr>
          </a:p>
          <a:p>
            <a:pPr algn="ctr">
              <a:buFont typeface="Arial" charset="0"/>
              <a:buChar char="•"/>
            </a:pP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38921" name="TextBox 12"/>
          <p:cNvSpPr txBox="1">
            <a:spLocks noChangeArrowheads="1"/>
          </p:cNvSpPr>
          <p:nvPr/>
        </p:nvSpPr>
        <p:spPr bwMode="auto">
          <a:xfrm>
            <a:off x="214313" y="1500188"/>
            <a:ext cx="4714875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400">
                <a:solidFill>
                  <a:srgbClr val="002060"/>
                </a:solidFill>
              </a:rPr>
              <a:t>«</a:t>
            </a:r>
            <a:r>
              <a:rPr lang="ru-RU" sz="1400" b="1">
                <a:solidFill>
                  <a:srgbClr val="002060"/>
                </a:solidFill>
              </a:rPr>
              <a:t>ВЕСЕЛЫЕ ПРИКЛЮЧЕНИЯ В КАРЕЛИИ»</a:t>
            </a:r>
            <a:br>
              <a:rPr lang="ru-RU" sz="1400" b="1">
                <a:solidFill>
                  <a:srgbClr val="002060"/>
                </a:solidFill>
              </a:rPr>
            </a:br>
            <a:endParaRPr lang="ru-RU" sz="1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>
                <a:solidFill>
                  <a:srgbClr val="002060"/>
                </a:solidFill>
              </a:rPr>
              <a:t>«РАНЧО «БЕЛЫЙ ШИПОВНИК»</a:t>
            </a:r>
            <a:br>
              <a:rPr lang="ru-RU" sz="1400" b="1">
                <a:solidFill>
                  <a:srgbClr val="002060"/>
                </a:solidFill>
              </a:rPr>
            </a:br>
            <a:endParaRPr lang="ru-RU" sz="1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>
                <a:solidFill>
                  <a:srgbClr val="002060"/>
                </a:solidFill>
              </a:rPr>
              <a:t>«МУЗЫКА НОВГОРОДА»</a:t>
            </a:r>
            <a:br>
              <a:rPr lang="ru-RU" sz="1400" b="1">
                <a:solidFill>
                  <a:srgbClr val="002060"/>
                </a:solidFill>
              </a:rPr>
            </a:br>
            <a:endParaRPr lang="ru-RU" sz="1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>
                <a:solidFill>
                  <a:srgbClr val="002060"/>
                </a:solidFill>
              </a:rPr>
              <a:t>«ЛЮБЕНСК-ВЕЧАЩА»</a:t>
            </a:r>
            <a:br>
              <a:rPr lang="ru-RU" sz="1400" b="1">
                <a:solidFill>
                  <a:srgbClr val="002060"/>
                </a:solidFill>
              </a:rPr>
            </a:br>
            <a:endParaRPr lang="ru-RU" sz="1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>
                <a:solidFill>
                  <a:srgbClr val="002060"/>
                </a:solidFill>
              </a:rPr>
              <a:t>«ГОСПОДИН ВЕЛИКИЙ НОВГОРОД»</a:t>
            </a:r>
          </a:p>
          <a:p>
            <a:pPr>
              <a:buFont typeface="Wingdings" pitchFamily="2" charset="2"/>
              <a:buChar char="q"/>
            </a:pPr>
            <a:endParaRPr lang="ru-RU" sz="1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>
                <a:solidFill>
                  <a:srgbClr val="002060"/>
                </a:solidFill>
              </a:rPr>
              <a:t>«ПСКОВ-ИЗБОРСК-ПУШКИНСКИЕ ГОРЫ»</a:t>
            </a:r>
            <a:br>
              <a:rPr lang="ru-RU" sz="1400" b="1">
                <a:solidFill>
                  <a:srgbClr val="002060"/>
                </a:solidFill>
              </a:rPr>
            </a:br>
            <a:endParaRPr lang="ru-RU" sz="1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>
                <a:solidFill>
                  <a:srgbClr val="002060"/>
                </a:solidFill>
              </a:rPr>
              <a:t>«СТАРАЯ РУССА – ВЕЛИКИЙ НОВГОРОД»</a:t>
            </a:r>
            <a:br>
              <a:rPr lang="ru-RU" sz="1400" b="1">
                <a:solidFill>
                  <a:srgbClr val="002060"/>
                </a:solidFill>
              </a:rPr>
            </a:br>
            <a:endParaRPr lang="ru-RU" sz="1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>
                <a:solidFill>
                  <a:srgbClr val="002060"/>
                </a:solidFill>
              </a:rPr>
              <a:t>«В ГОСТИ К КУЗНЕЦУ И ТВЕРСКОМУ РАКУ»</a:t>
            </a:r>
            <a:br>
              <a:rPr lang="ru-RU" sz="1400" b="1">
                <a:solidFill>
                  <a:srgbClr val="002060"/>
                </a:solidFill>
              </a:rPr>
            </a:br>
            <a:endParaRPr lang="ru-RU" sz="1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>
                <a:solidFill>
                  <a:srgbClr val="002060"/>
                </a:solidFill>
              </a:rPr>
              <a:t>«ВЕРХНИЕ МАНДРОГИ. СКАЗКА ЗАПОВЕДНОГО КРАЯ»</a:t>
            </a:r>
          </a:p>
          <a:p>
            <a:endParaRPr lang="ru-RU" sz="1400" b="1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>
                <a:solidFill>
                  <a:srgbClr val="002060"/>
                </a:solidFill>
              </a:rPr>
              <a:t>«ВЫБОРГ И ПРАЗДНИК СВ. ЛЮСИИ В ВЫБОРГСКОМ ЗАМКЕ» и др. </a:t>
            </a:r>
          </a:p>
        </p:txBody>
      </p:sp>
      <p:pic>
        <p:nvPicPr>
          <p:cNvPr id="38922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6666" t="6798" r="8333" b="11630"/>
          <a:stretch>
            <a:fillRect/>
          </a:stretch>
        </p:blipFill>
        <p:spPr bwMode="auto">
          <a:xfrm>
            <a:off x="7929563" y="5072063"/>
            <a:ext cx="6969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3" name="Прямоугольник 15"/>
          <p:cNvSpPr>
            <a:spLocks noChangeArrowheads="1"/>
          </p:cNvSpPr>
          <p:nvPr/>
        </p:nvSpPr>
        <p:spPr bwMode="auto">
          <a:xfrm>
            <a:off x="7358063" y="6215063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3 744,7 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тыс. руб.</a:t>
            </a:r>
            <a:endParaRPr lang="ru-RU" sz="1400" dirty="0"/>
          </a:p>
        </p:txBody>
      </p:sp>
      <p:pic>
        <p:nvPicPr>
          <p:cNvPr id="38924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5286375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8925" name="Прямоугольник 17"/>
          <p:cNvSpPr>
            <a:spLocks noChangeArrowheads="1"/>
          </p:cNvSpPr>
          <p:nvPr/>
        </p:nvSpPr>
        <p:spPr bwMode="auto">
          <a:xfrm>
            <a:off x="6143625" y="6143625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2710 </a:t>
            </a:r>
          </a:p>
          <a:p>
            <a:pPr algn="ctr"/>
            <a:r>
              <a:rPr lang="ru-RU" sz="1400" b="1">
                <a:solidFill>
                  <a:srgbClr val="002060"/>
                </a:solidFill>
              </a:rPr>
              <a:t>человек</a:t>
            </a:r>
            <a:endParaRPr lang="ru-RU" sz="1400"/>
          </a:p>
        </p:txBody>
      </p:sp>
      <p:pic>
        <p:nvPicPr>
          <p:cNvPr id="71682" name="Picture 2" descr="\\Malya-ser\MA\Фото\Фото 2018\ЭКСКУРСИИ\8.10.2018 - Деревянные храмы Карельского перешейка\IMG-20181008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571625"/>
            <a:ext cx="2009775" cy="156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3" name="Picture 3" descr="\\Malya-ser\MA\Фото\Фото 2018\ЭКСКУРСИИ\19.10.2018 - Гатчина\IMG-20181020-WA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50" y="1571625"/>
            <a:ext cx="2000250" cy="150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4" name="Picture 4" descr="\\Malya-ser\MA\Фото\Фото 2018\ЭКСКУРСИИ\Валаам\image-0-02-04-3af715bb06564f4da1911d9f2f066e50dff628284a2fa7f1fe931134b537e76d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143250"/>
            <a:ext cx="20002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5" name="Picture 5" descr="\\Malya-ser\MA\Фото\Фото 2018\ЭКСКУРСИИ\Псков\IMG_20180927_1442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50" y="3143250"/>
            <a:ext cx="20002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utoUpdateAnimBg="0"/>
      <p:bldP spid="28682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1"/>
          <p:cNvSpPr>
            <a:spLocks noGrp="1"/>
          </p:cNvSpPr>
          <p:nvPr>
            <p:ph idx="1"/>
          </p:nvPr>
        </p:nvSpPr>
        <p:spPr>
          <a:xfrm>
            <a:off x="2786063" y="1500188"/>
            <a:ext cx="4329112" cy="4525962"/>
          </a:xfrm>
        </p:spPr>
        <p:txBody>
          <a:bodyPr/>
          <a:lstStyle/>
          <a:p>
            <a:pPr algn="ctr">
              <a:buFont typeface="Wingdings 3" pitchFamily="18" charset="2"/>
              <a:buNone/>
              <a:defRPr/>
            </a:pPr>
            <a:r>
              <a:rPr lang="ru-RU" sz="2000" b="1" dirty="0" smtClean="0"/>
              <a:t>Основные мероприятия:</a:t>
            </a:r>
          </a:p>
          <a:p>
            <a:pPr marL="0" indent="0">
              <a:buFont typeface="Wingdings" pitchFamily="2" charset="2"/>
              <a:buChar char="q"/>
              <a:defRPr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Проведение творческих занятий по техническому моделированию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Проведение творческих занятий по песочной анимации</a:t>
            </a: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Проведение творческих занятий по лепке из полимерной глины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Кружок «Досуг»</a:t>
            </a:r>
          </a:p>
          <a:p>
            <a:pPr>
              <a:defRPr/>
            </a:pPr>
            <a:endParaRPr lang="ru-RU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BFC44-03EC-4F61-8FA4-4D74505B2283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39940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38" y="3000375"/>
            <a:ext cx="22145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\\Malya-ser\MA\Фото\Фото 2018\КРУЖКИ\4 КРУЖКА\АПРЕЛЬ\30.04.18 теневой\IMG_98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357313"/>
            <a:ext cx="23574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\\Malya-ser\MA\Фото\Фото 2018\КРУЖКИ\4 КРУЖКА\МАЙ\13.05.18 лепка\lUN4AZ3cR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071813"/>
            <a:ext cx="2357438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\\Malya-ser\MA\Фото\Фото 2018\КРУЖКИ\4 КРУЖКА\МАЙ\29.05.2018 рисование\DSCN8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4572000"/>
            <a:ext cx="2357438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9" descr="ÐÐ°ÑÑÐ¸Ð½ÐºÐ¸ Ð¿Ð¾ Ð·Ð°Ð¿ÑÐ¾ÑÑ Ð³Ð¸ÑÐºÐ° ÑÐ²Ð¾ÑÑÐµÑÑÐ²Ð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88" y="4357688"/>
            <a:ext cx="13541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ВЕДОМСТВЕННАЯ ЦЕЛЕВАЯ ПРОГРАММА НА  2019 ГОД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9946" name="Rectangle 1"/>
          <p:cNvSpPr>
            <a:spLocks noChangeArrowheads="1"/>
          </p:cNvSpPr>
          <p:nvPr/>
        </p:nvSpPr>
        <p:spPr bwMode="auto">
          <a:xfrm>
            <a:off x="755650" y="549275"/>
            <a:ext cx="810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«ОРГАНИЗАЦИЯ И ПРОВЕДЕНИЕ ДОСУГОВЫХ МЕРОПРИЯТИЙ,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cs typeface="Times New Roman" pitchFamily="18" charset="0"/>
              </a:rPr>
              <a:t>ДЛЯ ЖИТЕЛЕЙ  МУНИЦИПАЛЬНОГО ОБРАЗОВАНИЯ»</a:t>
            </a:r>
            <a:endParaRPr lang="ru-RU" sz="16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48681"/>
            <a:ext cx="8134672" cy="303368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4400" dirty="0" smtClean="0"/>
              <a:t>ПЛАНЫ  НЕПРОГРАММНЫХ НАПРАВЛЕНИЙ ДЕЯТЕЛЬНОСТИ НА 2019 год </a:t>
            </a:r>
            <a:endParaRPr lang="ru-RU" sz="4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C2575-9955-4446-BB8B-79DFB8AD9DF0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A03D0C-F9CF-41C7-89D5-20DA2E6A25C0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41987" name="Прямоугольник 5"/>
          <p:cNvSpPr>
            <a:spLocks noChangeArrowheads="1"/>
          </p:cNvSpPr>
          <p:nvPr/>
        </p:nvSpPr>
        <p:spPr bwMode="auto">
          <a:xfrm>
            <a:off x="250825" y="188913"/>
            <a:ext cx="8569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НЕПРОГРАММНЫХ НАПРАВЛЕНИЙ ДЕЯТЕЛЬНОСТИ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ГОД</a:t>
            </a:r>
          </a:p>
          <a:p>
            <a:pPr algn="ctr"/>
            <a:endParaRPr lang="ru-RU" sz="1200" dirty="0">
              <a:solidFill>
                <a:srgbClr val="C0000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1988" name="Прямоугольник 12"/>
          <p:cNvSpPr>
            <a:spLocks noChangeArrowheads="1"/>
          </p:cNvSpPr>
          <p:nvPr/>
        </p:nvSpPr>
        <p:spPr bwMode="auto">
          <a:xfrm>
            <a:off x="5292725" y="1916113"/>
            <a:ext cx="36528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200"/>
          </a:p>
          <a:p>
            <a:pPr algn="ctr"/>
            <a:endParaRPr lang="ru-RU" sz="1200">
              <a:solidFill>
                <a:srgbClr val="002060"/>
              </a:solidFill>
            </a:endParaRPr>
          </a:p>
          <a:p>
            <a:pPr algn="ctr"/>
            <a:endParaRPr lang="ru-RU" sz="1200">
              <a:solidFill>
                <a:srgbClr val="002060"/>
              </a:solidFill>
            </a:endParaRPr>
          </a:p>
        </p:txBody>
      </p:sp>
      <p:sp>
        <p:nvSpPr>
          <p:cNvPr id="41989" name="Rectangle 1"/>
          <p:cNvSpPr>
            <a:spLocks noChangeArrowheads="1"/>
          </p:cNvSpPr>
          <p:nvPr/>
        </p:nvSpPr>
        <p:spPr bwMode="auto">
          <a:xfrm>
            <a:off x="323850" y="815975"/>
            <a:ext cx="84963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</a:rPr>
              <a:t>«ВРЕМЕННОЕ ТРУДОУСТРОЙСТВО НЕСОВЕРШЕННОЛЕТНИХ В ВОЗРАСТЕ ОТ 14 ДО 18 ЛЕТ</a:t>
            </a:r>
            <a:endParaRPr lang="ru-RU">
              <a:solidFill>
                <a:srgbClr val="002060"/>
              </a:solidFill>
            </a:endParaRPr>
          </a:p>
          <a:p>
            <a:pPr algn="ctr"/>
            <a:r>
              <a:rPr lang="ru-RU" b="1">
                <a:solidFill>
                  <a:srgbClr val="002060"/>
                </a:solidFill>
              </a:rPr>
              <a:t>В СВОБОДНОЕ ОТ УЧЕБЫ ВРЕМЯ НА 2019 ГОД»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41990" name="Прямоугольник 10"/>
          <p:cNvSpPr>
            <a:spLocks noChangeArrowheads="1"/>
          </p:cNvSpPr>
          <p:nvPr/>
        </p:nvSpPr>
        <p:spPr bwMode="auto">
          <a:xfrm>
            <a:off x="571500" y="1857375"/>
            <a:ext cx="81010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Основные мероприятия</a:t>
            </a:r>
            <a:r>
              <a:rPr lang="ru-RU" sz="1200"/>
              <a:t>:</a:t>
            </a:r>
            <a:br>
              <a:rPr lang="ru-RU" sz="1200"/>
            </a:br>
            <a:endParaRPr lang="ru-RU" sz="1400">
              <a:solidFill>
                <a:srgbClr val="002060"/>
              </a:solidFill>
            </a:endParaRPr>
          </a:p>
          <a:p>
            <a:pPr algn="ctr">
              <a:buFont typeface="Arial" charset="0"/>
              <a:buChar char="•"/>
            </a:pPr>
            <a:r>
              <a:rPr lang="ru-RU" sz="1400">
                <a:solidFill>
                  <a:srgbClr val="002060"/>
                </a:solidFill>
              </a:rPr>
              <a:t>Предоставление несовершеннолетним гражданам в возрасте от 14 до 18 лет возможности временного трудоустройства в свободное от учебы время с целью приобретения трудовых навыков, профилактики безнадзорности и правонарушений;</a:t>
            </a:r>
          </a:p>
          <a:p>
            <a:pPr algn="ctr">
              <a:buFont typeface="Arial" charset="0"/>
              <a:buChar char="•"/>
            </a:pPr>
            <a:r>
              <a:rPr lang="ru-RU" sz="1400">
                <a:solidFill>
                  <a:srgbClr val="002060"/>
                </a:solidFill>
              </a:rPr>
              <a:t>Материальная поддержка несовершеннолетних граждан, находящихся в трудной жизненной ситуации;</a:t>
            </a:r>
          </a:p>
          <a:p>
            <a:pPr algn="ctr">
              <a:buFont typeface="Arial" charset="0"/>
              <a:buChar char="•"/>
            </a:pPr>
            <a:r>
              <a:rPr lang="ru-RU" sz="1400">
                <a:solidFill>
                  <a:srgbClr val="002060"/>
                </a:solidFill>
              </a:rPr>
              <a:t>Адаптация молодежи к условиям функционирования рынка труда.</a:t>
            </a:r>
          </a:p>
          <a:p>
            <a:pPr algn="ctr"/>
            <a:endParaRPr lang="ru-RU" sz="1400" i="1">
              <a:solidFill>
                <a:srgbClr val="002060"/>
              </a:solidFill>
            </a:endParaRPr>
          </a:p>
          <a:p>
            <a:pPr algn="ctr"/>
            <a:r>
              <a:rPr lang="ru-RU" sz="1400" i="1">
                <a:solidFill>
                  <a:srgbClr val="002060"/>
                </a:solidFill>
              </a:rPr>
              <a:t>*Оплата труда несовершеннолетних в период участия во временном трудоустройстве – 11 700,0 руб. в месяц.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41991" name="Прямоугольник 10"/>
          <p:cNvSpPr>
            <a:spLocks noChangeArrowheads="1"/>
          </p:cNvSpPr>
          <p:nvPr/>
        </p:nvSpPr>
        <p:spPr bwMode="auto">
          <a:xfrm>
            <a:off x="7643813" y="5857875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  445,9 </a:t>
            </a:r>
            <a:br>
              <a:rPr lang="ru-RU" sz="1400" b="1">
                <a:solidFill>
                  <a:srgbClr val="002060"/>
                </a:solidFill>
              </a:rPr>
            </a:br>
            <a:r>
              <a:rPr lang="ru-RU" sz="1400" b="1">
                <a:solidFill>
                  <a:srgbClr val="002060"/>
                </a:solidFill>
              </a:rPr>
              <a:t>тыс. руб.</a:t>
            </a:r>
            <a:endParaRPr lang="ru-RU" sz="1400"/>
          </a:p>
        </p:txBody>
      </p:sp>
      <p:pic>
        <p:nvPicPr>
          <p:cNvPr id="41992" name="Picture 12" descr="https://kurspresent.ru/uploads/3d-figures/48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4357688"/>
            <a:ext cx="14287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5072063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1994" name="TextBox 6"/>
          <p:cNvSpPr txBox="1">
            <a:spLocks noChangeArrowheads="1"/>
          </p:cNvSpPr>
          <p:nvPr/>
        </p:nvSpPr>
        <p:spPr bwMode="auto">
          <a:xfrm>
            <a:off x="6286500" y="5857875"/>
            <a:ext cx="18573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24</a:t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человека</a:t>
            </a:r>
          </a:p>
          <a:p>
            <a:pPr algn="ctr"/>
            <a:endParaRPr lang="ru-RU" sz="1000" dirty="0"/>
          </a:p>
        </p:txBody>
      </p:sp>
      <p:pic>
        <p:nvPicPr>
          <p:cNvPr id="41995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8072438" y="4857750"/>
            <a:ext cx="696912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AutoShape 2" descr="data:image/gif;base64,R0lGODlhMQGrAAAAACH/C05FVFNDQVBFMi4wAwEAAAAh+QQAfQAAACwAAAAAMQGrAIcPExoOERcRFhcUGRsVGhsVHRgZIxoZIxoaIx0cIyEjICEnIyMkJyEiKyAjLiAnMSImMCYnLykoLCwjLDkdL1MYMm0YNnsdOXkjNmMpNlMuNEIwMzoyMTUzLzA1LSwzMS0zNi0wOio0Pyk3QS47PzE7PDQ8Pjg7QD4+QkRCQkRFREJIRD1JQzpKQzRLRzRGSzJETzNEUjRHVTZLVDpQUT1TTj5VTENVS0dSTUtOT1FNUFpUVVxaWVhgXVlkYFVnW1FmWk1fXUhZYENYYD9eXjheYDRcZDNbbDVicDdqeDdzfTd5gDd/gzp7hT18h0B8hkR9hkh8h012gk9xgFBxeU1wc0xybUlxZ0txYUtyXkl4W0iBWkiKWEebWEScXUeUZUyFaVl+bF15bFxxaVxwZVpxaVx2amB2cGRxcGZubGdmZ25gZnBaY3BfaXphbodfeqFbgbFphKd2f5F8gY2AgYmEg4WDgH+KgXqLgXaMgHSMf3GLfHCFfG+CdmyDdWiIdGeLd2SFeGGBfmCEhV2JiFmPiFuUiFqfiU2YjlKPkk6KmEiNnEePnk2SnVOXnVidnl+hoWSgoGqfoHCfpXWeo3meo3ykpn6rpoGvoYWvmIWtmIOumYetm4yrnI+lnJqinqSbm6iUmaqSlaWSkp2RkZaVko6Zkoadj4Gcjn2di3ugjHqlhningHOhhHOahnKWiG+QimuNkGiMlGiKm2mNn2iRo2eUpGCYplqbp1adqFKeq1GhrlSkslKltlSpuVSquVmrtmCrs2SutGeyumi3vWK/u17JvVvMwl/LxGnBwXS6vHq0u3+2t4OvtImrrpCtq5exq56xqqG2p5+5pJm4o5O5ppK6qJO+q5nAr5vDtJzFuZ/GuKLFuKXFuajGuazBuLG8t7a2tby2uMOxvc+zwNK5ws/DxMbGw8DHw73MwbnOwbPRwrLTw7LWxbjVyL/UycXTysjXzczczc7i09Lm2NTo29ji293h4OHc4efk5+jq7Ovu7+r18+/7+vb8+/H8+vMI/wD3CdyXr169edjUrFnThxO1VqtUlUKTylM8ffz28cOYUWC/fvz49csnZxy+k5/s2FFjp40bOXTCmbMX7xy4Uu/MvSvlg0+ICBxARHBAFEIBAQWSyqAlpEGDBBAQHC3QAIKAAw4QSOWAIoFUEQ0ciDgggEABBAyMogG3zxSIByEeEP0ZgQQJEB+kFpALAi0DBl4PnE3aIEIDGiEaPFgMt/CDqgkiP7BBw+jZsgwOHEDQgMQNq4KPChiNtIBgA4sdjIBgwEADA0kRJGAwY8grQWVmvHgxo8qQIGVoCBnE54UPEUGEwAARQk0I1A8QHEgbQcRPwAVEWLceIsaIEUOQHP+ZIWTGjBEx0Pj4JkrNIO0hRAwhMqkdP38fP/7zV+9OtPv+5NOPPOKE1FE99KwTzSijzFHKJg9FVAoppXgCD0b5fRSSRhzyk484csgxhyh02HGGiWesIaJM8cSDjifgnPNONDOYMMIJOfCARgonQACBBBEgMEJiMlSBho+FIZBVbEg1wFkBkZkQAmdEvVZABAxohUAIPJTCU3whJDaCCQyUwEIJDAg1AAFofTCdVq8ZgIABCYQFAQkhtOBAa6854CMCEGyWwFlSxgnCAQEUAEGQsIHAQFKQkkbalSEMiWRSIkQQgQGaQjACH7EM8QB5L1BBRRU+0DDCqDOEYNddNPD/kYYPcTnFmZ0OPOXVA0PEQMJiJsAgLB5oDCHEkKOmh0YVdtRRHh/kVSHLM+7Qg19+++0Tzn/08FPPgOJoZCA/9GQjDR2hgBIOhKtICEqFF+2TYYYZdcQPKDqw8dIadtAxChqk9DDHHNGY0yI6dnhSCjqlxJBGpTymkIMJDkRgAgSVrhYCGtwIEQIOEgjgJwKlnSXblZoOBQEIuToVwaJ/hWACDj4wlusBJLxQxgo++HADCyYIMMBm02VmWgFyYtVqCEIIMsgLIqz6wMtzanWVAXtWVaUDVB2Qg1GbPZqUpGSRhoAJJzyA8QEJGABBYYahsOgIOYsAwgtBEDHEIGX4/yAECEHkOQMawQWBxgokEFVFdK4t6mQCIDQgRBJHjDmkCROTEENtq74gwwhC2AHDFHaEsEIOD8DggzPe1OOPP/9k6M8+4PyHTjr1/BNPuOPu48410KBLyroRolLKu53EMy9IImnIfD/htBFOOaKM8skn4dABShoNFtziOejUwQPNIZwXApBOwhmWjSG8DUMjk8xSRg4ShLDnpJtBaRjLTjWwWQmcOQCZPsCAELCgDPF5gAlY4IDdkKABLTABCExgggFYcAAKwJJfDmAAzRwQLvGhQXIEMYKhwKY1BTgBURYDgYphrQGrEUACRqOZ0IyNThEYgaSqopXWYC0EJXjbYv8aUL4ziMAuIhQC3pJjniv4ADeBEISqSIAxCDygac9BwFCkA4EchKAMMbBODB7wnRD44AQhQAwMzmCsEcigB3YYwgx+JYIY0KAKlYhFPAAUu35kyxzf8Ec0TDGPf8AjHOPKSDuucQ1ShGIUxGtFKyTyLk4ob3nNy0/zzNEGceRDH/EIRzjEMQpQrGEOcvBePMDhiRmo4AQqCFOYFhUZ2dQJUBEIgQxiEIIoOMMZxMrL26SCFMFwJkheOQsIJJCAojQgBVGJ0wjO8xinOEBtILjBWxoAggKsSQESUMACJEDAxikGbySgwQ3KwJsZiIAoRBlBUR7gGifZ8zUhSOZUIjX/GkVVUVLmBJRceJCDGLgGNSKgQRmC4AIQRPEK7ixPmO7WgsQJwQUvaEABZCYDH/gQTgeo4giCAAP7xQUGJBABDBxgHvIEQQZC8E4MqDCFIVQBasIRAi4sQQ9rwe4f+5mdOc4hyGjUgx/v+EQifYeNaTgSkhCCyCqOVwpLZlKTIFmeOdxgD4zcY5TiAAUodiAHN3ziHPBwERrScIKXVeoEaMyVbKTjlcLEwAhHiMERBgGNI0EOMKNJ1Ggi8xQtSocqQdoSmV5WTwdsswEMeMwD+OCDGlBxZvtUwAAyoxmNKqYBL7jCFYLQgiGJAAcm8IqSRhC1aG7KNXNqTa7eBoJu/2YpAQEgjY9e1oB+Ig2GYVLbEagwgjip5gFlcAEJ+CCIV6DiFS+AwQhoQAN00iCdtT0UEXPAByF08ABOOcAC7maCz8kFLiN4gRtDUFLdsPYBInjAXWUwhCg0QhFToMEQmMAOfsyDj0Hlh078AY5w5MMd0QCFgcQ1j2xkwxPRECW7VqGJU9zhFJx4R0iW97wMcRIfIcHHKMMhVjaEKBpohUc67LCj9nnqJ3XaU5BigzUjyIByRkhCM9CR2g+0VYuSQllhupkUG7omASYwTMuwtAIa8GBRJuBBEMzgFBzwgAADQMAAxumVAVDFNYsZgSBUoQo9uKoqTmrNlnLJmTvtKf8xEDAB1mBDgiCM4CwQmOFoECABjIUgBaWRSgNM8KswHeGdPpzBEVL1gA8AQRWogLQgYDAEVASCBlF7AQmEUIUW4IUzI7ADKfynlQMMLS6VSmmYbJQD9JBHutaRbneEEIUkBOEISMArHmQhj32gwx98fN3s4EFUcIAjH+mog4LrFZIGZ2Mb16gGNRwSEU1Q49qbQIdGOMzheKzhE/rQx1fFQeKxxkEOZ4VHWsFRBzvwIAUUjKtXjjwoKEkgajGQwRGS8MsZQDYH+hybybQ0qbFptE61lVNaSiBBCRTgA0hhAQtIcKYVMCDLBchSqaniFBE8ERCACMRoH3i0RwlATlH/aVtWXPOyFj7lLGHiIMkgpRUfhWBs4MXar1Z10D21RgTUHEEZYEHmSMOCBmLQgx6AcAUh0GCXRgiCo2I2AjREgCqZYYBTyLiY7rwzLkCXWghewF4Y0BcJSDDVEGBAHmfI46f9eF1QX7cPYvsDHeDQxzfsMIcNiatc2HAwNqyBCWpogsLUsAY1sp2Pq4JEXsuLRxvKgY98iJjcoJCDDs79CXCom9jn4MNEeICCn+R5TlBKgARQgDkpTfMIU0CrCCKjgoIH9rBHGVTbUJgUOSUzpJB7zQc+kJQ0zUBtBcCBX0yjGS0TwAAguC4fqnAFWOiBuu2LgApAMCiRsUYrV7Kn/9va92UltS0qSTEM0limqdiwTc0OoBgRK5UrlSZUCFR4RdGd29xXhIEMQiAFQRA1QoAKH6AAGVcVcHUVUnEAKuB6qxIm8TQEvCEFImAERjADNDADQVAFMKAESTAFSYAEMjADV/AMroMtQAVUdGcO4XB34FAP70AKyzYu9IANgZcN0ZYJhqcJPLh4mpAOGJIh/+B4HzEPbhAPn5QPIwYKc8AGceAGoAAO5vB58AAOzZICKNBnSFJvkFIYJ/AduyQEs1AFFYMAOYAdQVYY+1QADnB+HFQYSVNkylQCQYQDjrICaDNLuDU0sZEZbxFZIgA1Q8BcNSACUbEngnF1ymQlFv+DAhqlKDfXe1AiVx0EW0GyKD3UWSplPycEX7OlHSPgAlcwZmQGaa+Qiq+gByJHBL5BBYV4FgogFT6SAgVgFqYBFZtDAiPAduCBBCMwHkegb5wmBLIQC7RgX0YABeKBBFaACs7gOn20giw4bC+IDugAStjjd/dRD9mAg9ZQDZhQeIenCT5ojt+QD9umHwayPPTgBuaQD5YHVuEQCiEihZ73edEQDaXAAyqwBkHhACHAfTZ0MlDRHRGgV62SZwAHJZIiAHoRaCv3NmFRAvPWP4HCGB9gAyxQACQQAWFoGDPkZVkGWQrgApb1FrLUAjQgRXLxHB1kP4riFLAhiXsiHRr/VRpIASh3colzpUWWkRQC6SdhERc20jIP4AJiAAiwEGmQRmauoAepiAqwAASBIAZK6QNlkHF/wRkhoAIh42VVgTHoBQMvIARoMIwyYJabIwMyIAIyEARSIAVUEAMwkGORgAqa0Ak+xQ/UWI11Fw3+UBP7MA8RJhDM5o3XwAnm6IM9mAmasAd7wAnYYA/3YA8LhpjLMw/SEw/2YA/hIApysBB10AZtQAr5qG78yAc58Al1gAY54EV9wTY2BAIEdSMOsG8i0JC0knKS0n0Gx5OJoWRJ8TCsERcGgBxYoAmYEAYDqAKLIgHhNDShIV49U12t0hQGQAJlUAYtcBpH4RoX/xMZXng0fTFjpHEAq2EAJ9BBSAGRt9JDrdEqrREf3xFfrgECguAKzyUGRMCfp2hpViAFg1AFRFAIQUAFZSAE75QWsvEAkeNlaQEBKlACYYIeVXCfn+MdMrB1DgADvtErwjJclWAJliAJxNAO/uBTPyVsdQcOKwoP+0APCYaYA1EPg+cHN/ADZnAKm2COkNkHZ7AJ0QAOaGA9M/EO8iAPSpgfBCF5ckAKpLAGbQAToyAKoTAHbjAKqaluN4EGHMABOJAGaMADJ6B1j6MoKYAGIPA2qDElDJAD9nUEb6Nn/bRnPBSHj2NMWJEDJUBEQ1IFryCO1qAJekB2UmIYpXZYBP+wAD7gAvEVXXARNedBduAFZw0gAbhSaqMRJ6YxKa2xKJoyc/3kNpshG2KhHXDxAC/AS3xCAq8AC7FQBnvjlEUHC4EQBLAQBjUwCFZwLGQUJpCFAArgI15hRVY0QdNUI1GTUvZXHmdwnULwG9CSBIkQDJMQC5TQDOtADwLhUyvYgvDgD/Ygo4YZDgNxo9lQDalwIn3QCT/qg5tQB1XlCXOABtgTDvaQDunQDukgo5okDjqQATrQBjsQCqIACuIgDuMgmpBkhfpYB2kYASCAAhYJN3KiKUBSJ2cxKAeABrLwArNwAlBCTFMhAFSDAAQAkTYkACWQhxQEXx1YCeOICar/8AdCwAcnwH4MMIta97OIkStyUZTmkV7FxU2GUVguIwEoFFJzcgBEdhUcVIlO0YackkyoIWuMcSw+BAPLIgRgWwWDgApOSbapCAuw8AdAAAtVIAhBMH9qAwEK8Be15SMsRAIzkAbRFV2ypqpClyoxkG9C0DdIQAvOEAzCMAjO8A3xMA/1gJjC5qLzcA//UK4zepjpug/1AG17QAdqUAfUgAlAygkAwwmloC+gYA7iYA4G46/xsA/68Jnh4AZsoC86oAGgEAoLy7CiIIUyAbGqWQo9cAIpcHPI2UxV1EwVYytKcgS0MAXOAA6bQQArywACYL1JYQJpoCkHsLJJkQA4/yIAXiQEJNACZ+AHqqAJ1cCcVfADpsAGOVA6qyEdBpAWNfAAv0KTWANfhbYn5mmm7UNEhlGTqLpySGEY/fQahTEoSSMbmrFRMbUnQ/mhHvNORCEEMlAEVUC2ZOsKzgULrxAIr7AHQiBaZaBZDJArP4GAaQFCDLCdNFAz1BUEZxkDSjQqUCMsmwO2fDAIpgAO39AIg1AJpuAO1dIO81CYkTs7XeUP9/C6NIquAzEP8bC51rAHqIQGnIAJkJkJm5AGdUAKWIqk4UAOn6m6opSlbVC7OjCwBCsKCdsgbjDHkGQwEGsOrikEJpACN/Id7JNLLfc57BUZBXBjg4B3MlA2gf91FiqgGQzATFNxADiiAjkAnfRUPoKgB0Q3jprQnTmwAxuwsyWQWESTJooRAi7gGtxBA5D1AKEhQzMkJ3LSGL1XJ/bDGk4SybllMmQBKbFRACbwp60BFyWlHVGjGiMwBVUQCPyJCq7gwa/An6wYCHogBldJBitLvQvAAMMnAQWUbxpFADkzA35DA/kmLDBgHTJwljMAAzwsBD4gC7Dww2IbBYOgDvzQDuvgLSERuftwD/rwD088o6KUrvUgD5tbDXcwCqRgB4ypCapwCsdDeSchSvYwIlcqmmygAyjA0SjQ0Rvdxi8xMKQwMFvKIhCLhWV6AjOAI0NiJ0/hJCQAV0f/wARTMAsxFYyzEA2VgAQhsAEEEAC5hQY4MACDAhgrC16xdAIr0AMjMMw0EAgizJyYUAk+MAM5wKZvgyUI6MsdlF1y0TQ/IHFDayVYwzUyFCeoZxoZ+4Y+NBVCPXCRIhV+krTDnKpvaT8PQAOlKML8+czPrIohLMJk4AdYYANlQb0KoAAdsADjFTXyJBiDeEeIsRvGHDUZLAPdwRulKAX1NQmVIAtRoAi2oAzroA3bkMRLPDv3sA8C/bqgiUj30RH0sA3VUAdR6galYAqc8Amrqw/4MA720A/4UA5PyAZr4NFtvNwfjQIboAEpgAP9Mgrt1hJtUMdp1SLxAA8TIWqe/4AG0eAJF+MyohEVMqMEvaAEU0AJzysEk3AO32ALv/AAgSUAKsADSZEDJ0BMh1W12YEaTxTCgxAI1jAIfoMDpqAGSQZZfzEAOslxQsBQSPcHZQACh6gY36ECRCEVc7LhT/LLt+IkFmcaiSIYmxGJATAnUBEnBpAYRHFET/2hSDAI0czBNh6rsQoLYoAKfhAENiABjo1Bi+3YB/ABwfUcDRA16Rwm8iEDgwBTQ7CWQzIDSFAEMzAIVDALUeALxFALtCADi7ALURAF2rDar6MP6vja+wCavDMu9cANneAJn3Clo9RVwB0KbrAQO7AGOxCbKKCFf64DEpMCKbCjZvAHiP++B3aQBmygBmowCnJwmr8LvCiGVt9gE2mg4XXSy5IYAlSwDE4wBVMwjJPwDLPQDEmwCCIQWAHwF2JDMvBpGKzBGl3XkokgCFbQXGQbBObRaokBWRJQNqbBTTVQilYwtoJgLNS1qq+BfipeJ5EInlPRGlDhIw7+nv3UgIDiQ66xGsaFHuVhY1IA2M4M2NEMwkypB1ggBjVQAgrAAQuw2OAE5AsQAdv8FyszA/mWaXHpdIFLHvmGBFNABL1RBW4ZBZVQC7LgDLIwC7UgD+qgD2buD+lwDvfxxLE7ShwyEPEQDXHu2/aAD/ZAbqHJBh+dA4COAjjAIyigAlbWAz8ABn//4AqSJEkzD+lVigZO6AbDk2LAa4Xn8AwIZBiKDCUQIAiVwAhKMAR5NQJU0AjDuAgjWDIPLCmJkgDTEQIMsAIsw16l8gQGGgiwIAiw4ANocwIokLR/IRhI0eJBUIqDUH2W5gO9iGlXEIm+3MtZ0akPTDLIlCtGgzSwIQC5hRlh8WbpvCqaDU/pNQNJEAuE0MHRTO64GghhEAasCARnUALjFO/i1AES4AEfYO+PjIAhMATpRV9CcAQEGuX5FuVtGwXTSgUz0ARGsAi2MAhTgARSMAnswB/7MPF9AAS/hvGxnbkZr6/2UA72uAYqsANqwNGDDlcnQEEqYAM+cOiaQAYs//AHrMAKrfAH4S9JomAHa9BuoUAKblAH4eDzP28O0YAH5oNwepG9g3AE+5ZXeBWMgZsEIgAbAIGAgIACCAQcLECwQAIGDCA8IAHiwYweIWTIiDHllSVYZWiMcBCCRAMDCBgkOFBAZYERQlpUCUIDVqAhLsoICVJl0YsHCREiTBhUJQITEBA2SNAAQYGSBhwkCBCVAIIDBkaIIAHjwYMXQkQ4AAv2wZFYsGABAqQHbSBAgQK9OhtIDJkgJDwskCBBgYIFHTx0kPDhYQQFBUK8mEEjxgxBRxQtakRlhhAjQ6gQ0iWkiogoSRb1miIESa1lkujxc+dP9erVd2x44pdvXv89eKTk7NtXz569ctFA0UHTY8cOHmuGs2GTQ8WKEyp48AiyQvqPP30AgVlBndUfIDfItGolSs6aOXZEjZJTJ9w5eO3dvz8XDY2JEBAQRIjAAIRRASOOYExChBlkgOgB/5QwYKWDCFrwoKoQQAAEEEgIIYQHYBDhqouE0MOsGUww4YEKITAgQQVSUsmAF/iAZQgXh5hhiBFGeCGIIWRAgoYCGlApgZUKSIlBIBk4YamFquJxJZIEiCqAISGAQawRSNjKAQQMCAGJSmahBRVX4ILlFTG/dAUVM8F8JY+7AGsIr7wigACCCD74gAERZBACzx7qsIOKRRZpoooqbOGFiib/eqnFmUqSUGIRJaKYRZFbbLGFmWe8oYc11twx5R1+wImHH3vACUefe6IZJY0eeFBj1eGe4yEHHnpIAwYafsAh1xtusIEFE1iogYwagihBhT9YcQUHNsxYZRVR1GCjvPPkoCMadN7D9p1SSkFjBRUgSCABDg7IwQQJRYgh3RiGMCCCA1RwQIQjbkkihISaVOigJFWCAAeJKhRBRBFEgCEIG8TwiL4QHGgAXJUOODFOq6q44gUBRagBQwMamBEGKmjAsqQDGjgAAhN8FOBKpghyIEgBqvqxRCYPWgoEq0oU6wESEXBAhigmoUSWWFARs+gxyzQzaTMXwItpCdxkID+m/0EowYQBYbgoBh5uYpQKKqqYohdapjiilllqkSIJRYyQYYooCKmlkkpMMWUeTVfbZx7cbLhjH3vOCcccOobroQcf1NhhVxzIIMMPMAAJIocTaKiBhxR4IGOPP2zA4YQSyrDhhhNSYDaP4dRoVhQ32ihvlDnasMNabN97xw40cvgQhROmOiABBDhAIYaBYxjkmQeWUuHOJIDppYkComowKJQhjCAEBjgeYasKPxohMZxmHCGCBEk+gAAFdJ+RqxlIsJgEGkIgiYSBRxgiiIBL/HFGBBp4gIECWhYKUJgEpAck6CBOalgBevI/B7SLRE6ZgRSOAAUkUMERRnsFmczkCv8OchAVeiBABzgQAbxEIC94UcDT9GIYjMRgK3aYUoZmsK4jGEEysxACFGjhmSWsawo+OAMenrEPf8zjFHa7Gz/2ocQ+6MFv7wiHrGKVAx/8QAuPYwUrVuEHPwAiDEFYDogsx4MxhGFzPchBCnpwAxyoAAU+SMUZcoCCHqSiFaNwQ7TsMAc8qkF2s2uPOUrRAzvYYQX48dGOTGIAcJ0gBkiQBQxGYAI+hMA/UnAGLR7ApCYFgCD7SwgCEnmACylsSj54QQhmIMlV1gcEPFKKQK5nyfpUaGFgEYGLaLDLIeDEKw9g2MhSkpISjawBDTyAkARggE06SXxgwZ/vSjRNkhz/70oPEMIUiiCEWAyiEYXA4JdesUFxZlAMCygBB/ACgQXkBwEqzIsCGBACgkkSa7sUAgxIIAMYYEgGVDgCFR6ThFkcYRCKkMUd7oAHTxDRH/vwxjfqoSklqiYf6djHD3zzAxsAYQuAyGIWVbGKVqhCFYAgww9eMIITkMBbKFBBD4IABBusIAUn4AEObHCCDSyODHNUgRlt0wY5FBU9bfgjIM0RDTvwwROfMMEIh6IQCPGvbYOIRRVm4c8jWEIGz+ukJ33ikwQIgAEOmMGMLImDEZSBQuAbQX2SEoFY+g5O9YlAWBwAzBDUbwhWEEQV/iqEIQjPASthZoKcUgAqPSAG/yPYF1gaMDNSPiQEJbpSgpgCTZUZAAZWkAE9zRILDGZwTF7qYJmA4IGoPq1p4crLBzxQpwZYTAQ+KMMMZmADIcyQfjMQQYVmUAVZIKERUMCFLZzgiGDcgQ+EqIQ+WEOPZ8iDNfzgx2rqQQ8yQAMU1wHpKjQx3vGu4iZB+KIKcACiFbBABTnIAQ5YcIMVhAAFKZCi7nDwAx9ITg2as40cRAGKcIRCDmhIarbMcY5v9KAEEUCBDjYAggjgAGUFSUD1HCA8CPAgXiEwwiKOcEBONugnEWpAA0Swn3+ZgEoQcAB+YFwSnuFVTvY5ZjVJYsm0jsAKVqACYXXLzwIaMEV8df8fKmdEAoUwJUHQY5jOqGIynTWgQkXe2AhiEAQMPUAWYQoTBs0CCz34QQw+sEELStAXEzxtL26O2glNoJ+RhMAHaIhJEIIwA8TwM3sEmwUVBDEIQgyiF4X2hB3OEAtnZEpT6lBHdlUjaX/Qox3qaMYzWgHSLGqiFaZtBRmgQ98coIEH5qoaDnIauhUU6wSeO4EJLserE+RADXf4gx3k4IbVsYGoSAUH7d7xDnMU+xylyEEJGgACFERgAyHggQpQAiQJiNIA6BKBFJAgBc8uQgQqaQAMZraghOjnegV8gA3UAAJZkQAkUrIPVUIgof3xrIHTdMpWtHwFnEghq1ewwgz/ggASkjAFsSSxcgNnRDIGPIAkTjEAQmi8pP9BYGEWmuYDRCCE9Fm5CnwIA8KCEIVYYAEIQDCYDTjnAzKkAQ0i5IBrF7AXeX7ghB6AAA1iQgYfVIEGZQA6DSYTBCEI4SZVoAIf+OADIHMJD3fg1ik6IV2KtqMbks7uPOKhDm2k4xnRaEUWr8OKVoTBB3zYAxrQUAYf+CBWnpOQCaRDXxCYwI30qRoHmrMrE6Dg1n/oAa9HIYpQiKcNnwDHO86xeMYzHh3RyEEP8ENXCJAsQvsJ1wGuJAJb0IIRjQjGC/5n5SlMQQkxOMgABkAAldAABFfekQ14AAIe+GCSInoADYRA/4MSjKB3CWJIVQ+bILCEAAZFoMIVxCCGKhCCCEOowiAqlnADtmyae4XxUibrAh+0YGFKEcAAUkQSgwjgmJJNUQhoAIMY8eQBQ3iBC4ZFdCpIoQpnwL8f+tAHpe8fDR/gAMDQi5lTAAJoJ6bpgA8AgSBgOzSggSMQFB9YJSHwgR4oAz4QhEWjAlOABT4YBD64QAyMhlLAA2jgh3/4B03ZB3dQh0zJLiVSh3fYB2hohrBjBU3gg2Y5BTS4g7Z7DhpgjlczgaqRDhCRgAiQEA4IgRKYNwlAgTT4AzJIATX6A8DDI1EQBT5yAzX4hHCAhwVrvMVDB3Q4hzGMBgmpvJKAgP8TQMI0jLIjSBsR2zMhiIIpqIRmUIRacICDIICocYoQEJ8SeQAQSAMQxIHcC4EaWMJhqYGRaKCHqQrMIgmG4acXoAIkACwxoAIiiAIpsALb6opHZIAcgIARcAorYQpgGgE0e6UESSYBYD1qcrIGesQCeIirwBoaCYIkGARB8AM9CATN6MX9I8Zi7AMf8IsBZBoCjBq+eJoP8AEa6Io9kwEp4DgSyArd+rkQjIVGsAU+QIM7EwRZSKhUMMF/6IcUvK54gIZvcCh+8IZm6IZKeIaQ4gRPyIRM6IQ+OAMfwIH48gH3SgEUkJzlKIESOAEFPEgTAgEJAAEOIJ1W4A4f8IP/PwiDH6CDOSi8Odg1NujCcigHMHS8MQSHMkSHUlADNsyshkwA+wCLCMiIIziCRqAFWliGSuiFXtAFW6ACdaAChcCPYEox+OkwziEBFgiBGzCBEWCBMhCErpAICHFFxEoRZuqeGTACJDgCK1C+K0ACQoAFKxCDXQKmYBo/BHggBCggB4gT+1gInxC/FLESGqOrewuJgUEC9vMBKSCEWOCD/QuCrjgDY+wD/SPGHJAAwCBAvtgLh2CAmUOn3EqMddEtexICHAiun1O6Z5CCKKCFQcAtzYiFWbgDczzBdERBdZw0d4iGePAHfsiGbjCFWJCFVcgiTviETdgEagBHP0Aj/xw4g6qBtYOkGhD4AOmgGvxoiOP8Aw76AzMwAzAAAy34gR7QAV/btfH4SJBsvDFEh3AYQXBAB3BIA7Y6pv+JAN8Zmb0agSmQgV5yBmBYhm5YB2AYhmeww5FQgamgqwagvBOQABtQOjToA7o4AxYgARcIA1gQg8B0ARMApYZwRRTZGM2Avq2sAkEwi0EIM1iIieByuJDAAUBkJLZ8OAhJxZKYmQE4ABSBgKEokRS7PnrCiCEQBLchBKWjAWz0gWL8S34szP27AQkIQKbhCyNtuANYRhaQQCGIgRe4CKxZDDQoOhngQeeKBSrgRR+Igd4SBD54BTxIhWjwB3TsB9RUzf/XnAd1iIZ98AR9SAdZoALbZAVqiAbdTAXDicYZ4IFeoRq7O0jiLIEV8BcVKIEPQKcOYAEbIIOTAwLG+YFIRQM1IAVSmAM00M5wAMlyiIcyfIcx/IY+sINSAAdwwAMYgIAZAERREqWF0DDHkgE+yJMkkMlaGARt+IZKGIRz6AF/aYCTsI8YVQE08ARivYMyGBYSKIEawAI9QAUgaAE/oBwT+FUGQJGqbACBGwQkEJQrEAQNNQtUMIszg4gRwAGPGImtOCap9B0ecYqlGKAfkVdiSomtAC6MEAEjOANYkIW/5IMbCAICLUzD3D8u0r/5+AuZc7MFaLhlXIAWoIEhgAH/F6kCGbCYGdG5ycAtPADNPJEB/6AFP8CDkRVTbijTM0VZFFyNiooHTwCHfYiHQZgCVcgiaviEU8iEHezT9ZKOqrE7FRBC46ya1TrUg9wVFmiBpKUvNlqBRz0DVYEvHsijUdBU7hTDMYSGU+CDOqgDZDsB+Imxp0CRBHg2jYPDbpJJGXgCQpABJaCEtIodEugdErmsUwyBFiCBHiADHPABEKCckxODQNADGkAYPhAWtGRYFBGm9xOy57OhKhADk6MpPSOBveqfFDOJFTCXCFiKpECS6ymmZVqJ3mlRJAGSfxkBGAiBIogBsJmCQaDHtSNYg51dfjyDl2sah2UABRCI/wWQrcBwAe7ppxjRp1VKFxpAOiqYAp+bobXjA1Mg2YVKBWw42dS03kl7wXowhWfAgyCoBJqt02g4hU2YBnCoAyxggfRdDkNtNUMtASL9ABv4gQ9ggQ8Y1EVdABZoL/pagZp6VDuog+BguTwisE01SXRIh/GEBk/og1VRjvTENyNZCPaTSUBZhig4gklghFuYglmYgaYYURUAtzhhGIbZmBRjABuoAQYQgysQgWZVBTAIhA9yATI4VKbJLAZwCvnLkLiiESHggyD4AcYZg8glA/dpAQkpHwgwTjQjmYQwgJTQ4esRinndmAcYgBWggYDZipUykBGogiSYgqTrpoL1g/8z0D/aPePbXVgCZNgCHIDA4AsPKIIiGJ7UHRgSEAI8QAMXgIF+qwKPMAU04IOFil6FGlN/OFPrVVl/qAdugMFKyNJAGwTwzQRw4IRN0IQwqAGUY4EgoC/9HcIh7IASSIEOkK8PMAEPKIH0DQIyqCn9ZYFADZ00oAPbQYM0aAM2KOCQNEmTTOBvyAMfsKRX4lzgUwqV6Bm2OYJecIIpSIIoWIYpUKC42h9G8oEVgKXKSzH/fKXirAExAMYSeAC2AIRXEINUWDqDeUyGNYCGKKDDGLiZMrMyCIJhGQMzY5wzEAMSYDsWGMQ4YYAbAAIQ8J+USRAIaLUHeMXncZCg2Bj/AehV1QWLjwBEi5BJJMimJhAE28W//FtjNPYBFILMxqQ5N/OACFAri/AB7bmtQfOBIOg5IaACtgPHPMADPiDZpytNk13kf1Ci01iieRCDM3iGO9wSKpAFIaDTkBovVmgBG9AClfMBXjm1g1SBgSRCEDFUOgEBFgCCg6wBFqCag7SBEiCkQuoDCUiBHRCFql0w70TgdEgHcIiGPKBWCAGXK6m8BGiX2qOCIRgEKJDJI5gFaCiDZEqRlIAAFTABzUsAhukRE3CXmHqAGggEPnABBdSzGjaYKtJfN9ZhA6CQfRICKGVAPyADLDC5GnDtYInUMiCDFogrCCBrCGAAEqDW/4KQyl+lMJ+YGZUgCCQ5AArBvgp5JoyGAlmo2CfoaC766Oj+6CF1GsZEAMac47tYgIHBCqOrjxEoAQa83SDgY5n+AawiWZweWYUqzW5Q5H7gh3h4B3pQB9ygb2eQhG4QBFQYRyqAgRig02ZZBbQAhBrIgj8AAzIIgzD4U38pgTY6gVZjgViLtTipO6o5ayI1AdlaAR5AAzqoAzrQget8a5A0B7mma3BIh28AB0+oA4MeJt9ZCGz6WMs4AmhGAhfZMhQtABZ9mPvAXISrtwP4gBxwvWA51BYgg+XbA1guATLogx9YgQUoAANcgANgAIUxAiNYvyGQbSxQcD/4gZATg/9IHYMjlogYnTOqwW2TsTyDM5ISGyuSIYmHkCx8M4F+OoIYkIIpAGlBqAQ8kO6P9gMPuAvXUkY3Zkw7EZ4SQINSyLASAAEhGIQqoMDb9QHuOwNUwGn1Vqj1TgX3hu94wI2HsjR9UAc8gIV2KAOb8AGsmdOQYgVA0IIsoHUDz4I001/pUIHjHML3AlpJpzD8GHbjrBMn5ICqsTUQrwPkYAMsNHHvpOsV/wa6dnHIQ4oCOIHecYApWCWMWF4CiQGlhoESUJB5JYh1tUW01Ly6gwg0PkgyMAMfAIIw8IO2WwEyOAMboPIBoPKGCxEReIGBn1h8+gEuygIFJ3MxGIMfoAH/LDPo4yyBknEICGlRIGG9oGgyI9kYCCgBBBCJGI2AHKAnLJHJ6I4CU+CDQUfjM0ihE4J5p4HMmWOAdBmBDZgDUpCA+oKBMkCDAREC/lM6nVb5PDD6nX66VPAGRVbZeOgGZ9CGZpiHZpgFQXCGwpIk+qGFpp51LLgiWqepyW01Woa1IUxOutrw/UixwMiLDThID/A7OiCFZvc1UviEcfBluUbgb+B7U2gqHmg23wkXGJgCjcsIIfAsrEkCWpACWYAAAhiIBRkmpuBctWToBJGANoqTM7jnJNaPcDYDNpqvXSkMLAcSKxOYi72RXfqBuXjUBV8+M0gpgE6xymOsXsFy/6rAj4JTCU8it0R6GKaoVxFImQYggTXoAPzwDyMoA/xjQF9k+TPogRRyWJknUry4CwWgAa2cgRNYAzpggH5iP92jQKEf2aFXup1mb6Vnen74Bm5QB0WhhEpw3RlAAt0qrCKYggCf9bFrBdYGiBIsWrAoUcIEQhwnSoAooaJEChANJDD4EIGBRAkfGCTosKADBxQ85tSp02ZHG1LhxpUzdw7dy5fp0n2jmSZNDg4SIiA4cGDEgwgiQjwQMcPIESNJjMSQ0aBAAQEBBBRAEPXgiAgOIEQ9oMIOnzQrQJxp8YABAwUlwuz58wfIDTNkeCg4kAABAgMGHDx4MINEiBFCfv+8CFIjCJkgQHyQIfODBYiLehsY8NlghA0TDRqglWhAANUDUKkmiFpgwOgCBxokMIGggQMVfFCEAPFAypQzuoUIKaP7N/AbCxZIkDBcQfHhJiR48DCchhEZR4Ss4dHhBIgQPs7w8cHne57w38HnwWMez507qLz563evVD1/8wZV4uNiyJFBvNH4gPEgRAyrrMIKK4AAwsoVQLRQAwsmNMQCZCCY4JCDIFho4QfFbWDRRBFMRNEJHHyUAg9o0FGHGzqwQUc04rSEDozowHNOTTOlA040aGiwQQMcnJDAZhGMwJcIRhQhwxBU+DACGg5AJRqUVDWAgAOiRSUAAz2kkIP/Qz2cUUMDNvBBxh97mLnHGSWgFQFUTx7gQAMPrBDCC0K84IIYZIRBhg0u2BDED0H48IMCoAlAQAEGtGnAZpsxUABGErFJ1WiGUiWAZX09YACb/6XAxpYzCDFFLLDwEUQQwKnqR5rDEeeqccXp5EEJC5xwgxFIDGKCHXZIYCEJVQwiCR7k6THeeOGdlx4q6rT3jz///LMPNPTUw8cmUgxiiR49vADUCCIIyAoYPgABSA2ZrWACDiqswNAHIJxgwkMR/NoQCBAwEMEJHUTgYQMRJDAwCjpJgEIOapCU4g52fOKiOTFKLDE4pYzCBgr2SpDAalrB5gAMMRgxRC3LVILG/wxlNFlZpaOJhoAAEZjAwwcq9MFDGnywEOYeeehxJiA/gIDWo5cqkKhoD4BQmGFihPG0GD/YAMQPVZOhAAEEgKZaogboK1plDJSwQg0fUGllpYcigKhPIYiwggoo4IUACmtsAGTKgsRSBh+s6uY3cGM4N1xxhRPXQQfMibhlCzIg8YIgeJBAwwo38I0sH+HlkXl555mX3h2nOPtPP/1IC60//tBDTRCxaMPHUUONAMO4YJzBwx9+rHDCCjiwuwLcIOTQA0MPWfgvwDsBPDDzCRi+QQ5rkLQDSnZEU0458Mw0sY3poFMKKChIMHdpKqjApgEjxBBDCFQgUYs8zsxzxP9Qo00VGgGPVhXB0CagwYODaFCGBfjhDnjQAwL/EAYbgKBNUpnKALCElvTRoGl5cppcgGCDqjFGAQpAQAQLUBrRcIZRTzGB0mxgAwj4pE1aA80AWggzENCABznIAfNQ0AYNQEoFZ+gDH6rwDEGo6jd+8AMOFjC4wxFOAhxIXHM8gIIUoMUIsDhCLISwkQioYXOY25yyPLes0DmrPaYjHer80Y4xnKISQjgCEkRAAxhMYVysMEUdxBCEE6CAXiDggAl+gIMN7GAh8uKfRewFsH8xz0NWEWECCICADiSMJHaYw0nQEI5yvCRG3dseOsAhjhRp4AQ5OIFGbjClBsRABCL/qEIUZjEFWsxCVDIIAWjuB0P9QepfJuBSDr5yhp7lwRV5MJNb/iC0A4BQKls7TQAMUJEPlGAMjdFTGMwgFyxc0wwLiEChsoYXjJSABC1gyNAM8J8QMOAAzxTAAAaQNdUg4FE9AN7uCEAwN2wgaznQjcqCgIYiAmcFrnKVR4oDkg54gAPNueEENjCEJEQhCB9YwQhOkDPMIUsPYRRj6NKRutOdLnX+UAcfyhAEIfgADWgAwQhqwIoBseIOdFgFFgCDTv6xQAUc4NLxGDCWCOirNPVEHmvaNDAEfHABhGQDG9awBjeg4WGchAmMbIQOUKKjHHJwgxtEEY1SoAEH/ONM/w96QIVadKMSzXCGDxogAilQ4TMPBM0BiGeVBqjABBb5wD89wYc7eNQPPWuLW/SAAwlkLYLyrIs7C/AAEizABUC4rBjEYAbNXrMxZ0jc+BLgQeSsoDFVu2wLQMAXylilMlDCi09eI80e8OAA2WGeBuxGAAls5zdmIChwSpAc4izxI4hjjgk6oKXifIAEfJBDAjiQgA2ggaOZO5ZHxbisU7RjpCQ1qT86cQY8wMIHfbCDCgKTg5kSyKZYCEJDShACe2XoeBnKkNj8SpG7VMVReEkAWpY62g2UiA6kIIUb1KCSq86IJjXiajnc0AY2iAIc4AhHGnjQg1/WYRBTmIIUav/hDnmYwifpI4WiAhAAAGBqAQywygFKoIYeoCFnnvBEH45JBj+Epy1t4YQPNhBPAjzWg6BRwArEQAMiYAEIYsBCZrXptGueQScJlcAGTnACFZBBQSX4wXvT5QIGxIkzaHnKf9u5mQ+UwQc4CAkHODABFOxgAgxgF3AB59uDDscDi5VAB0zgUCV+4ARqSAFFDjYH6A6Muhz1aHmyC1LznEKk0fpu6uTxijuYwhp4SMMa1IACFKhgFapobw/CAAQHERUt94qMBCBAkQ4oYE0fKOrcFBABSTbvLgDWgIqkygYJg+IToYiGTBw8E3Bs78KjEAW0w4GjPpSCB7czwRuXkAT/KszCG4J4gGpedgAC3G+3SsTBCuw1rxusK141uMFazoTMVKRhA6O99wsV4IEwZPaCZMgsvzNLZQ9ATwU52FKWS6vBD7QACFj4QRZ+oEEbUIRoLYyti6tpTTSkQJ/TZcMGCgACHAAXOH5LonFcdQMfiCjQDm3OAujQBvEVBwVzmAPzHP1FPuhhWdo1T7O8W1J/7AMbzzhFp/lQHTscvAR2vMMZzPCui0DgXx24EAgAzQDiALie+3rxB2u9tgJIkqlYG5gGUKCDtQd7FAceBTy2ShMLz93COPoE3j9x4XD0wRN3iEYf/DeDRUwBDbFwBlwb2CaYqRg0DJCACW7AAglA/4oBD0gvUWpgLnkjcw9pMGUKFnBvBYRw33v6N7+fFvA8eZbWtd7AqGldAjI8HMxYuH3ELxsEBkgzLQeoSwE8iBYTXBMNOHSeDkOeABUMtOTA+QCf1cIC5Wzg5c0ZxRpoPuevbmy61R2PpD2XHp9TenTSAm/q+NEOpFuDDzPOAQxIMIJW0DQVOqOhDTjCAFkfxOqAXoCv+RpUjJYkUUSRudgAJEDasd3auQEP2MEoQGApTOAEmgIFXmBJlMKBUeB5uRkI1AwEPMAL4EAVDMEUgMAHPQqRRVDjUQpU9ESbgAAP6MwH1IAZAA0g9EGZ1BtyiN6hjNYADIfqDeEQOg3rnf+BCXjQdaQAqfHA7HVW7WWBYwBBEJwFWhzN0RzHRZiANfkA0+WQHPTTAKyASzmfblzNcaQhASBHClwHc3iACoyCqBVOCizaBnAEB3zfd/Tcz/Wh6Fwa+pmUOrBfWOCADMzACyCBHRGIFmBBDZQABEBAQ2AEBDRAhmgdmZHZUnWEBxgHcmQN1pzdBGQAA7KdG6wBKZREHWCgBYIOHtVBr5SEHUxgHZBBD+QAC3jABDWAFaBBGQiBKRgUcWDNGt4VaoTGaeQSAaiAGpCBXPTMz+xBDubO56WcB4nevXmAGRAh1PTbvzWGGXCAEpoPCoDAAjxhZ9FeFuReEHiAArjKaPH/GQh04RciXxhmDfNpkxkm4XHcG6ABGkhEEQ94QvZNQHHoACnIgU44z0btYR/6YXedXyCeVCqYwjPYwS2mgQ600iIWiCOmVgRQkyQiD9Gc2eMhAIA9nieuIVMlgDyNoopAlUy2AVih4ieYAzicwzlYmLTtHY6EQzREgycEZSkApd/dQR/0ALzB1BBEATQ4QxBUGwE6FrlNxW6RHQuqWABIABrYAZlojrwlU73Fiuhho6uYnuoBnBGmIxJ6EAeYTw7gwA20QDpeU+1dVnH54zsqUWN4oQ4gHwrcIwNYmxmeARA0EZ/BigcwFK2cASnsAApMgGQipBucgD5xpRchEB50/85DmocrmEI8RMtEpo46cNoz3IEd9EEd8AAPqEArEEiBAAIYKEgN+Nm6zFdI0gpIeMjAcMCLDYwEeBABoNLAzNkOyORMysEoLNopkkI0RAw4xEh02t1PBqUnhEM4XGd2go4Z/MAN0EASUFQluIM7eEIPuONwvFDjEQA2kp4CqNgABAAHlEI0mMEf9JiZAEIy9cEZoNKrXGN7auM2Po02dSNbnoAHmUAKbEkaSE1d0t7DXZYNlOU17mVwKpEE9KXxARgf0YFlcoC16SNwmUGtvAo8ptxHvFwH2IAfkAIbaIBkTsAOYFIkTRcQgZ/PdI4Bjd+yuMIrnII8lE4aoV9pmv9CNfBBHZwBHahIDtAfgYDBFszmZU0IlRJVvOxXgKXko3BEBxQnKUIVTYIVWMnBHIhCKISCHHwVKkaDhcHIdFLnheFINHxCNGQndh6lKfRBlwXBDOjKMjDCJdwYPayAc5BeBMHQcQiAkcVTAHhAHXiCfR7TmfyBfuZOf5LlXlboArAAN24Wvx0ochyEwfXAD9RAY9weN9Fe1UjchI7eNaZcvHQhTgwMA+TAHPRTB/SWiBLUB7wjisJK4QiaBwRSi6YICqQdG3yVDhwnG+ghz0Ga+ImRK+DBK5jCPAjpaKaDKXhCJyDpGdSB2ulAK7wmbIJBFmiQCaRb1lWiXwlMRwj/TAN8INEQjIrQZBvc672G1ZnuK5rKQRvwgIFZWCdNTCh9w94FJTioxHZy2jQ4BrpZVjP4Qid4wju8w2I6xwrGUxCKHpE9kIo5KqTeZzRKY6X+weeB1kHt5XB8ADeqXl2aAa0tAEIY3Bj4AAtA6KlCaIRO6AAOwL29igSUAGO01F86zw7IAYxuQA/4xm8BF6F4UHDGoxJBUZwN647RgRukqXI+2yhorRs0JB+cR6RxpudMa0XSQ+mAl7SkbTqUwjN0Qh7YwRmoQYyOKyuMqxbUABA8Igv8QAlMyb9EBgjcIUg8nodUHAdsgAYAG1RlrRxAGyhELr+GQtaywQPawVbp/+TASqfdYafe1Wl21gEeaMI87IFSvssNgMIZeMIn7MMZKJFwYc0BwqNwRhDIRqqkIpZb+MFY9iBZlqUH2ECBFuGnfmNjBGfQmg8OsObNpiOqSpwGYeNjraGvvmEPkIEPrAEbsN0OSFjW+qI26WPT6oYZTN/PEkfKOdFBTMjNngEaqEEbaK/2soEa1K8PbEdH/YzmkK0YpcIm1AO2pk7pDDA49MAdaMJ57YBLTgABjOu4hkEP2EANpNZBfMBd/MtmJNoGFAfzeJDzcIQEHG2aisIohIKZikOajqmETdgDnkEoEaybUqfnYued1kEf6IE2NGwP+I4PfAIaeAI68EMuBv/aSrpkPLVnLn3sHYQsWCLT7vbucMWKvvVtNhVo+G4W6zXGGCCvCpxACvSVQejsqkKvhBKgcL4jgEoADtxv9MAvvkYVGyztFYcv+QrjzwIhcsSZu/AAi54B9N7voABy1YwBEN0oAiHQ/vah/wJw2grwAPfDN/yAGJyC+RjqBAyAA7cCIKQBDgTBunwgTzCPCGWICmyAKeuEwRSOAiTABOiAhKVp18oBCoupGyDnA6YB3rFu3u1yLt+YJ5RCL5OCHZjBHbACO/iBILHAtlqPPfzDDTjRCXQiNkaSAOgmzIleoy6xGRgW5+kuyyGvNZqoCWzWNkqZwDmvGSQh5C1ov9D/ShZw0+2t6mVJKPqWpTXGIw6UwQ7jAD/3s1wKyhiUQRk0LR0nUWL+J3EgRAewgA3wAA4cEUER9Bn4AbLsQXbx4Ud5ziukAifkwwCb1CP3Az/UQydwwg90QDyxMiaPKyDsQVkxSA9gB2v8y2uAwAzMgHQpwBO5XJwVznQF5uPKQSiUsDh07aL5K1hZrh1sQB/0wQ80NVT3gRpccWPcwKo6xg1EUQtkgypEkSmAghqgwz7kgwoAWnI1kaEudEEwpnOUgDbn2Mg6cR+MpeF0IkMZhwdIcjads12iahaYwQkQxw0oaGArUdXE8xif1oQ6kV17xM8OKyBHtmSTgUAL9Byb/4FwYGjKhUhyII6oLu8NHJFoj/Zo3+ge8txmorayvMIrnMdGczQjm060hHQ/+EM3dAIeqIA8qbQrvCYgHAsMAMocjQBnuOu/CAEaJK6WLXeImHIKnAD05ABNjkIJK2c4YBIm5auEPeANgIM0fPd3TwN4j3culwLr3lgd3MD1LgAYsMP0LYAZgEMaxMM+pMNiAdIGoK+IeJANQMg5RZEHtIA2+8HPQLUT864pb7BCHRcU/cCAZjEUPm8nmgAKeHFfTchhRxzEaTg9N9ROR+1B+dn9puMYWBMZBHRlW/YVTyjKIke/OBFodcDYwBsQHFFUR7V18cEe8Fx48KFnTmtrU/9rKqRCJ8S26dB2bUcDHvQA6XkcAMBCbwPCK8ACqpRgFcSAEIQAZ2QHCKzPp5yAQsxAMN2QhvnADPSADPDADkiV/NKBGuTADshADsQk9djBDdBwDMPpNxisd3vCeHvCD6RBHyhAC1iDNSDaD3SDJ4y1NOBAB2xACpjA4SCEOLLbQJQAWwt4J2yjmfSBH+RO7jzNGcD5DswKW+MANTm4OdNeY7Ae7v2AhtWvGqxBWuEi1UDcGM+zBjmRoD1RrCSHcbDAiHdWQDdGilf2HI/BByyRE6lAcwhack2ICtyADZSBjTc1H2D7eGzmAem4jve4tG7mtAo5kXs0kj8yP0ADHpD/gUvq0wA8OSzAgiq8ghRUgbC80RBUQSUK107MwCH2wAygEAzc0Az4gBCIygzAQMA3RQ5M0XKPAMTHwAjIAAr0QBrYeXROTE/6ZOfq3XcD+sXvgA5sATvcwQaYgTWkwz7QQyn0QKBFOmhB3oSo0ApcOmNqOlTPbRvchKf7gRnsbQ0Q6mIiTnP4wFh46mY96Do+nA0sexoGeAtMza2v47nqOotzgEE8UYoelNAyBrGXeGWjuIqHLxkIF+E0VHLFGbsA0rTjQI1fu7bn+B4iMv/iwbTePWuX+7l/9Dw8gynwgMa++wAIAh/EgiAIwhQMgiAEwSAkRRXAgIVwRAGMgBEg/zfEh8DAy0DIwMDEm4AIQDzEn8AI1AYEhMB8mX5gjMCMocEN6B1PbvyFYc84iMM41P4nAKVQNoavBKcmbEMZ5IEm3MM8vEPLg0RfIU6Mr6gEX3oJNAfO74CChQMK3+tE7wk3+UDWNZRna5gJOBlfRzgW5B4VqhD5S/2t3/ppzTPFAVKvIw5CXHPfev3XWzZlj334+kDzn+MJxEucxZkXYz1AmMBxg4wfg30Q9uGzkGHDhnog5sEzEc+dOxNdZXyVqpO+fh9Bhuy3T90zUycGpBwAAICsSrKm4CEFC4+dKVOOUJFhYkSDBARICBH6ggSIFTNS7BwhQkQIp04jRIDaoP8BhAgQHkAIcQJGjhw36ngCB07aJ7OjRkUrt5Zc23GfosX1lIaMHQUJAtRgF8TUt3300JVS0+EEDhMcOkhQLMHDChs1WLRoUaKDBxZ3OqmZ8CkePnyj5LRpcyZMGDFmzJTwIAFxhxI4eKxgYYZMbdtYcGfBjSXLD98/gAQX/jtL8d7Ahd9IcaKwiR0nVJzgIGFD5RVkfPjAbnvMmDKoyXQv8328mTM4KksoAQJEiA8nOnzIYeLwCRYrzBj0k1ChQ/8L9cgjQIoIxCMjVDbqZB+RRPpnHm6eOaUDAFQKAIBYXprFm3jqiOYTUmaZggokhphhBR5EUwMNNOzgAQ0+dqj/IwYYRoBAKwds1Ko9p0YAwaoHHDCAR55U8CQccD4JRZwlxRkFlHHcIqect+KKxhMyfuhDgQACUCATTK6ZxxN7wBGMtRQ4QGyxBRZgwQYbWIiMsg5WyMOTDXQI55NwSFljBzbWUKO00lL74AMOPnCNh0VtEMO22njDAlLjfqvU0uIsFQ6IG1RQIQUectghhR5UwGEHFOb7IbvsHg1PPFfFK8+MGzhYbQEfHWAgMQlAKMGEDlLAoYcziD1DP/4QWihZhyDaI8ABnw0wjzxe2WRBBkHipx1oOkllwgoDuGmKWWSZhQ8WP0EDJiqoQKWO0NogpYdF1bADjR6E4Okqq0Kw/1GqHKOKwIF/q2oghPZUKGWsT6T0rBxQRBlHYonJGQeUKj0xI8stAxggjFakmYeMeqIpJY0FWutA5Q4WUEABFm54EzIWSmDhhztKWQDiNVLQQYc/2WBj0DAKTROxE1Z4zQYyxHAU0t2Mi9rSqYnzTdMbQt2BZx4+9SqHE3pQY9Wxt2v10e68I2PODkBQod8QIkiAAQYkYJsFGnwgFrUzzCvW77/99sPYY/vQz/A9TskH237+8Ycebq7p9tuVuKRiCHarEOKmzKcYQnNZ1NhBjTV4wMMHNNRwUagYRuhXYBwdwNEqrBx4IISqtEIgdgQSKKGHUaSJ5km33hpl4onFuf9YLjsQ4ngAH/ZIJxoPzKijFDQWkI41xRJzuYRN34QzzhXusCMBDRSYAAUVfhZVhzRQo+1XXzmA7oPXCBrUadt8y0I74H4DBABSLYDB4VQOQMUDHfCAfTpA4AnUoAZNAYEHvuGBAANYKdT4YFMeUBl1RgADB4zABA6gUQ9I8IIQCuEGNxhIC10IQxnOMGY2UIENWvimGsLpTSvYwhf+QA13vMMd7TCiEb1BjT9sIQtwUoBKAMAlIVBhCkJAQ+aEMITM6eRyQsicDGSQAxqNEAZgDGG/DICAAjTAAAOzEdxCkJUIyDF2OGqAcz5RFlC0xS2fMN7xxpG8uPixDsxbAJf/ALADT9QjFR4wBSnqcAbWHIZlKOve92BogxWYYAMJWIAPBuAyUYoSWDgowSkTpTIT+EoFHcABGnhgA/aw5369Ys8pS2Co+33AAyDQ5Xp86QFhekCXw+RAClSQAzaAyitsmBcO7OAD1QxTmGxaADWFuTROcIMTpwgDCzw4nQ6EQAQjDMEI0CADGMTxATAQAQxokDRdplIyLYiMPSUTJ33WoAbh86dkbAAE42gCEFvYwio2oYlTnAIVYZBMC3sgAQqtJCU3EUIMRDCCi8Ygi1y8yRA02jobCQkGWRnBSSGQAAMkIG64+1HAIsCefVklAinYQVo+MTy3gMJJoPBpKIA6/wqzfMITheyDBLgUABWcgx/V8EApPGEHNTDnBCY4gWJUwBqUxewGWnhTBwZAgAEkQAAKwGbLFLCAG/ThN3PiwCpLwIEe2KEOQAjfCkDAAn7ulZ/3uc8KZKPPyAiWsL1iQQpQtYOf5cBTO+hBD3bgg1gSlgUmqKc+r1OKU3TCG93YxjX2sIJdcUArDXAAj04agtgxRQj48oEQzoAcDPrAN9ppVdPEUJpADA23YQjEbwGhiVccCEEC4kOxyrApDkxUJUdwbiy8mEURyIAKVWBKDIYQAwic1CcJKMDAcHRSB6yRKlSxSlWi4joQRCWlEWgAAhgQqjl8iA7i4KPFSOEJs//o9yxDLSrzkMolHtyjG+z4gSe+cQceoCBNwDIBdRSzABU4xgZaiIwHxroSBdSzngxQgBZWwYlVmKEMPviVa+JKHzuAwxRjA6AAJxgEIOAgCEHYocz8iUN/wvAEXtlBp1C1WMj24MYxk40mcXiDM/CBraegxjTo0Y5ViKEEEkBBCWN3UvG2sXYhgAEMYhADKsjCFrCgrW25M4amlcZwBgmEH/7whz38ASLPesUpusENdaTjG+lABzrSYRJTlMIUszrBEymkGCoIwQhVjIEMRvCAdwpBnVNk3QhiYAAIqLEBIDDB20bgXgR02gFUYSlMZwcBn5g3AvWzAx3qQAegjgP/qKKAailGoQZP4JoOuC5FKYiVBg6MVQGk2McpWLGNVmyDDz1IQQ4I04FftWwDHFBBzC7MpmoD68It0EILFsCAFXhjHteYxnluoBpf+coEKbDDOa40BtuguTZjoy0OBqJJwNrAxsF5cY0x2Kkc2BSxyNzBDnjgAxXU4QZBsAEueTnMD6yAti0UYBhWcQ1q5LkPvlJtA5aiwhAgIAK6ewAJZgDmMMuCFiVelW1o84PB+YEPNGdIneuskY2cohr+wBY91BENaJTiDnywAQ4kMICyuuAD7KKiDEZ4xhFUQZ0jAOkIMTqCAxTgAA2QgMBwN2rd2ei9vEvA2c8eN7Q3wL1s/0cBwtMgB1GEIg5xcAMf7JB3NdDhDqa4wxmYZ4ce+CAHG9jACXYAD26BgR3e4IYZfjzw6XigZRzAgacub4MWCLMFOGCTG3pQg81/+wMt4MQ+/tKJNBBTZW9NkwlcBI532MEMaThDGWrTHbNhp5eGorwHvgcEew//PSdAAQoWvBzRMXbhtOVBCfqp40zy4Aab6kALgLCKdtSDH/tIBwlM8F5JiyArVZFAAgwWAkgvZQZlQIMPpiAIYh2kD2OQ+X5svgdnSWtarnjF/1MhFVCBI7CFH97hG7gBGsgACPAgTniA8vTqA2SAtSLNACxQSNBABHhCBoRgBqgASAxAAASgAP9SytQcAATSCP1UzScQQAQJ4OwEAO3SruQQQAJOwGfSIAfcoA0Uawf6IA0ObvACIRbcb17SYH2Ww6ZI4R7IoNBYgR424Q+8QgV+LDEWoAOiAwW0Z5gWoAb4YAV0AA7c4Au4gAu+ABDAgBq4jx++4QdXaWXiqgR6rA+YRw1sLxYEwVXKAG3krd6M4q5WAAd+YPCGb2w8IE2Q6Ws4IAcChQd2AAfOIA2yYwVuYFEWZRAXZSDE4AaEiQW24An7wR/mwZoUIAR8AI1CwLsSYANQQAdOINJCaARmIARiIRbmD/84iOaSxVmcRSIkIhX8b7g2IhXyYBOwpR74rBuiwQfGIBX/7K8HTMADaKwFRISKQOoE4GgEIO1thECjYIAH0qgA0K8AEOAARu29BIB3TKsBCiAlGOCtzq8AyBH9zo4FI2ADcMAPaEMFtHADfCAIeKDEBEEWHkEQBMH9xgOW5oUHzkEdfMATPIHxNEETaKBnBu5TtNArTmADrGwAuMRQFC4HdIAN8gAQvgAMNIETWEEN9wEezOIMGEgFDq9+OiBNJEABOEANggAN0iz36k2y3ATfHI4SVaUQt+MGEuWtDo8VdSCCdmDgECgTLTE2YGNebqAFmsgDsPIT54Ef+IEdSPEBYqAARnDrXlAcNUAHtFAsZ4AGSgy2/kZVjCUh+CAPAAQP//SAQP5vI/SAD0yBQfbhHdABARUQD1DhDLLjV/6xBKioiibQdkwgBuCmRlrnbWagBMjxANTuvdBPjXhHHsmKAMDmDk4hFczABhggAQ4gAdQIR0LABCLgBALqCmpxBjjgeyJBECRhEgYhCqSAEHxTCgZBFmShuoTADvLBGXwgLqigFbLBEIKACpNJI5NJCx9MA7jEBlbj8hImFEgBEMrwC1iBDLOhHvQhHuKBH+yhHMQhGnKAwc4vASRgAjhyBRDz5WxrVXoABxwD3/6REjGotogvPZbS+FQAVDqlVHhgP6vymaoyljxAC77NoD7RG+ihHjLBZVrmdgSAS1zw7CZAA/9QJQKm7v32MH765gzIoG8Mgsno8uYkgkD4QA/+MiT4YR7SQR2+IRqeYclOIQ0GcQU4YDGnIHOuTgiC5F+cIgcskARPYOvkse040wDwyru4RBx90Az+YBq2gRpS4QYW4ADuAwRwgOsSwKpKoBAeQRmCwQqAIAwMgRCs4BEiIQpkoRlkYRJgQlxEZArAQR8EwQd2NP7Y4QteAVU2MjpMYAp/RQJaBtwAIFhwQA2eRBTCoAwNSgu2wBra4RzOEx/0YRzwoR/4YRTiE0QnQAE+oAd847Fc1QcWkgf48+iEJRaqAIdwAAiCQBCiADs4aFMMhWVUxvBOoGugEplk1QYGL1b/F5QHwCkL/gAQ/kA8qWEe6qEetEBD2QQBkqpjWCKsJkAHvm4GbJEHYEUP5W0M9kZw5i9ZlkUi+mAPfJETQmIf6kEwv0EZezQPUCENFkVIeSAIWCAEhkCdeOKiXjHUtFDVQsAA5JHrZiejeiKNcIisPDQFgAPjpmEaOGEPNsUFrIAGXgACGAABCAAEgiALYiEYHiERXgALCsEQDEESZOESmOESLgEPOiQuoAEaquQe6gEcPOEdzqFMMEEbNCE6jM+mFJUDONJRfwAHlmMk5SAU3IANdOAGKJQVruELqIEdPCEf8CEczEEOQAFU9SEUNCABJmAC2PYnyBTfji5ZXYg7/wuDUxquBkogZmqAChIBC3ToBsQgCErACoSp9d4qmUCFOTqlh7SDEF11IFoADCjXDFuBFViBG9phC6rMmsTKIwFArEI0A9a2d/Cg2QiR3n4y97pjbwJnP5RlRqkFGxjnI+ghHgYTHHrWExYCD8hgIFYpYGsgKGgkBnxABh4tB4QgAjQtFZn3AQogABBA6mrEM0XvAAiAALrEBPTqB/5gmzJhD8LAD8TgEaKABugGATZMxgTBfCEhFqzAECLhEQphECQBFjahFOhgDtCif9EiHPZhFCDpG8ABklqBHa7hB+oDOlIgMVZDMUogCGgABVKADeTA7nSAdDUACMLzGqxBE/+owQw8YxTEgQ1EgRw8Ax/cAO0IQH0UgDluYAVqIBBNAPNugD6w8K1qmAZeA/uswApcALAcIxAMAYirjDWORiA4BTFUgD40yQdMxQ7lDQd0IAyyAAy+IAvs6Qu2oAVWIBNYoQUkwATY5CdS4uzC6nwm4CZLQAgGwQayY1FSl4MAMj/pzTtcl/5mFA/UgVT/wQDRQR3AIQE9oROKjg/SoJVYQ2ZggNJ8AOWEYFG08EkRIAdkoGFLbevOKYTCbGBeIBAeQI1EsBOrzxWMiBqoIRM4AROQgBCuIK8kwAfKIBCa4RIkgU4fYRBioRAC4QdKLA1MQRgqYQ7koJiNeQ7g4R3/5MAN3ABJ2oAO+sAQ6MEPZMMHWIA5WIYDauAFhIAIFCERqgAFggZrM7htUcAGuOCgVEETtoAFPKNqdyAUJKYc9AEf2vae11hlSuAFoEAKVAAEpMMEfCmrRksFZCESguAD4qmJm9gE+hYS3JQIQGAEaMAEPgAHeuz1jsmXZDgIcAAI3w8P3AAO0qAV/qAVyJALWOEPtOAL2gEQgoA+2ISizthtCaAA3HYBJIDG4FjgKojIbkAKrOBBF/RVX+47bM/2ECIPpOEf9uFG0wEanoFHOwEi78AM7iANUmA5eOVNPgeWLBHhemR2XiCOEECUq+K0Ust2gsABzlrpiEkyagAI/zThGjSOE9zBGmSBCFoAfSXg2XIgFm45EhwhEZYhEl4BD3ogDWBNE5ShEuiADox5mUkhHkqBmevgE+pgDdDgDLJAGySBCMLgClYgOhRAZVbACp5gCYDhFpyAB8gZBTIgA9pWAzqAn7JAUz1ABcoBH8ShDSw4eURVH0DBbc9PAtoyl0oACoIABOZGp0tAVx44AtSjCBbhCWhgCICpBGQjCOb0ERCBEJIACUiAZohMBSgjTTztlHAA+w5umd/gAi7gBv7AFTAXczmhHTKBHeYhEKJAu7W7KH4iRDUAVMxZAq7DmjepVPDtBrI7OvENoxXXEn06O/YzB3qADM6gDzgBd/8PEBrKoA9SAQ9MASL5wEV4oAMYTAEkwAqCYBDMZbPpAJJSZwYk82BiAQlmoCfK0kbMCQIcgAaqYG5YMNsa4w8ygRpWQRO8ARBW4RUEoQXoBgReYLqiAAoQwRCCYcsfQQxsIAdMYSLLJ+9OoQ5GRw3AoR38IAd8gNAMAxKzABCUwRAewQqS7JpUBgSQQBF8AReioA2uVi1ne201gAMWoJ48QAF4wBzwoRx+xg1EoWpTWAdeGASuYARmoQpcAKRM8QTYY31eEz+iuwRUgAqAAReWAAbwigS0gqLZ5QkSwQmeIAhWoCgo8YPm55aoUAfeAA58HQ4swAIAgAP2AHOpdR7/pqEd2EESoMAKXuARCIEKSoBtRTQBYEOnOUABCmESmoG2aEYFykAQYoEQotMGKRg6MHqrEYvBXaiGNZIHxoAP/mIfPCEa+uAMLKIP7qAP3vNrXObsFuAKFm0QqogEUoA9IMAEZgDqHuABqCASIAEJGGB2qsJ2lsIBqqAKCKGcnFsrtZIFgEBTVyHZ6gGEV6EGGKAFiKAQCEF+IeERZDYJEqEJIEEWyCAMVGGlzQAVyGBefKASBiEN3AETJIEGpEAbLuERrsDor+AKIsEKEoEYfkEQNO+USCAImoARFkERcICZsfb4NEADCBytREkHejsc5OBn5CC4QXUUHAA416kR/3bBCZYgEZ5ACY6gA2dACI6gYIeAEIog4yPhFpZgCUAqCFrHAVxAFhKhEWDdEZ6gBVJIYOnjA1bpAxjAABjgAybgAoL98z8fABTAD1oBEExSpVeSHR4BCqiAEKwrBtuWFbXQB9TgDDrACiBhGJRhtMVgt18A4q3ghp0WBQyvQJmDI1NA3LOKgq+sU3DAHvyiqoklqzG8ByiYI9FKAso3GKhIFgZBMm2nA2/nBYYACQLfFmqBCoKAnMoaAkBAi4hACiAhGApBu10gCFyA87ztE6/hqethGwAC0yMpVIgQMQTJyqNChQZRUQIlmDBDkSJJChMokKwqV6RMktKpXaRCgv8mabskDFKVWFasGLpkJEkiKESqJJHxYsQSYIxwtXHDRocOFBk0oNAwAQWKDgqacpgTShQKoTrcCBU1Dp+9WI1wKUFi5ImTnrx6MZERI+2RKVRkyEDkRJGjRE4aGREh4sEDJFBiJWn0KFGUIiGGPLpCokQJECRGhNAbIgIGOJThWLhsoQIAD2H+APrChUsmduyqFXJUiFANEC024AgSRBAfG1isEKpCJRgwYbKuCCoj6EoUKEL4+EixYQOH5Rw2nEBxYoOEFEGoqJCgIsUJEypwqPBk6tsZPStw8MCxA4f2EzVKMC9BBAqkSbOmTBk0Q8QM+0Zi7J9FRRVRTCLLFEL/0CBEDC8IEctwjwgTjCOCDCIIIVh80EIWW4DxBSCsTFOPP/msUwUNNuBARiSXXPIIIYQIUoQRjwxDjDCEFHJJJLFUIYUykTwSjCDdMPMgJMIwgxIkqFUBBSLaSFIFJL9EYUQjuzCSRBOJAFNLG2wENZQGRmmgAArhiIPDAh7goEMbcxhFlVFsiCIOPuEkIswuSygxC1gxKELML1DA0JYMiuwyAhGO5OIELks4kUROI7xgBS6KVIFEIk9Y8ZUUTzhCyAgtkFBEFCKEEMIII5zgBmWYYaZZBxtyGBor21BDiSySQAKJi1VMGIssg8AySCzMGCKFLcEMI0wkVDxCSTNR/0jBSCJSxBJEDz6ogcMGOaigRg85nMBBDmXEQogYPOSwA7jcnpIKJ3pQMsggPeBQhQ9iDGJDFEGkoMIVV2BRyCOzTGKJJbNUQgsttUwySS21ODzxLA/PMgjFEkcCISTBBPPIJcwkk8wlWmyxhRZacLFFC1zQ4w8/39xRih1qmAHIJZNEIstwSiQBBS4kKxNFRb167AgTuDDDzjASVfTIQpFEgWeEh7AjBadUIKFEI8gQw0suu8zyJRtHiWnUURNMUAcoauYwgRyjpJ0CUlO5IQo++RyBBDC+6NJEI0fEIEPfvzQBBaMxPWGEbow8/osutzzBbDC6KFIEEkVQIcWWwP/08osjRcCARBIhiKDqqTpc8CqsFVDgARgbfgHaF9PEEQotRjoiRRSEDCKGLI8QKMkjkSQSiTLB4FLjMpfIAolgVN+SiDbWfyPeN9GgQw864KABTzTaWBJNOKVEQ4o++3gCDh7PeKLOK8q0w442yWgjjDL6X+LMM508EwthLANiBCTgwyBGiQE+zBIDhNjDBvgxkC1DGJNAUjOY0Q1OsOILLGgBGKYxDW/kwx/0EEU04GGOaJRCZ5FYBiGSQAglxNAJt/gYLqLGjI/dwkq7SIYwcHELXjnCEAyJhCEaAQxiBEMZzPhIFQiBiysxIRe5WMIjgAImpEzAKCnIwBY1sIb/E7TAbKKQQwaUgoK1GaUNdcqHJJCgi13oghGKSEIMfqaIOCpiEU4wgiIYlQhd5IIJf+uFL5BwBCUw4hdOUEIikPCCJFwpiWBj1BFUNSm8oOACrGtdZigAAAmcbHZfYAUrMgCHcZRiEoUYju9kkRpZ6KpguIlEV4gxDEgsAxKFSIQkiDcJSlhiEpewxMMoMQkKLsMWy3hYMCzRjIVVohvfMMUzYNE/dASBEtaYhCEIEQlHBGMZyriENpbBDG1IZBkMnEQDFQixZTRwEpWYRDMQBjEGVgSdklgRMZtxCXB84hMapF0r5rEPVnSjHvXwhBzwEY8zQUNnvTJCFKogA0JE/y8YjTASJB7hsSY4YhfC+CEwgPFRXhWCIolgBCWF8QgkJSIRxKjpIh7nBDtgUQdFUYAExKQUpCBlAzfYwQ5CYZWppHECGWCDHMRBjnygAxe/qGov6pgERfAkF7xARi8W0YhB5iIYu1iELqpalsH9TI8zdcIueCHIX/jCF79QRFqQEDgoTGF1nsQMKAPwA5ShDAyZYEUK3kAOfISCCo1IhCwIRIgDLgMRwSCEMCMBiWQ4bRi5HIY8mQHaYl6iFpEIBjHJOglI2KKGyiBpIhqhu0Y0YkAOrMgkcGMFIpTOCU5whDjHmhJdLoMSB6QncYMZMXpKjJjM+GwzLGELe4qMGf+SWEYzmkEKOehAFHb4wwbBQI12sIIL06CHK9pQhzmsoQ3xEIcnYsiQSUThCRFqxBOgUNJhPEIRiqjhLYDRiJIKAxELIQTIdLOLX+QCEckj0i2YwAteNEIRjSCEHN4ApqGoEU5EUZsO6MCGUQAlTBpIwVTYEApx5CMfkNBFL3jhC0YoYcaMoGsviHEMYuhix2/lBTEWcWPQ7ZERQF7ELqgYx0XcFHQvXkThDkUMYDiCDZ3sq2YC4AEg3KAFNQADN1qxgQtkBR+kiEIwJEGLKETBFoSIwiNqNB9lLAMYwwDGL3xMDP0NQxkQEoYlmju0JTpNGCTTrC6GIbEaQvBjtrD/BUCFscMoOOIRvm2E5Y58C1wkwhEOnNjDKtFM5EbMYe503iT0d91+KuMk6VQGJXrQhjVoQAdqSMEfQLOFD60iE/O4QxtGIYcdtKEc5TBHKZBAhSe0Egq3cEIiRFrSW9TR0smAxC6AcW3fDue//BVbWYFR6GAQWclx2UUd3vAGN6ibDTs4m1JSIBSlTIAN45DDT4IiJh2QYtY6oDc+9OGMXHzOF7loQhIYcdazEmOuuvAFjOfq8F7s+BfAWIRce0HFXdCVF7vYxYtd/AtL6eKmjbjFFNxQ5ctUAFYACACWPeCBFrSCHncYwAXgQI7EfiJiU4iCEubyc+WRLMqh42zk/3ApjCR+lhnNUAbJhlFoku1iWcq4hTKg6c5gJOJjmt0sxSmOi7APAxkcx8VcIjSfBDqMFvS0Lj0RljC3r2jukugGPbiRDWZwDKA+CGpTFrAAFtCKC6zgBiBW0SY5rAEFWAFFKEAhizYTxAhzcYQilEFTkG2ds3yu86c0ytkfurUruDjpL2pExUXk4heLiAS6X28VHgzCxGikylF2II427CAoR0GBHLzhAx3sQA5Ywcc9lAE2bI+8FzeuqcN9QYxizPXF0NexwH1ByYX7gsnCIPJbdRHhOTJiF7hYhDLUkPLLUKAC7L+yywMgAA54wg4dAMDNcf7vUdCCELJoNKR7WP9SyQBuPnRS0Edxm+V0JJM/TpOAVbUbE3QLu6A/6qAMjpBpH8NZyJAMu1BTVVVXuUBowUBhu0A9UJAItbAMlfBACfRclkBc8sROF3QJ1pAN3jAP2WAN2NAN7ABa2jASKiAmE9AUCrAARGgDKKMJf9ACC6ABsaYUcgCFovAJ4TALhCAFSIAEj9A1t2B5jiAMjlBnH0Nnw2B2vSQRHpMIuBAMmdZxCTYMHkdJjDAMdvB6cZBubIAGwZADaPRuOlA3KOAGOyAUtJcC5QANVYACOzAHiZUP+mANX1VT2mdx2jdX0gd9hrRw0SdXxJAMv2CJZcGBJ4VwOyZxN3VW1yYMb5D/fhawfu3Xcu/3fgMAAABQGfhHDs2gJI6kCLwwhi51etfmcWJDDI2wWbfQcHQFdUNHDNQjEWR4KPqzgcNwKKeXdE8nNrjAC8HQib/AUS7GC5DQCErwBG9HCykYMaHGTkynDergDumQDt7gDu4gD9mwDfVTDdeACZpwG9EhAUWYAH+nAAMAcx7gjyqgA8mRAinwE6IwB6MACp0wCz3TSjO1adImW7JVQ8DAcTORCFEDTiXnMVFUdrIlDIHyVcIgB24QB+NQDorFBrawC1TAh2hUNyU2kyjQBvgwD4RwN3IACnqDDqAjV5VoSL8gccfoC8UgVz4GfRFmZBq5CHQlV7mA/wxJdFagM0dfpQu2MAy/0AyclH4U0IoVAIvvRwAJMIuuQhk513RRs1malQxmBTZXQkeKQGQ0JEdKNlfOh2dKpFqcJXW4lAxxNH5uyIttaCkkVVVy5HFzOVNQ8Fy1gEyU0DD2RAnO4A3vIA/zMA/04Jn08A7z8A7TsA7agAmY0A6bIAmFUAUdwAES0BQDkAAJ0I+zOQADoAAqgAYoUIQasAElJia7JwefYAmgUgiRYIKJYG3EaHnCUHL8hRq24FHH6TtbBwzLAzLKkEQXBwyWIAehUA6gIAoMmQN0JgwnAFQz2Y9johQ6kBX5sAxl0G9yMA6gAArxQCNf83zMN31mxf8LxyB9P2ZIYSNI42cpjMALUeljuWBWEsegCAdgSbAMw4BynVRlr8N+FFCWAICbAxAA9ncBK7eWzZA/CbgscNVxxKBpacgI+FVwwzBHEbZwv2BoLsWJTnMLxDBWuKALlsZVuvBaCUZWzJMLt6AEUYQMJLgLE+ZxvmBfuXBcEPNclVAJ0PAN7/AN6fAO8eiO76CZ8tgO7ZAN1ZCPzGAJmDAIEsABCjCbCRADTzAEIwADIyABOWAzHDACMjAFjKcP/KAP+GAVwxkO/RcFkBBOysksjkBDjWALTfAELmILIwUyIFUIG/FHu+AIuAAJpZd6algKK2mfoDAOo7AMwSALu/n/m2iDNqmKNjiJD+WQD9owCErBBj+JD+OADjQSYUZ5ZLoQiVG2YzA2oIvABGY1R1o1YavXC8OAlTblbUCUJ7HASRaQfhUwAO0Hi7PYFC03ltRKGZVQklDndNdmKVF5Q0qSqcIwVoygldiXfSNXUxpYZzU1DGy4Q8CQCxQ2R7nQE0XaBJDAhUsKUnORCPmKbbhQCwujDdQkj5zZmfXwmfMgD5vpmfAgmu3ADZpQDZoQCZQgCYNQhARwm256BEcAA0IwBSEwBU4QAw0wBAaiA3WiN3/6CcMXCp4gC88yaRU5OWlIPYrAf49Vet/oMTwDRSe1hly1CHb5VrgwB+MZCuOQ/1h6cw+joDbJkRyr2qpGQXzmgA/00AxlQKujEAop1loJdnppW1O9sKRMwF+CtGNKxl9Xonr4+kdJVBZRqZR3BgxRBAy30AZgOa0WYBkXAADY+n4cmgAeGgDdWhm0sIAnNQy5sGOK4AS88Ai78KiOAAxzBH5LGSiB0nC/wASnV1PY9lbJQFZF2ghOIDZ5FGFMgHBxwVF/1Ai+pSlQwAjJ8DXBAA3eIA9cmg4TSw8Qy5nvwFDJSw/zsA7q8A7tIA/T0A5PIgmoEAgScJuK+wBPcAQRcLIRAAUlywAvKwE6IAfkUA7xgA/rSwdPVQ6dkEyvha6J8Be3wAiRulJzRiOc5f8xwkCR/eUICOoLuxAXiwAMtqCS48CSLakP/eDAc7A2CbA2E5C1qVp7bCAO46kPTle+btAGZQsK0MCgvEAyHkgjqrdHSgZXvfA5i4ALTtAETWCXYQNXHsiUvOCJTSlHjbAD03p/lcGKrpi42fuh7XcZcNAqoEB12EYMR8ZfISdujiDD01hWq6dxlJgLzde7HedwZEiRe8Jxncu2CLe0jNAE0sYIoCIfjxAFzOOJv1APmynH8uCZ9dCZ9EDHdJy8DEUP3YCDmJAN9PNLr0AGAXmbATAAECACMjACJDAFIBC+3SsDQpAUO0An4kBsokAOE+AGnxAN5MRnFThhXSFbLjL/Up34OYGyC4oQCRSWCIqghmFVZ0pGDIwQC04VtVOLD/zADw7sBhmQAAKAmz4lAcX8m1Nhvl/iBqCgDL8QCz5pJ6EQD/aQREmUC4FyemVxOQ96U9y4tEo2Y3GRcay3Y74QlUe3cVVlC2zwKrUIBxcwAdj6ih/KoWLJfpjxBoQrDh1HVXVGR40wfqa1tEtAOS42cozAiVvVgWDDiVEGDF8ThhyYoNh3C446fnYJBYqQCJPLoDNlJZZ3Z7zwhpu5x/Owx/KwDdjgDg970qcpCbJwCTJIXT6wuIcMACNQsjEgAVMwAnDKCEMgBEfQe20gCqDwCaMaCmSCAnPwDClxCynh/whPsMqKoGyFyhOhWFO80BMkiEQXOUU6dla/MAjCyZBP5bXr2w+iwFMTUAAE4HKKu0VT0QZC4SVy8A2zMApZEQ/ERmzDsH0KdmOR81WLUBa8kASr94b8RW4ztgSta1avq5VaCaxGOQUW6s6UAQAUQK1l+aH2vHJHzElwEA40InBTHRdvWEOL8ASb1iiydSiaBTamq7aRY3r0OgzfvAhO07owzAhUZJeMALBltQiQwK47JgzDkI3DYNJ2vMd8LA/q0A3d4A71cA/VzVDdQA3YgAkJA9MicwkqcJsB+aEJAAEOwADjGwNTkN48LQI/dTeiELXfOSd2YFTPQDVPEAVLwP9RuGAL+M1sF0kj4PYLnFWvj5AMljtTZOUETKDKVUAVc4LJ6xsK/SAOQeFFa0MALTeLCcBvGpAB/cYGU7i+epMPrzraLeyr2UyscbsIRoCgWq0IzKdVYDHFeaRkfBTjrOfNboULdZBylz0AFHABbsDZBGDPmEEZQp5KyrOpY8evQlNSZKUnUNAVt9DKNSRIeBY5MKqUUUSMNIptUDAWv7CkedRs4NgIZSE2tuDar5ULvgBhqQVTzd3c9MAO28AN7VC8ze0O2g1NLx0LkTALqLABsnjIAeAAgwMBIXAEMoAqIgABCcAAEvCbawAK5rDX9pYG4fAJoBANdlAKsWAERhD/EcsCMhzzwrxCaAI4DMyQJ/XlMcHwUWlMZKfrAzkgfHjznuWgwHONARlAARPM1gXAVBRQFXViDlAhtS3JkuZQDs5AxoRNI2CtZOC3CAc3ctpsZIxwBDHRBIRd7cUqlxbn25fDzp/9w5XRuBegoS63RS6n2Uec5EpODs7ApM1yC9IIwMGQC7gABYTAkWI+YbpwUryrYETGX40gu//1hprS2AddF5DmnJ6TCwALjozgBE9glzs2CbcQgXW+x/SgDsMrD3QOsdSgCb8kCbEgCLEgCWWgAYbuoQMgADLQ6DLgBEcgAjEwAjHwAAVQvilgBwNVB6JAB+LwDfOgD/FgDuEQ/wo8cAYusktyNgnLwizJkIBQxwzWsCvHLU4R8gSrrfGjmwuyQBU7gDehkFjlEAeC+OvALpZiiQFvMA5uQAEYEAfk8KcjXuL4IA6Y3AyrRVUEX1XE4ASqh0uDtEdLoGQSp9VYSGNydAtLeyXXPNisxwiz8OO1OA5wAAAT0O4uJxQBUAHuHAdD0W9wkPezsNpULgyKAAWdQwhj4QgfpZxzgQRP4LbXpquXowjiuEfXxmgenymtqwS0Hwy8KDbi5gQfQ4yQ8ASORHptuNwmn7ycuefJG7zYUAguLwiBwAnXBIQJQM8KkAPw1wAIgNNpgRcOIAIEoAHRkAMboAI+cAJqEP8O9NAHamAO+1AO4gAQ48KhqDQp0iNhkIIJG5Zsl7BkyYgJW6ft0iRlyJIBe+Qo0RNChJ48SsRL1y5IanTk0KFjh6hx+PLh24Eiw00KOSlgwHDhghs440LFGWXPHDl8QkOFMtevXzRCjBQR+8XLly5GuHLtWhiMpBJFTHbp+rWVka9FihYN66Vrqy5FwHLx4uVEkS02FypQqHABzl/A49hMIBDA8GHAfwWnQIFCh5pRn8aNegJlSRMoTZQomSQrkaNkwoI1GgYJChIlw8ju8rVrES9FUpVAUbYLGCNgkxo9ioJLkSInUnEFUxQM2K1Einj9Mr0b+JNGuBjd2nWr3nX/7Nmxz9N+nV67doMEORO0h5M2Pik0KDjMI4dhAAMgHBFx5IEIBw4KKDhxgkMONHhYYw5w9OmHFFDEKacccsSxQ5tunBFGmWSGmTAZCiNKRhuFhNmFl4gacqQQK6DoKBFcEhHmFzzYWKmlNkQpBx998GkjAw0y0Cmnn95w40dxjPpEHHzCWVAofpzqx5tGGKnql14WYSQ6SHaDJApIlHAimCkfiU0RXJhwApdebnFEkUYa+UwrYJTQZRK99qLgAgv8giOUcvQxB4XDDgPAAsDcmECBAQZQYAIN2BBFnE+YCcYWKBqB4olbmikIkmUU8vIRK5CgohFgiFlol1xyUSSR/yWcyKXCXkxyhMskclniCVx2iQ0XWhnJhZFdGnHEQ+TQ3MXWXZ1QQrt56EGWu+7mcQcTWGAhLxAxBOEBhfUOQ2GBwwR4wAER8HPggAAMnWADFXigYwc35vDEGWhySOMTBCUr55xunumGHnm04UabhCARRptkLpHEQkgeybQhZYTJxddHmHnEiWEWWWaNHVRIAUZxzKExnx0mEJkCkSfICQM22HDjHKf4iaYcUJZiIxR8lNxnkkV64TKX29y6xddLCIlECRUfecQzJ55QiyxfWsslkc8giQQRR5aAZA0LKhiAgAT4uqCNTt6p559+7OgzgDl9ooCA+AYA4O0BEkihjf9wwnEmGJEaiS2YZiyR5ZJkXCFElkguESMQVZrp6tEmE4klEdKCWUYZXnyNwiMnoBZGmL4nIaQRyYMZBhdHSo/EFujkAvNMJ7rrjl965mFW2Xm80UQQWLCR5YogqkBhg0EBMIwDP98WfgABDotbgg0k6CGaFAakgpBBqMihDQRDMbIcZ7yZ511JLDkIEkcwguQiZYZZRpjSQyUGmdeACUZgh3cZBo0dctB/YzfCwccePaFgAglIQMlykgEMtMEbrZCHgc5Bhzm4oTFtkEOenPINJ+jiFk5YBDF80YtdVE0W2kAEJiJBvkIwwxCXSA4TlrCIJfziKlQJYYoIoQwm1CL/LxQYwAIUoAAM9KAVrKBGO+7xD354oE8A4OEShac8CaBgDqAYxxGU4AhlBCMYDcNFMtahjEHAAhOYOJw6toENZgBDGI1IQiKiYAlJkIQrpBuGImSQBFlIIgqJwJAwrKEOZxRCFrdYxjIiMYxJiE50rzBIr2whiSZYxzuuu046nOWOedxjH/ZwhzMsgYpTWEIQVxhEEDYAPEIFQAUn2BoBCIA8470tAPFRgAQmIAEN1KEUc/gEJWIhBSrQ4HnhEIeexPEMZ3DjGbaIhCOiEAmhNeOEl8giJCCRCChAYhi/0AUwfEGMYviCF7YxlTCi4B4cqIAlO5ADKdzhFHjoQAGu/yRAAUaGAm/sox7T6MT31NAGDWgABTtgQwXxgQ9wOIEJi9jFL4BhFVxAARjWYAYTJCEJZjjBCcK4BDtYmMFe9AJKwdBFMGwjjCcUQhNViIVeDKWABBhKC0NkBSeM2A97nMCJTzybYeK2AB3IoQ5JkETDtmjSW2RDHZ57xSXC8Ip2VEQYxBjGJawwOEI4QwpuxMU4J2FNJyQhjIOIRTP+tQylwiIWymgGMy4xoWZY0xGDuMQsHlEIQtRCFoSYJCXrEdVspCMf/NCHPbghiUsIogqDkEIVpEADRA2wUNfCkcgS8EoACMBtcEuALRE1h3yYIxrPIG0ZglCDUkQjHGiYV/847iCFkEDBEHctBF4DEbBCwNZhubhFWqCAC+k0Ihe4AAYTnuAIJ1QhB4xJwcZUcINVjK0f91BBTLdWwAncwR374Ic7zECGNOgAWxrYgEsKiqduOGEJjABhSHuBC1AFgwlJiEJZm8CIiGiDGbdowiLcQoy2DCMStzCTFSJhCFXY4QIUSABMCwUAD4CBFRPORDv28RT29FTDs4zbBtbAhyg0oxmTKF0zJjQJYUgiFrAQhCYwoY5kMENgk7jEIApxC0VEYQm/acSwEgKF2chCPM5Qhzq0sQwIKQMSzdCGN9TBDbaeLxKWwEQstOGMSOhVFsyiJD3o4Q5udMMd+cjHPeb/YYlYWEI8VaBFFI4gBA1MwG0T0EEbXFTZyxbqwW2rpS2jBwo62CEI3wAHH8LhCQmkQQXl/UTdCnHRQUxCEoYIiSQAIRr1GWQJvDCLEq5KiES08WnCwCYToMCDFPTnBCnggAq08Ad5JOkcJ7gs1xLwg2m4ox77AAcKUmAHHcQ5ARrYQUt2sIM5VIIRHKTYcWoFjN8oIQlWKARxlsAEXSwiEbvob1pOkgtiAMM1uYiEeATBBgvw0LpP9AAg/jBhTbSDbGnYsIbbtoAd8KFwlsCyJZYBjEQQAhK4gMUrwmANa2hjfsgohjCYsbld+OZLaOISLqJQhFtAIQqwuMQ2LkGJ/25YJFMQYodGRBMJSQgiG5xARTuw8QpbEAIKypqk7OYhD5sX+V/e8EYzKCEISlCisVOgwhSQ4APgTQAFo6ibKNzABjxbV8+FquVnzWEOO5hiELOABSo6EQgXuMAE7BrFKOwQi0IEogqBCAQRqJD2VxhiGBYCLi+I4QjfRGoJoL7NZzKFiCVAgRA5QMEJGiNQDrAgE/XwRz/QoYIfKgAH02iHPDQ5kBOsYbwoYIn+9NcDRfRXM7fShZocAQUoWCEQsSBxVvTmKyMwIRdlGadWqEJVKBTCBz55pdvOtoAtAGKI8fZHPnBQ754WSgJuGIczYDGIIVAhCrNZQixi8YgaI/8TWo9AxCGOgYxjFGMYEWcEI6RUHFoQZ/q3YIQUXoENdXSjGdlwBGKb0bBkWCUYkZjyKzDBiRerhkLQhkmgAmXxMu84QHh4h3jQBhGDIxqjAUGYBSkYBCsQgiGQglnggYDKAHHIB32oEXMQh8pysAFYgx5IAapbgHMhNlGoA8YihCiIAiIgAiSQAhBgHhVogzoghCu4gjD4wRIRhCzIgljQpmGQilJpgkS4BSQwEUeYrd8YiVw4BEW4It8xvJYItgVohXfIB7K5Bx+QgA74g25oB7HZB084gQ3Qn8bgPB6IwxwQgiQYPSdoArtwAr15gqsqBIMToyxRhCcwAvoqAoX/WgQZ0oXxy4VeuAo30oGsGYBZgg8/UQAbcDdWyAR4mK7jQz4/MRS/CAdBIAQkIIJOoYJEkILaGoRAKIRJMIQmgAREYIIuqEUvMAY0sYvnIIQqsIXTg5oncD9UuISLiAJCkIRXaCswYcRfGIaOiIVLsAZKYAdMIIRJaAZY8A7ZqYdkqQd5sId0cIZneIdKGJxB2LpImAQpkIIhIII7ooIdCKg8CcGDModyiAcbkSwJGAVP+ARWUgAWPKUUGIU5uAJCmIVIoAIZMEUkGAIPiCI3IAVZqIIffIUqoJoswAIgIIRH2CA0wSYkQJVZeQQlQIImMC4mOARjWMklUAJCuJbG/0iZYMM1etgHspkHHmiBadgGdsCkfeiBEjCBHIjHxtCfOAyCJ9gMY0mCzbhCkCgCP/RDVwCEuMMmUjSEQiiCJFCEF2oLRviMRSiVJ6iCCijL5PEp3+uTFgADQCCie+iHeVABTwwAzToUvxiHO6ACKKiCKkCCJGgEIogC96uCkCgRJoiEUMOCLSiGXHiCz5AFIwgrQkgCRoCCNnoESCCCVwCEWJCFQoiCQngEQhCGjty26EiRRAgEQ0i5E6I0Q4gFbkyWZJGHbzwHcHgGfpM/WXAGT2qGWqBAIXBHrawCFdCBeawRmBEFp9OBBSAgBUiDaIiGHvihBeABNRAoUrAHcf8wBWeQBWAqAoasgiGwAQlYgzpwBleQBE3ASkd4hDAAgjAohFdBhERQCDX5jbRIBCtgQstYgkPwAi/ogkPQTzFQgfFqiQz4gT9oB3ows3ygBhv4AlZ4t0y4hhXIgQ3gAfHiPM/DASRYhCQI0RBFgiVoSf2sASuogSIAAiyIT1loBNRQgmWYSOBYBCYwCSZQykgiBBzgiwrok0JZIrrsgOBjBW5oPHMwAU+MD5PpCziQgxtEAiQwgklBgiogAiAwhCqwAiwggtXkyypAxSdwzBlUAkZQAlyQgqx4GGEwhCIgBCughEKIhUGYLUIohEQQzc9wBDXRz9N4QmDM03d4h3T/cId0QIdzgIfbRKZKkAVL6AZogId5sAd68JwtdUcqkIIp4IHjPKgFWZCMkQAF8IAi8IAh8AE7+AQ1kIAUUAENUIN7MAp44Idu4EUiwAJBcDsicAEPuIF02Ad3sIapSRhMUAVjXYWDSARE4L8oSIInKL/KFAQnuAJEQAZMsMUuMAZIwAIwgAVsOaUc6QF3W4UvkNBp+IItYAEt4IJMyAIcwJE4FKiiFAIYMIJFuNcrDFFIkAIrKIJ+rUEaaIGwKwLUGNHUK4IrZAJF2Ip8NQKiSQQfAICyLB6ego8essR3YwenmIcOQD7NIgCT8Ys4kAEfXMdaEEwrcIEarAJACIMw/6iCZpAEK9BLYyyEodEoXNBDKVCCPWICXOkUJYgF0JQE/rMC2LrTKDiRYMQCY7QCx2zMHJOGb5iGb0gHe7CHc+C3ZhAyWACHeLiwbwjTChQEK7iCma3ADwzBGsGHGbkwc5hOCeCDffgEKSiDpriHeGCBE9AAHagDT4gGU5CESojZKhADtytbIhCCMPCGJFGHI3QERDCEV7gCIgiEKGAhRHiESNijPUoTKygRK3gEZajFLvACVjiGRDgEZGAHb92ADtwBSQADLtCCFvgCamgBLVBXLuCEFRAZDSA8ec2BITgCIzCCpGwC1FgEKPDMQnABfyUCKKhBIiDYKoAaaJsVRf9IAl28w8wxXsyIAh9ggwrAgIrVMEMxDBaQsHfqh3Agnp4SAAUAgVcymQygA26YhFI0RSrYUlISAx/EAizAK2ygtv1NSkKgAr+MAiRoJqiZlCpAvRNKhCpoAisYRbLVX4MkBKykAiIwyCgQBND0Ff1Mh6ptIH7IB3rghksIBkMYhGiIB3RAh3hwBiqwgiEIAhewAmOkgkGwA3IYhxk5KHywx3L4hBzAAQk4A3voh0+QhWjgB34oNDyog0aLB3PwBBnUq1rgVyGwghq0gq4rkH7YB2cgBCaI3EeIBR0+GkpDuUiAgjMRTUJwhCowhC84BNL1PmNggkc4BlbIBlWwiQz/mIAUoARD2ALa1QJWaIEtAAMtAIRSGC95bQwe6J0kkNIkKF4qcMzP0E8ieALXFFpW5MhCGAQTkbgd+40mYMI7HFNPuYIewAAKmMuz8QAtWAV4kAlz4JY+8Ra3owEJSDwbYIV2SMgiKAImqBosAONl1kgsMARD+NxliAIogBqZK0mmxIVBmMFehIJZvCZEwAK+NNwudQEs+MFAUL1AEAQsGIIrPS0aKIJNroJ3kAfuIqx38Ab9MhhKQIVKoIRBkAUFroLTCgIamFnxcINQUM5xIAePCYd4oIMTCIIg+AA6KDMcoALu7ARTiIZOoANziAdQIMdaeIIomIWJ9OIrxQIx/7CCV4gGAOoHeJC5+nwEQ4CtKNgroZEEtgO1yN1LMOBjSUCG0lXJQ4gETGAF082GQtiAeJSAK4jdFliAtdSCGnAFMiiFNciRgEIUFCgDLr2CKKWCIriCvnwChUq9ZvJBQrBcyc2COi4EIniEXDg/VW7WJghRbMIMK7gBWabls1GAHmgDfNSHaEiAbhGBeiVMImgBdf0CbrCGQmCCYzCGQ7jsRTAEAL6CLIhPMLiCj2sCR/gZQpgNKjCCSEKCzyUCWbgm+VQEHzycKwACIMiCW82CQIAFQIgW3nFHF/iAGugdspUCe4BiftiHeZC/bEAsSlAxKZAFW4gCIaCCIZiBGv8AAkGYhCpABVNAg2jAh3gQhVCIEZgBhZDBgRIASIPmSyqIhcUKAh4gBfdQg1mYhekzAhlAArMeBIoMg0D4hn4YLKd4hrgjsZAAzdpChEvgFKx8hIuCBEMAhGpQhkuIhVmEXG+WBDz2gmSohxIgPAmwAUGoAV5mgT/YAzK4A+BFlIBCAXH9AyFEgmN+gXh21iJICERABEgIhMogkVcoBCxgu0C4AkPAJvbTG2eFAiPwSxFlAiIYBA0oAMA+GwmYGZmYWwkQgAWYXoKVAkPY1RpY10ygBx0zBmQI0C4oBjAQgytoWTAwVusTWr1Rgic4gqRMk5KsQfCkVh3n0kDQSCD/EAParu2CewVYsIRLcAVxBvMg+EFBqOF9UNt50IZtYAZtwASAvlKiC4kpsIIqEIIyMGspEARo6ARS8AQ7KDYK0gE3AIVPWIPm4YATkIDFogKKFoIrkIIguAM7WIM2GIVBuOQkOAJz7MwyEINCCLp0iIZ5sJl0gAUrMARBeHRPDwRMyHFEiIVXEINXcHAw6ARNkAWhNRHIaU9rsulXUAM1YIMdWAEsmGrDqAEy0Mgc4IAEcF155QExyAIxsECCLYIXENgZMAIrMAKocQTTSEokqIEWqIEaXObZNtsiQD3+JJqFnFIjKAJH6NIa+AAhBdINGwAdmAMhdpkOqMEaqIE8/z0NMLhslUQGZDCG0l1J1IuCQGDLK4AFFzuwLBNEx5TSTi4EKNjfP/fyKiiEK73VVjyFVGjZLCi4SpAEgFZjK6ABijZbjbwCJSizeGgHa8Coj4OFPDiD6g6CKagFWiAr96aCohMEVAAEPriBIDhixogzDZgDO1CBDpAACfAAGmgscLg5DCzFUhICdq8CI4iC35DBdZzIaomFkKCET0gSJZkHPoCFLChlQaBKVYgjpFaFMBADVcCEVwA6KSgCVVzrRLgCLVhPMpADOaCgVg0CG1gADyiBD/iAFnAPCUgAAeD7DcABICCDIEyEZciMGXCBFyiCKpAB5q+MYIjRY8YChv9vgelN0YZvAQ8Agt1mMSm4uHYsgiUnkZX9eOU5S8NwJcNwDDkgEn3gB3jAYRpXgr0yAv80hlv8TzQ36s0wxUB4BYBYdUlSoSu4CCGJEoVQkioLCV1q9giRoUKXYAV6BAnSFSCBBonRA8hVIFWvJMF6BWsQkRYlavgwIwaLGCtV9uXTxkySLFioOu3TFw2NDxpUCE0aNEiQIEyxJJEEFOhKGRVWTXDogELDghI8VKjp5G3SpCRCyGCpIsXKrCgyGvCRoqiRIkVSqlghQuVUvXmyojyaRAqevn6G+9FLGUgTqleuNGWDxIyZKlSqTBpiNrAKklqRbBUyFAgLoCtidsj/UcPmxA0bWGi4qNHiAwsePDZI0LDhhJ1PP4AAScSElxEjRVq4KCJDRhEjUKxgsWLlSpYqRGoQyULkeAsP3kEADwNokBUk5K8rr3KFCBErQj4ICCB/vnwCHhbUTzAggIQdc8Thg485+JyTXBFXECIdEl900QUXXkB4SBeHUOiFMUVUgUUWgURiSBWOJJJIFEpAUWIij4QIxSOGJGIILGFYQQghVAiiSiCGPCIILChd8UoYgbwSCBklfFCCkSW0UAN22PHTzmSTvIIKNOjcE483ncQSSxWESEKLJc5UAosYUYYxxg+C3OHDDSqYUIIEC0gQhCCVUCJLJVmWVYUNgkQS/0kwwSRziyKDUNGILYY+EckskSQxiEqyEBLJJaaUYo9h+YQTjiuSvKJOPOpgg4kmgKhCDSfUoKIJJpehJMlRCFERySSFOPGEFWzswMMOKMgGRBg+ZuErFjvkIEEKY9gRzzlnPIEFEow44UQSSMjwghFI2PTcFdEREkh7LbUQBnZExFaDGGGo4kq6YYQBBHREYFFEEUgU4QJ7Bwohggf0yWeCHirwK58CKfCAhh1nkBJOaNutdUUUhjzxhRZbeMHKIVtI2IUXhxAhSBBBtBBjFlY8EUUSUYD4iDDJACORMsIgcokqV6gCSzOSWIJRIZASIggQNYQRXUtEGtmCD0HU4P+CEEGQK082T77iDCadaNMMJc44c4klmKhjiTbavNhRsKagE80856SBQwn33XDGx4IsEwUVs8gSdxWvCMMLMLvkQgwvUCjVyC222LKMMMEI08gyssgiCSFRrNrHKPnYE80opeihiSuCqISJO5g4lgoqmwDimCqgWxHLJEokce0jdUFbRRBL55ACEGAEfQUgu3fEQg4ccFAFN6XU4QMSjyiRCxPyNmHEC1E4HmMgoRVCCCAugpGkCy2w96Mr36uaDTXVZHLKaDUAYW9xLxBSxAtCtOdCfPQt0AJ+/A4gAQoq6JBDDqSQQhCPYA8V1hMpW2VBC1yghiRs8oUtWYIIgWj/Fw2MEAXtPC4KU3AEIZohDGQgYxnaGEYwJMWMSUhiGcpQnSCWIogYFSFpvhKEFLDwA9nUIAg2CMIV5GSFF7QAG+tQx9e+lg1sDAQa3kiHOl5hiEjUghaTiEQsEgEFIpCBDz7gwyfCEQ0cmOAHp6DGKdZBD3Y04y9SiAIt5OanW4SIClHIhS4SZyhaRKIRSYDELnYxDEgk4nFc0sQefFAHO9ihDmcAB6FoJAhr6CEQrniFHmhCBiDYADg5DAIVpKAEKbSuEYLLRS6QoAglDEEFgFiFqjTxio5cQUk34ICxomFLOySpCCJQAhJakAQlRMEKwpBEhrKACUlAQhOSOCIm/8i3O1esghKSWNUqMPE9V7SCdGEIQQg80IIXyKsFVwinEKywghMkgD4mOMUACMAAFEyAAPxRAQ7YdIIcpMEUWipCe5DQHkIgohBg0IIWWMEOZ7yCEIPAQtKCAIQgWMERwrjEIApRPSgE0hF0ycUykuHRYAADGMLYCCSSoQxl4CUWhYBCGIJAgkyGgRDt8gMWyvAHIGRBSTQAgoa20Q1sNCMWUnNGziTRjW5oIxvIFAZZHJEMbSQDkFG4AhVoMQo65MAEK8DBKUQ3DXZUjRJJIMQUyqqUZjSjEIOoQhJu0YtdHAoKeMSFExoRDFw4whGTkAgkpomKHqCCDGgowxgqsf+MZsxiECuBzhUmGAYy2KAGLGABklxAhcsqQhhJOEIU6PIEuijiCFgJgyEwcYlsVEMTwbqODVRgrFKkIxpkaIEcE2GE7dXAClCAhEgJAQZAsOJ0q8iENTBxRGxU4xpOKYRipAKE6zy0BiIYwQxoQANwyiC3RAiCC4JQBBXoaj8BAAAOcLCAAShgAzrQDwAkcIM2dSAFOOBDFQqBBSIQIhbte4IjKoIFLRSiG51gCh7E0IcbmIEMVihEMCCBiMM9YhCTsMUk+MiIYEwCEcogISISEVBCNO4RsphKIfAiBCUhzQYzCQIW/DAGPwACd1gIQhauAAZnoAITqBDEFQQhiyr/yMISsqiFLL4WCUfcAhK3qMVeBVGGQMDiaqRQwwkWcAIVmOEHfKDhEaQwBCkQYhZJmEIVpkCnpVDBCLfYmyibkY52WMMWj7hET07I5NOiAhWmWIYlzqCIWThjGJRoxiUoAYsrJJinkUXffRwwAyFMIc20sMXJoLAIYCzDEYtogghEEASEQEIY2sAENlSRhTDAq1griMY7OgELMESiCjXgMRFoYAUM7VYZT4RFJjCxCmtgA7kmAUT1FEKIKtTEukSYwQteQAMQvCAGzd4ODFxg7RoUgQYz8EEOSqECAARgABu4zwIUkJsACGAACdjADeznARAIogqBiM31XpYIXlgx/xBFIPQzplCpeIQjH/q4RzRQIQwoFKKzk4jFLAA5jF8sAkQnUhEUrkAyWQxkEAgnwhXhBTKYtHttH6gBCTywAhZ84AMgkE0L4AGmZ9xhEHS7Q09mYYta4DwSzHgGmK7mDGjwAQ8ML4UaVJAAAkjgBGhAwwuO4HQq9EAIcpQCLQYhC1rQQnVUgIIigHELRjRCVpOwBCUKXQlTTGLItcBDLaaAh1lUghZSoIsUljGL/KKiDH04w97t0Ic0qCHwaiBKGcowBSRMOApHSMIiGFELW9wCCkowAi4iEYVFyIKSeviYD3BAhh7k4A7pcAeoNkGNZ2xjG9BYPc+dwYxkSMoanf84xU86YXtOcKIamIAFLGikHqS54AUk6O4QrDsD9hCh+C9AmpJcgIRELAISfFB3OyXQgxu46bzyAYC6FXACFgjhCoN4hPsYEDIrsAgRKHKEIMY8iFiAAh/3+ASA5hEOT1zhOYJQAqGiIAtDOMIT3IJEeRgiQIJAVQEVBIIk9IkkEEQsyEkLiAEZXMEPBMEPWFsLkEB3lEAHIMlkgQAIfIMpmIIznIEg0IIgDNYUzMIsTILgQMIlfAqdNEMloEEfxMUg8AAKoEEO8AAO3FMPLEcMHMEQ5EBZdVIbVQLjQMIw7MITKEIuMAIpNUIUzMIyuMM37FU3MAPZPcM3RAMtVEL/3C3DFECLFEhB24EEEPBAD6xBHZBCG6jBGgTeGqRBDwRBWzxfLSgeFDheFDDCEjRBFYjAcDCCIlCBLqCC/+RKG9qhJ8yDPNBDO2SDPMzDPJCeN6jDELEDWLmDPsRDPojiPeQDKd7DKdJDNHgC8SBSHywd4PnAGcCCGZRBLECCGNTXIARBCeiBD9jACtzAdrHAxwTBCbTTVdCSBOwH9xHABLCBGpABRAFDg1UCXvgMFriCHDWKsZnCHESDOdRBD6hBGniNJDBDIuRCxGFdLEjBIDjCJahOiCACLKjL9VCCJVARLFiCOjiDK1CCGEjFK83Ya7jADMhSDexQZH1ACzjD/xSgQiVIASwsDUTNghTEii40goMdzi6I0BDMwAr4WBCoQFnVwSjwgNJ9Qx1AmtOxoBCskUKU2SSQUDIMAy7oQi/gwi4sgqE4wiAQwi2E2S0YCiy0UCIIAyXU3SAcQSVoQxQNgRUQSQuswArcAz/wQAqkQA5YhQoIAescARI0waEcgeIkwSQoQi/0QiAtgS8wASQ0wjAMQgmsAD3hgA/2QCfY0k9hghGxkiuUVDPcQjIIgzIkVTrQAz3cgz3cAz1c4jx8gh2gQRqggeCtwRr0QR/gQBkMww9EIyEUwiMgAyQ4gyO4ygcADwekgBokgAJogAZMAHp1QGx2gLEQAPdlQP8buMEOeAANQIGoRZUj7MIjwELhWQEVFEGXlQzjOIM2sENwOgIIrYNH+YITLsMkUEIVLEMwNIMjgBIVXIIyvAIgEEHjGMIlXAI3YMI6TIYldAMelIEYCIEY/MAZVAGhCMEP2MAP3IAOTdaXUUEsyMIU+MDSJKAYCILqLIMtjJQw4AIkRAGPwQIN3EUQvMAQmBkolIIp4MEhoYEpzMIUCIHUldWIUsGO9AkkKAIU4EIu8E2DToIjDFle4UIjEAInTQHWRVEU1EJZCgPkwUIVuIQNdAdC3sANpMAJCMEgRIEtQAIjfNIsMMIitNXNJcISEEMyMIIvRKEvbIQyUAENqNz/kbDADpVBFqzSYwBXNlyDNXzQJGjDhl1pMAxDM1gCIJjCHvyBuvQBEGwlPeXADZxcLFxCC9BALjgCJVABJJCSllbC4xSBAihAuZmADxxBGfTADuzABEBquW3qCUiAufFAKZDBVFxBJOiEMjRYMKjCKTiDEQzBccYCFNiCXcyCIkjKmz4CM2yDM1RBE0CRMIiaM8gCJXydM3QDOryDO1hDNlCCY2iDOrgDOnTDN7zDO8TDPEQDOHwDOHCrLUEDCeKBHaQB3+ldJVgDFdhJgOIBH8ACDwWCHwTBIFCCnG1EMERBLEhkGcRrLJTBsEpBJcwCLciCIPRAD/DB0uXAckTa/xRYZBXwni0CKyQ4AiTIqSLcAlNNgmZcQi00QiIQgQ1cloQR2eJFgaDcghXcgBXQQBVcgiD4wUoIQhj0ASDIwsQqwhTVBRQ0QRO0VXU2wiIsgi8Qgy4MAzD4wi541FJsT3e0gIphwW+1Qiu4AiBoASCYFCA8QjIACqDwwjAswy5cwqjh3iqsgisAQWtMZQmYgAv0UAlAVAm4QBTwQjBw1DEcwinJAiMwQRNwIAv4QBHEAI3sACjIwQJ0QBvkgHd4xwr4gZBmwR+8KyAIajOA2CRcwvdAyhAMgXkwwiw4AZjJgAeUQEzcwCZgwylYQQvNgjS9wlpVwpLyAR+cgSl8A/8nkM4rcEInUKuyxMO1NuY8xAM92INiJmY8fIM2JKY90AM8xAOyLgMlzMIRTEEdlAIpFI/H8FAsKAIgRYI1WIIlXAKYBJk2QMMzfKjTCYGFVsFyCAFRiMAQfOUURMEgVEKevcIlTIIyLAMDPkLHSoY5HpYkoIgh/MAenAIYbEEsMMMUjNkUCEojBMEKkBkSMAMkUAFpakIqqMIJFQIlJIUsrE4SKMIhJg4jzCoT7IIvqDAy6AIjKEMvAMpJJYMN5FkNkAEgaIImhAorYNPKMMMwIAMvFAMT0JET8AIvAAImiMoeuJIr2ICRfIAJdMAKPEEi1EBXsIACgEAi9IIiNMH/ERQBFyTCEwwCCAwfFrCAGWTSC4jAESAFKIxCNAwCKrSBBxQJC9zAz4hBKtAUEFRPfjFCQk2CYlzBEMiAFDjCEqyOFVKBZO2QGABBKoSBrXWQYTWkUKmODyiJGOwBcGQBGKCCK+zBHXzDM3hDpnArOoDhN4SDtZ5DN0BDNzzDOaAD8wJv75ZViAqBIPBAJTSkz5gBHhACoDxCJMiCM/Dc7DElNPDqEFBBERZMJQhBDAiBD44ACYSADHTZ/ArCJmwCKljD/r6CJUQBEShBIhRDMmSDaUkCIIRaNmQC2WYCK3CBFlTCjsorr/7YIJDZFbzOJVhBCwBJlOTwKsQCEqwv/yHMhRMEQyNMQiIMohIEwy8wwjAALSMsQ2Y9wpUqQzJYwjOEQStsAStkQjVAAhiAgTIQQzoOgy4swhJ8nbTcTQ5rQiaYxB5YYAegHNBIARS0AGXVAAOQQCIkwRMgwREwQQsiwQzMAAjYgB/8wSn8QRaIgAwgQRIsARGIQR7dAijMgQrk5/dMkB/8TG4pwhAMAiRQAiE4wkikQuZJwSzUgiLIgi1ADyHkgSukgivogRgQQUxBwpzgTBrNAmItQhRwBnD8Bk4BQirogenlLifcQR6YQiqcwiakQifkDCwgshQYQkkZgzEkkzRggyGHKA9AGsMq4B2YwRgAASzAY5b48v8zYENxwbIg0MAgoMFyTOYUwMAIUFeIzsAIBIEsVORSYAEQvCws6AFNjZMVMAEiEIMysAP5fAEXaELq/cEqtYIm6EF9DoLXrLOwxkIlcAImNEMi5EwhCEMkRMrutC4V8PMgRIIwMELiRMIVWYFP6oIT0IISAC3sMAEIHYIxJMPuhDIgfDJKY8ErQMEyMAIx+MISLMEw8EIj6MIraMJliPIepIo1QEIqmEENYMET5IKOWEIZuAcNJMLzQYFVJwEtPEEtVEKD/4EqZE8WKI0RKAETOIFzACIO7EAfpILtbrgqTIMmnMJ4RFEs2ILMdQsZgAH0rBEt8ETAJoImdAPu0V7/vOFFIWjCnfhyFOhCLTjBIigBI0CBFBABJgHBHnTyD6SCDgfbKWjCN2ewH6CCkFGCGSaPMRyxMRyDIaySDCxd+95oAkoBH3TCM+DBKdCvLzO6KfyEJlBDNlCiIMiA1U3BCByhDITACMCACPiAKYwJlE+CFAQBCLAAQmaSkBanFdQ0YXrDNHzDNLBCK2TBNHBCJrQCJ/BBvEoBvopKNnQDzuheLARDIghCIdzCrChgDVzBFMSCFZjCHTSDLeCCCilDImgIEWjB3vL4CCuBRxWDMrBCgxgDIuAwILQCIOyB2drAK1RBlVI4E6DlLvQCL2z4K5zCuuwOMkzUKXRCJBzC/yP8wiOgKy1cQhQ4QRQIQ9w8PBI0gzLoCCzgsKmIgQuMABIogQyMQOswQi94wA2kwjS0gCuYyr9fAzW0bhRMwo5OwZBlcA3IghEMQlxLghR4MCOEgR/sgTd0AyZVVEU5A53eiSwsQnXOQhNQgsMvAiKwAit8ASDwARaEQSdgAzWMD6ZfwybQ3kokpxM0gSIsARMwQYGHtjGAqHFTQZJmibDyAS3QDfQC7CyUASw4gzXQeW1bwivgAR4Mt//AgA/AwDSLQR7sgUrENSFIQQ2swE9DPk7ZwI2AAWRQwzaowzWcghmc2h38QBjYABl4wx2AgGmkwtRQQyco1TIol4jcwv8lzIISKAElwPtUbNcZoEPXZKc20Nk2pNZjuIIsOIGJLDsTEIMxNEjF/FYmaM4qZU8gMAQSIAETiLASLEFZYgEWBAIgoEsg/MEelI41TMLuJUMxrMwwWAI7eAYVPMETOIFQQoFC2IIjWELmVAOwcYIGvgASOI8IAASSI4t0SVK1h4UHIGGyUDuVyhWgWJVoPYnipNEkWHnywBo0qMosWlRm2ZrVTIyZPkCCiHkF69ChQlKaNaM0SxGjZYQIzWKEa9EiY0ONcerEyZSpTtUwaUoFqBM1bNeQNHFi60nQrLqcHPJyyBjIKVOCVJk4a9CUWLKmDKIVa9aUM7BUWVM17Zr/N2ydBF0ps+KEjxMjQowAQcLFnlOm+JSRMokQLDJ+zJCZnGrTNE2SMGXKtG2at3XTyPyI1ueGqTM+TrFjcSWMHlV5XFF7JalZNVVRoNiKREsKFT5k9oDBUsNFCyuXtDFTpmySlW2WpGLCJMlKIkOxJF2KVA3Qly+uWrUCpEWTJleXYAECdOUKEiVG5CtSpMSRpECuXrlqqsqVU1TBxLtAJFlEmFyEkWUYRZrBJBZabGEkmCiiaCKJSMIA4g9V/hADCBtoqMQFGWJ4YIisFikkkDBw4LAFIFLBhBNMVHllLShkUYKRWqTQQ5NT+PioFiOi4EmQV5wKsQYsKMGEiy+s/xAElpqmGGgZRdpapBclmPDiK2OwocYaajhJhRNrrMFmE6WOEiSJJphQYomLFHnCiCJc+MKYEGboQRA+KkEDjVgGkWGIKaiARQghZpkFlkteUUUVPRTrpJMyyKghhBzUiIAEExhQgIQbbvjhBxtakiQWWMzwAwhOppGGkz2ogaW7aja5Bgwt3JlmExvKqKISZ6IBooVWWtDjlVQewoKTZmYRRIyPpLAliSOmqCKIGLMA4oc/ahjkkmYKSUabclFRxbb+yLDBkCuSJII/TWCBxZUsWllFkwFd2c88F65AzoMiitill0hiKaSpTfijy5prrrHmEijkW0IRXYixcAlhgv94gRBaGFmEkCqgqEW9M4FggYUPQKgBjzyEcOEDkBmJ5MY+9sjjjzD2cAUVZv+oogokothxEVumCASWVzYRpAorCFFCEUeyqSaQPwKZRJIgKpmCiEgECUIQKWo5IomgFkEiiVt6WWIRJpb4whFMXHGlk01SeaUTia/JG1NrqDAiCcIvWtuIF16wQhYTykCjDEFmkQUNH6oQQoYqhoABjbEmUlKT/sLwAw8cViihAw8iaOCAFoJgwAMbSvighBVssAGIQl7544cwTrmDk4dSSYWPK1CxZhNNWtnkEle0IAMPWZjB4wxwf8gDlVOiUmWTTSqZxJlXrKAiCkWOMOIIKf7/yAKMPfaY5hRJDHkFjDBewQSWQgYRI4yIgiADC4F4BSA0MYhA2Io9qlgFgFaxCvrBwgUsa0ELPOABEEiBR8HgjDU00ZQFcgYTasqGMB4xiEYsAQlIgILmirAIWRxBEM6Awn2IIItGaMJ9rtDEH/AQoD20iEk30IMY9DCZPfzhX3wIAxnCgAcynCEIMqACSYygpSQMYoA9+0ENhFCFSNCIQC0ShCBqULZBLAMSg7jWMpIwBVssoglsoxqdqmCERCCCE66QFbCwoYlqXIMb3DiFJU6xiUEIBH1PSIISjpDCJBShCSXAQQnKoAc+wOIOgxgC1IYghSD4YBZIAIsxiuEK/zIA4Yk/UIEPSuCBBSyAAQu43QJKYIMbBOF6ZgACEJoWhlTsoTTfkMYp/pAKMvShb8pjRStegawWgJIWZ0AFmv7QB1dsIirUUIUmOiELZ3QiD4JAQhVmEIMYDCGHWmDBHjqBiUgAogUuMMQXWFGIS1jjC5qgRlQAoY0g/ZBDmrgECJsiBiyIgQhECEIFb9AiG7jACkp4xCMAAYamVCNiHbzENkNIjEhIQhtOoIIVAjEGMQSCbUN4gSWMsKMqUMIRlnDFjfrnPveF4QcGNYMZIrIHNJ1CE4B4xSs2dDsWNGoEVEBCXC6ShCqIoQY1cEUNPBAjuqQikN7gICrEQIko1P/CElyRQhQScbJarO0KUZABFGIBhBqEgQhhuEYq9OAsU0yjGp2whmYqYYlmVOIJRYiBDI6gBCU4QQY0QIIVaCCF6/1BGnzwgQ/mIoUhvCImzYDaV0aJiVSEYYmnS10FV3ADJpKBBX7Igx/2YJRNMCsiQOiDGMhQzT/k4Q576IMnOnGKU7jiGpkAlw1WQAYqTERirvDlPjWBDTbhTRaxMMXorrBLF+ByeLt6yDRqEIQrWGGUxhAGJSRxCFZoghWrmOcqvHGNblAjG85IlzZk8YhsELVfBg3QKa6xDWxwYkDYaMopYLEmTWRiKsywiyT6BQssDMIKRACENbxBDVdYQT7/VZBCG9UoCydcAhD9AxBEUlFMIL1CDEHAgx6qEaTfvoJaYvDDD2RbBj4IgT6ysFAUpPAKS2AhCIHgn+92hY1sMMMS2TiFM2JhCVmcxBaNqIUTcNEMWswiCjaYoBQkYY1u1JVDQHCPeopZyEZgwhJRyAgjEiGGERBWCU2Im8Fo8IJB9GExv1xNGVhAAy0QBRlXqMIXugCmQ1DDG9IA5w98cIMV/MAyZzDDbVliGT/44RTSoEYefOa+HuZBt+BSSYl92gpVgEGPrviBC4QghlVcgx3d4wQ1qDFNVWgPFbIYRA1sMMZwrWwFLPhBZW4QIiIIDBFeGYohJAGJoRyDFTFh/wUnMgHIazjjEtl2RtMmpg0O9is9tL6GVPxLjWvoyrn/xQQ2qtFiSfUrX1gIQ7/8q25BOCIK9EECT5jhBEuYwg9kWMVDQE0G2qTnFYrZRKVAGwZAgEQMfTglEEjngxgUwQhPcEIUBgEIVcACFZbARDU4MZU1XYNAmECFK6TAjEfVIgoah8IsnEEJSjQjCEUgxCAw4Q2fcwN+MfPDAd2XCk3EghDMOMITsvKEH5BgBkp1AhMmCIQiJJQTRikNGXzAAiC4oAsxOcQWAFEFJmyBC8aAhGo7EfA79OEOTATmu0CbhxpA+g9k0KUf/qCHVaQiD3iwaWnMcNMbhEHRRjkFJ//I8IEmVSMbq+BEHmg9DWqQwVQ2yMMlPBkEIQBBEKxV5+mCjcoguJUFNeCCoTWhDUOE9xjPRgYqOBHITmijy/jrRjbYoY11bCNip/D4NvXpXE1s4xpC7YY3pjGVbWwCfzZAbcs+0AItnMJW1Gg3LHDBCLYdTRbNIMQlsGENSzQXFsFb/CYAfOvfflaoLdpPGHq2Ag+w4AYzgEEMjiADJDiBEMSAgDoIE4bij7aBHbjhOtSk2YaBCqbAQpTAFo5GG5ahGS7BErSBE1gACzSBG7ABD0KwtU5BD1zhD8wgtV5hF4IBCUZGCa6AZYIg5wghDLQsqq5rEzBvl2rrD4TPELz/AAoMwUCgwBGYgAmUAQsCzgxOARVY6weKzQxawAb8YInoz2FAbWdOIejaxFnyoA+MQjHcLgxMQRpK4QaqqmUAwRIEAROoIRO0pxOmYRo6AfM84AeyIBaqwBT2Z4C2YAuAIAvOgAxcQQ/0ABakwh2iYhO8QhPmyRjA4hhizxgiERPWwRW2gRu0wRIELBuyYRs8cUyyQWI0IRBQgRrYj13KY5vYbZ9OARtcIRWqiwWCjWVYoAXkit2caxs0YRLFzhAIwRKkABXCwBkmwR26gRs4QRNmbS+UscTIoARVoRCUCwuwoAVqSQVK4FQ+IARe4HyqQI+MjC4oIRK+4BDmSruy/yHbWCUSHuEBm2EJrmjfZMESJqEZMjEVXMZ3TqEbTMEVPGAT9iA29uBVUEsIkiBbjmAQVMkDTscGhsgU8oAEUeEQ8cAMfEYZC2lviAYWhLCitOAJKKFZOKEHsW+bNgEQIAIWYREItCDrHgIpOIH9NkEasGEaUGETEm54vgEbzCAFyAAMwGALfsADOsAWyUCAbKR7qgEbuKETPssGWGALWiEQBAEP+KIlv4ALTO1uhAoQDvEapAGQpmEVyMMQMgEswCJMYo8arKNcMBAb1sEdzMTIJAYbErCDnCVIaM3IOrESqeGXTikIbAAHTGfY+iAE4avcqgEtOWsoDkESCAEKYP8BicZvE7dhG7QJM5RRE66he04hDGBBD8IgELDABlSABUqglVqJdkLACjABMycGFvZGqLjnKDhhXXDFI6aAEJIgCiYBIaGmLSSBGdKDDDpAAaqKh+4AfoyIqFLBD/ogDEzFBV4gBgbBt8wAVcag03TrDvKgE/DgFAGPNkzJZ8RAh2AhC/oFDPQADOhCFaiwBMNgEzJBPQIhSLapFWwgFUxh8ToBG3SrP/fgDtSBHuYSE6YhDDpBHkpBBR7tPKOSDIan3YDvRuDLuaghKE8JDFDhI1DBeLDA4wotE9phb15CE6aBE65BDjmBmTyOGlihGqKEFV4PGSBB+5rCblQBG/z/aw6vhjElxhs4wVJ6EC8WjimsARO6ARueQRoswQr883f+oBOKif20r0exwduOwQsKzQuG4hGeAAosYQ++ZQjEwBSw4RSoQT1gca5mKkWJ6ZpwRNVOJdhGq6roonu0VBNQ4SVwUuHcp0VgoSqpAMcsYgpqIRaGYFEAARO0oRiIAAQ8oAE+gAxW9BQsw5deIRBIxw8sKTUFoRIqQUpfq1ny4BUWow/qav1MATM6wRXc56AEIQyugH2SJxUCAQwS7g+AwO9i1QT3BV+qYRq2gZ58Kw6TMXjuwAyUYp82oRrwIAz6wBSesA/mohKoMHhg0dyUkYO4Jy/kUBNCRA8qIRZi/4GrPCLJsGEVzksZMSEbelQOueEaOEELOiTrhEoTrAAQDCESIAERalUV3INdmNIm6RXBtC9vOKEGgcBUWIAMMjMT/sidJqEWCEEhaSQzsm6fyOSPukEbJPEQvkBEDyEXHsERJoFFy3QPAlJJjU8Vxs21XFEOhycQZCEQmOgUnCgIboAwcyrhUG4ZrAFdW+UK9OAMKMMygCDFkEAQsMAICKcReGEIoioQOIRHq8EPZLCCUCkMagUzQkcPBEjXZkFpm+bS8MAPvhKbSsETSsEMoiEauMFV108V3iUL4MqgQAsMAOEPeiYQSqzEwIAVWMEPgeAL4GvcvKEVficV4tAb2v9EStuJ/J7hb4CAoX7A6/Rg8YwCKfrGTKIC5bbpGv7rFMygBMggMqPrDARhEGDBj7RvG1qMLyll1sbNZ5SHXyoqCwqBgJbAET5KFc7SvXZvG7xBHbKhM8/t+binNEALGpMH8q6NEPQtCQhh3YLEKDAFMCMGG5jhER8TCiKhEJIuEpqLRc0kIvJAYqqBGjAT+Ur3E9t0KijBGTADm4JntVbCBsxADzChGSKBGViFEs51MShjQ37gDPJA0GBBINxoEWahRbAvEFyRG7qhEywBFkALD0jsbozuGe4AFeJiElAB4PSgE/wzD/w25DoBHsABHc5BHt7hGkxhE2gtVmcsCz7/Egwy4Q8WaOhyeBN8C3+nYXhcgQtYIRNYITMnD5gW40qngV7VhBt0Zdi0zGdtYAQztTK0Z9aY772ewRKy5xVM4VQ6AAt0zLLupcDURBNOrhvywhvYQdy6J29cAQwArBpggQh81xytYY+HmBMw0bmmgR3i0hPZoRvKZN1EsRv8q33dN3iIwAqqQAmoYBnXtOTel003QR28gRsKwdAeEQouIT20QSSvYR2wYY6X7x7aYR24AQHZwRMXrzNrjROewRQoYSQsAXm6wYlQxVR6JxYiYRiCgRIqQRK8CRY31hRa8V8MgQmaQBGEQREmYaaiQhlZlPE2YZGtQRpewRSHmEy4/wEaOidRYsEZZqETXsEoMA0O3aEf9AEcomEe5qFjpQEvOLYbpqFwOeGfqaEdqsEVgEd7qMFVs85hssAWbyCTU+EO+OAOntI/2UQV1FFJqWEPpO8MKwgMAG+nVOsa2gGUfU6foeH8LOnSagD/BIEWvmoQknkStCEbaNoaPJEb2MEbYNkppTR4zsSWAYEIwKA8WGFi/mhM6DVe3WEd2oEdIqbe1CRigI4byE0byu9fuuW7JAEb3mvcms8U2AH5OkEUW8QFgKAUp2SHKSV3AdTn5gGWZ3cd2EEdMDOnga/duroSlIoQpECmNEF5N+EOzgAPFk8WoGAXFEEWysUSLkHWZP/lA5+5AIciF7QhGIhBGfIoQNx3iE2htdJhbp+h3ZjyjbHJDmDgzaqALQYBFfS5JqUBtqUBGvbhHjxh1pqPG3yO+abBh2eNJCUveB73FLPOWbRQGXslC9COqDMjtsUSU2KSKcolYmBVlzxAARagBS6RRbtBHdbhk9VBHeia+frzFG4HC87gDBytCmzCHi+wJjCwGthBrPNCvtthG9YhGyzsLoBFCxcuC6yAqFvBfd03G5aPGyIGMLV0ljHTLmhEfvurR+3CoPxADJom3PDiM65hv/Tg0vbgCrDgBVyACIogEAahX2QydA5sTWDb5ySmprlhrnV69xwGG/RACJyACAj/IRY6g1+s4Xi9YRu0wR3GShESYRK+ZxDYhd20kBs07RoiIbwuIROKQRLWJYc6IQuDJx1MARr0wBKe4QOTMYU9wQRIIAYEYhCyCeimwRSC51Md1xXanBuyIbepmhr+QEVXIROoQQ690BVHQ9FSAVjKsm/btYFYYfl0usLU4Rr4ixO8QVfITxPIYAz8gIIqyBazYBN22ue6oR3UARu+oR1o5ShWorTEQIGDABbsUROZoRmsQRmYIRsq8ZBx26v7OSLspwR7kFLAAF7wOHl6VBTlm44xFNbEeh3m+qq9oRvmWpb1Io79i87Z4dyuQRNuuL8ycw+Wse1W5gOA4NgWAgx6/9S+75sd/sjc9GCIWRT4RNG95DvI2eQPHgoKrOB8OZfWkodymcEbXoEQcEMbnCG69Ckq5hB+1lQTwmQotAET2IEZJGbWnvkhsDwP+OAUfOC4vskU8KByyMAEqmAESqAFFoPgxdk/ZcwMVkAKQQsIpmH59MIblJgTCJcTVgHPJ68TmJSVnSu259C3PEEajmganHqV6XVMUqGTNQFIcPW3QsRrLW+sqYEbupv56OEbUKET6CEekBVWfSdyfIxrmmEZxn4SYBNA1YFW+uAPtv2QjQmtbeAHBNKtgAALDEETwoB2qeHVpn1MVlSVk93bmiEbnPqCkREvjGzAm5LZxZrdJP/mA//GiVMlNUuACPIWFlYhvhNwTJpvG3ZPG6hB08wkFbShdOc8v7MBlLHhRmRhm7IhDp1LFI1sG5jBuSrhEryJEJzBGdrQFF4hafVuCV2BFQyNC8JLG5wSPPdAtZIWaW2MStAgKe6gB0xgAUyACmzAA3xg5TihGphQEqhEDMIfVXgJXLi7HTB4GrbgD7YgDPJAC7QgFVYhoVlZYiyvE8L707/hG3jGBrRA6oEcIKhdy5atWqpO1kylOnWKmsNN1DhpEriNGztv2Lhds9gN27RpDqd5kzbtWsROrjhhuoTK0iRZzSw1a2btGraK3rxx6jStYrd11QCFIVSjRRggNYD/kHEFhuk2QKqoacJULdu2q9SqMWOmLZk2bVy3rZuGDVu3q9VMWsN0M9u1tJw2XbNZTZWeTZz8AGHBwkOLGkIEXckECNCpuZk4NdymqexFizbXceO2bh07bhhtdsM0lVu3nB4nZ2umbe6zSpJeJam0aY+ePKZM+SFjBkiWMH6uGDGixcuhQ8aOacrzZ08YM3z67PHjw0csWFNgCXp9p4eKEmfI/DCzByI1V68eCXslSIwfMWTECPoBRJ26nNI4mbnRYgWZDytOUfamzl23U9ik4002mKkzzR03aIGNUKpgww42GHVjTVrTVOKMN+fA040222AC1TWqyIWZJof1dA0n/9q00w477UiWkzcbrXPNNKdoooorg0QhiTaYVOaNO95cBNJNHOqBCjSVaCIJJUG8ggUhqliTyTZTckLWNZlI1Y2K7JylDTvIhFkPMsw42I43Fnkj1VyaaCLWOt1MdtZGGrnyRypZ6HGDCjh4AAQRWYghBjVgAAEIYWH8kYkqraiyzVzbOHiVNQRdlU2Lj85ljSqATDSXOh51swcq17QT3yvNwALFJdxoIggVllTTmharaLJHDTVc8QQTXnjRxSHHuHVKHpxc00kneqTSxwxolFEFH2WU4c0PfuTRCR9+/HDGHnmcYkqNlwQzyCCooIKJJIPA8scp73lTDSep5HEeKv/UtDMPl+yos440EOaUTScsmGEGGX+0skqx1Hw0zbGYVFIJNM/IMovDzkDzDZKnWAOeKjXOs4kmqbiiBzWbTHgRRpW9Z9Ypf/gRBiBMoXKFIDdytslFVmHETVZ/qKKJN5Q0E4kklmCjCiY+cxLRNl1Ktg3JAnXTTTbJIENMmMWEOYxkZnET6Vw2XbMJRDet2I1AdW3jTTfXpCJYDUS08IMLWYABhiau4L3KHmAA0vMrgLQyDURpZWMNNsxcgknIUk2jSUlRqnKNNUo3xFAqmJ+ChxlXCGrJ4c+IbQ3b1Eh9xx1BWGFF3q8EgkgxmYh9zSl3dMLQHWT0YIMPQviAirL/Au/Rx8ACC6xdsqhcMswyQ1+yzCOxqKJKKt1IQ6k01TzjDCaTrdOiO49JbQ03z8RpiRRSVIFKJw9REyQ32UCHRiyzxOLMFM5UMcQUMFXCCTZik15UsMEJV7gCc3G5Sic4wcAZLSwPeYjXTjQxOWto4hKvOJxDpKaOi7BjGtU44Mic0YxKWEISitNEJrLhkGt4wzI5cYc6BJIJkEzlF7vwBTKOkTVlMOMqmZKa1wSCjWpE5DMa4QYAK9IWWFRBF4sARi5eAAQgvCwLrlhFK5gShjAE4mWRW1feqGGJSzBDGGjExFo6cQ1NSAQi18DENbbRCVXgYXg/uAFtyJCUMryC/yqcqEZZshIIK0aQDFjIQg0CAQhCQAEKjyBaGOhVuzyQ4QYruIEJSmCDMqAiNmbI4x7N4Afu8IGRrgCEI3xBjEhMIhi3UIQgYOaKOSYuFrZQRrnKMpmKaAQbY/NMM2ThjEncYheOoMIpaISNU4RBKoWQGC1kMa5ufKMMgiACFW6ikU2wZRsaSwUn2FEqk3AiKplox9hsdwpXuO8zGXGIWdaBDapco0steqE31GaISzSDGjXiRAkpoY0kUaNBEaEGi9xBj3jcgx5n0sh3IoEIYTyiCEuYRCTokg12cCJOj8IGG4GIjYRlSXr/mws2rLEMRgzjpbkYRiGwYECaNuUP6//ihB4OaKs9/AALMFOFJKKgBEcEw4fBiMQ59/CHWpJsQjPCDDayoQlAbG5giawlN6zxCk7Uwx3tcEUnzmADMrSgBTZYgAcSsYtcCAMSwpBEIF7RjRX0AY83KMEmWXAGU0xDXpf8wQ/2sIdT/MAGP5DOK8LVC2LkQhG3IMQtIoGKUwCCGZSgQiFokhEkek0b6pBaR5yhvYnJAhPaaEYsYkGJbHBCGiHDBCYoIYlZ0KJ+g3BGeaowhSngAQ+poMZUb7LSknZiE45bGEjgKLVNgBMb4EMTN0qSDW5GpIhlGZ/a9kmLWjQDIjutBC1o0YxZaONw/4qK++6JmcEZ9xRZ+Cn/GBj5ilastFL3ZMeDsKENB81lYYnBS4hckQk3UuMSisAFMICxiGFcIhI2qsZEVOGN1qxiE5yayib+YIMahAFHVbhCJBJBCGZEIhLMuNGdSCWNrMCFG+3gRir+CMBuuYJSbrGgK2DxCmy8AjdhOOxfilIEX/ACGFUwRC6YYAXt2AAHNsCkCVhQgiCUQQx9IAMEzVADMpABN5YMgyDKFYld7KIXi1gELxaxi0bA4hR+aEQtJJEKU9xkGu64RjfUwY2vZOMz0jAFFShRiUtU4RWusMiDbPIRhDQDE9lIhYX4IARYBAEIM0NFXBZIDbaYZBtKswZEdjK4Yj3thWTp6IrY/2GZIXHoGilZyDYIUpk4bagRlnCjjVBRiyhMYs5tEWkbe1ISAg7JIxHxw/Ta1Ca5UErRSryGOh51zlNIpI2tUUUYwKA0TbwiEo3YxS2SoIRXCIQg2qjG6Ig41UzIcRp6+EMgJKGJQASBCIOQRSEk8WEjukIVeyADv0DSCW0QBJ4A4tAv0WQWdbDERpxRRRaUEuUaiCEISsgFLxphhUhAIhJY8DIZlJJHPYYBFnroRCnNMKw+zMZlhQ3EF2MxiFk0QhiKaAITmrCIXjjid7JYBjvq0Y4/d0NA+9TGM9LhjnRc4xt8YEEz/KANVBRWD9uYBzuq2w55sAgTrwhCDcABDv80uOCLLKgBC/aAGTaK9NWuCMRhBKmJTdSIGpnI+zQ0MqBt+EeO1LDG2qrBDXcwUGkD0UYnytKNQMCCEITgXyCmgYlJTCEKUOio4coyFwZSYw+qKNaJ8p4SasRbwtZIITu+RI2nqdEs2zCFNKSxQOmdohKTSAIlLEFod1TiCo6YhCTMUve5YCITm8jEwRKTBahogp6HkwWBGAiVPUxFoW5xyEGmMftTZOMSX/FevtRxTxkdGIUPbm1ZslGIEHUiDNgcBBTSrAtdAAMQtrsDnPNghuHhgAyp4Ac3wAnfYAafxwl34Ad7kArdAViB4AewIF5O0AhKgARPoASKAAVCkB3/YYAJ26AO38B98GAP8RANpHUO8/AOntANnnAHffAK1wAnR/dCNsFLNmFZMGNNphAIi3cGJaAHVrJ33bB3AwJAEcFC56ZS7ONGdrcJrrAJMKJEQKRnWwIafDYN69AMEBIPMdYmeqAHYvBhqLBYJ2YNRGQNa/E/0tMmATU2eJM3DLESQ0NVsmU4NYgNq5AWAMQ2obUMlrAMtjAMycAIpHELTyB89vQoT+MQSaM0DJQJ1tYm2EAJlzAhzlVdkTInXvMg5FeD3pAKjbEWeEEjINFf6nYJ4KcMk8A9U9MMhjM2nMB7sAALTpALuvALkIAKfnAKqfBhp7AJYeBlQBCGYWAr/2IQL88wcmYQBnyQHpcACbKQPlawBE2gBEkABUmwBD50BUDgAegQD/IgD/CQIfdwD/OADtzwDe/wDdHQCdEQDd/QLzmRDtLgDdPwWiRRFvxiDd3hCegADdDwDvbgCTbQCZNREp8iD4J0OPzRenEiGm3EhJqwFjjhDSoCThsxDeywDe3gQiUlW5STCjXhQtRgCpswhlgQFZBgFiaRCZRTaDZDWGQQUNVQWQdlRIYzCdVlE7KlRtmAWlfREbzkHtqwDI2wDNyQDIuAC8sQDMFQJmkhEI7jRqCXGFYSOJzQCj2zOOKkCmmBJmLxQk3DIh+oDtLQEVsFQIVjEzwxRzWRev/NoHXaEHjfV11W0QllRAlVIARWAAWJwAz0thAsI1R1V5Lt9IWtowd7cI98AARn4HJeRAXEsAzWQAtIkARJsBtIYARQwAzNoAe40Q+iOZqkSZr7wA/7UI75kA/3YA+uCQ/gMA/xQA/g4AnRwHTvkA7p4Ak9UArn4A3QwA/9MA/RQA2egRnyAGggVHjyIA3zIEN79x4FMSP64RYRsmrHshOnkAlsU4Wdxg0hshClwzYEhAVAECVIww7yMBDFwgmosimbYAOYcxCBd09xFDJ/YAiPAE5omA2gNT1T1ZFxxBUswg4TWQVJQAWzwAi9YIu+MGvmJE49YSeuAHoRwQmBw1T/e5AFxfEHUpEJXbOR2GAv7dAJTAMhSiOdMFISI+EN9+KfFWE4StQNm0B42SAJpAES1iAJkkAIlCAIVvAyBwQvIaMHF2QN8YINzPYxqvAHNVAbQRAELYAUYlAGQQAF7EAP2qALivAEMvClRbBvgeCE16APZoqap8kPwjmawqmma1qapakPwrma9+Cm+5APp6kP+cAP+mAPrWkPq5kP8zAP9jCo8hAP4PgO8VAP73AOTOcO38COpZAO7YAN6pAO8yAg+qIv/OEf04CpTucRJFEScVKPFYYFc4U3HHkVJXFQruAMU1VAVgJqlBJqhhMk9eQmncZf23Alw5UNQDGRawEL/2IwBEFAA1AQC80QYomQC4kAP9xgkjYSFajgMwWmCWDAVKmgCq/QTjsRI+9DGRYRY/CyTB/xExBigx5xItvgQ4cjEcvUJd2Ain82PXWhJJrGCb5IWIZDIjVyLEyKFyCDCq+xHFdQBeaBBYOgB9IhCfWgDWi2DP5hCWIQCEC1CaA4D/JwDuewjvAgDeYAD/PwDeBwDvEwDyLLmubomvcgp2YqmnIqmvtQmmvKp/ows2pKmm8Kp6Lppvlws/tgpmaapjfrsmjqpw51D/EAD+jAsYqaDvHgDk2XZ+mwCRkxEiLRL7PzB5GiT+3AZ2okYZ4nFltFDQTxFjRyMr06OvW0Uv8W9Ap4QwZngAoppg6agAoGhCrYIA2g1pMc8wp40T7JR0FFpDYsYnCY4nfsAFb3GHrfARSHwz5zcQoL9DFgsQ7h5z3rkA3HNmsOcQrmYg2osAkmORDH2UIApRiLkzAOYSOugAVYEAaQ4AhVCguDUAl8cAXCgAy+MAnesA/aMAlm1DpyQQ1QGw/g8A7uAA/yoI7T8A7yoJvSQLL0UA/3EI7R27zwkA7bKw26iQ7oEA1kBw7iIA7nYA7i65qrObRu2r7u27Pui5rtS7M8W7/2O5qniaeuaQ+pGQ/oUL30EL2eQBbX5R7e8AwZgRmSUXi0dwqfoTSg5haRMjrZ4A0/0wn/mmAV1nkZVzEP67qQHVkT1LB4G7FEDuI1J+qf+rWRKiIPK+I9FqwJ6/IoHXEme3AH7oB32VAP2PAIXoEZ7eAO+7JPlkFPl7EWU1ERLgQjoUUWV7t3M1qjNTojDAgLVnUFgVAIscAHsIAJyeCHymA1RsYIkoAKWBBI2Ku88qCx8AC94UgPuamb8vAO9SAP7gAO7mDH3st08OAO79DGTfcN3fsN0uAJ3sB0kUqy6QAO6LDIujmO8BAO6LDGa4yp9nAOzQu93CuyhQoPiAoPITuCiOqnqomnp3m/qMyz+dCz/cAP92DKd7oP9DAP9XCyKDsPAfwNP8JQGmvH6UB+xrl3/3tLQC02Pt1wEQREuDUBQJJhLMVCTo8RKdugblP1JV1idI+yFpCiEWiIBzj1ZQbECdxAD1u3EUHCqQOiDfAzPjNSMmvyWiZhth2hMgojEp0wD9a2QKawB2JwR2IABDryCnywCf2hDcNADMVQDMNwC5OQOGo0x9xLDwGcgu/gxuE4qL2cxxWNqeu4yH4stVIbjtALD4AMqSKtxvTgx/Wgjk0njhr9DhlNsk2HZ7iZDup4qO9AdvR4yPQYqQPsCd/gCaTgCZ9QCp5w1OAQDeFAduEgDiF7skIbs2rqsq3cs3uayqKJpzBbs/w7tPOwmvVQvYMatd+gqU0HW7JVDbxohP9qIjmlYxOPEnicQRVqpET6BT/VYDvugxU3IxWKsRCpYBsZjIl9JngA5J/nxRYYIUhqwgnfIhKoe4emwBOdsC53sjB3EErB6AdRuhTVgFobogi8cAzHYAy84Age55XYKw9hPcd1zKgaG8DhWA+6qY60nL2Zmsdz/A3zAA7fAI4ai8tNBw/1QMt+vNp0nNLYq9vf0HQVDb24XNG6rbFSmw5z/MfBHdz0AA9mubgt/akkUda7WQelcAd1QCOdUMi0UwqRmqmzTA8kuJvx4KfzUI5n6r5FG7RtyspsuqesSajlCKjsi7/6UI70gIJNlxN6NiOyCkCWgAlEJEhqtA1+tin/nLBP0zUNzsBCSsNGZ8mAwnUpa7E2WUEph8MNpPFn1gDFCQMv0sAQ6X0Y3FAsswdBexAIB2FtDOEKpoAKgjBJhSAIsjAJUWAEt7AIXEoIXfwumjDWh4q9wd3GFh2OxL3Gt2yOdsy8s6zG8NBQzDvHul3R4ZgOyqvJuJzR0K28efzlc1zJxc280DvSrK2xdLzaIs106UAP1j0Pl6rmchyC/dEO76AOuQnS0VsP0uDGuVnWUlvRdWzHUnsOJLu0Y40OxV2ohOqnd3oP+zCo+r2zoymnPlu0KJshs3zTsonLS5ubJNh0X/sZHTGPhEzh2SAN0XAHBMRGAFU4HQFVVfEV/2YIftrQER3BQntrbQfhCdeQBw4BUPk82ZvQKQxxCsKTZWRVAy9ABERQBVIwCNogC4TQ7epjRKpgy4/+6PIg0fmg5/VQ3INavWPO2hK9xu2+vWqusUsbjnmc0mKtxu4wqNKADvDwDfKe5vXAvGve6Lqt0rRM3LM8DVkutetA8BCfDnUc5u79VZH67zFmx3bOdF3XdCn47+5Q3Ha+DvKgDu3QDX1M0zb9Dt4bx5G6veDQx+mADdl7qJ9ACqTwCeEQDiFrsi67D0Svp6/8s3T6s2nKmmq66YB6p6z5s3q6voFK34ZK3euQMLPGNl9hcCYOWtagDtZAJevWBwwB1K5AuSqbkN4LcQ210+N60AedQAY4oAI14ANNRgRBcLBRoD5BCgtUMAiTTQ3OEBAAIfkEAH0AAAAsAAAAADEBqwCHIyoxIScvIikxJCw0Jy41JzA2KjE5LTM5LTQ7LjU9LTc/LjhBLjpCMDpBNDo/Oz1BNz5ENz5HOUBGPUNHOkRMO0ZQPElRPU1RPk5TQFBVRExUR0tRSkxQTk5QUUxPVExNVk1OV1JRVVVVUVVYT1VdS1dgSVlmSFlpTFxqUVxoVFxoWF1nW15kXF5hXF1eXFxbX1tYYF1YYmJaaGJdamReaGReZ2RgZWRiZWVkZGVmZmdlaWhlamlna2llbGhkbWllbWpmbmtncW1oc25mc29odG9mdG9pdXBqd3FrdnRrdXNsdXNtdXNtcHFwbG5xZ2tyY2lxYWp0W2l7WmmAWmuEYW+CaHKAbnV/cnd/dHd7dHZ3dnV0dnRyd3VxeHVwenVve3Zwe3dxe3hzfHhzfXlzfHh0e3l1e3l2fHp3fXp4f3x5gH15gHx4gHx2gH14gX15gnx5g393hoF2iYN1i4RyioV2iIN7hIB9g4B9hIF9h4N9iIN8hYN7gYGBfn6DeX6Fd32Fd36Hdn+Jdn+Ld4GNeIKRdoSWdoSXd4SWfIWSf4aQgIePgoiMhYiKhoeHiYiDi4iEjIiBioaBjIiCjImEj4qCkYyDk42ElpCGmJKHmpWLm5aNm5aPmpWQmJWSlpWSlZSPlJGLk4+KkY6KkY2JkI2Kj46NjY6PjI6Pio6Rh42Tho6Who6Yho6Yh4+aipOejJahjpmlkp2nk5+rlZ+qlZ2ll52hmp2fnJ2cnZ2Zn5yVoJ2PoqCHp5iFqZKFrpKFr5ONr5eQrJ6Uq6CZrKOdqqWgq6ehrKmkrqqjsKyesq6ctLCatrKVuLKTva+VvbCav7KbxLifw7mkxb2pyL+txr+yvr21uLm4r7W5qra8nbfBn7nGo8DPsMXQu8rSyM7R0M3I1c2919Gu29ik4eCl6OG16+DB6eDI5+DQ4+DY5OHd4uTj7enf8+3h9fDg9vLl9vPp9vTr9vTv9vXz9vXy9fTx+ffw+/nw/Pv0/v79/v79/v7+/v7+/v78/v7+/v7+CP8Ar/GqUwfcvn8I/+GTNs5eP3bMqIEDd86cuWi8pvHitezSLjQyiiixlKQSr3HTztGRIQNIETrNxpFrd06XunXfvnlbx/NbvXXdwhQZEgdcuqPpwGG7ljKcuF7UeN3Kho7csmrpopEjN+4dPnz32LVrZ+5cNUfq0l3DdetbumJZ0n3Loi3bt2u7mPnJdg0Ulj7gzJW7eI6dPG/atnFbvHjbLFaHFmfzY4qaRYvuaJ5zd26wu8+g++Vzh49fwtMI9eFDfZrft1JrHmXRssVJky08crBwQYI3bxbprK37mZPn8H6m++Frd69asU10MNHCVi0ctWvXjs0BQ2MIkCTN6gz/mUG+V7Rx487h2xpOSwoVKqA0unVsKXZsyI7pN1YMVxYon2CTzSusfLNKFYVss84ydfABCzbrJMQPO9Co9040z1RTzTkVaXhOOMvs4sUjfXQgQkhB0LEML3nRkQQdRfBCB0zpnbPMcMZ9Y5xxpRRRxB7XHIVOOmkFqQ476DjTTDPZZTNNI8dkY004VLYTDzvxqNMOOuegE84dR4HjR5BJ+ZFTJ47Y4pQ4mTiyVCmNfEJROeVAI1Y72WgzC2OzvFLLLZ1Exs0hx1zG4VjulEWTZ6B91k8/79hjGmuprUbpP/yAM0oeo6zhRBZPNNFFEyy0wAIJqI7AAg/qfMPNNtsc/xLLrLBo4009mD70TjXIFONLJtkcQ40402CDTTFzhPHDEePJOEMM5NFxnkznjFOOOLuUkEIWuKRjHDvs9PTNMbfc0kgWKQBiDTaztHvFCSgYso09xrTABQ9BmFLPpPmEM8077lDDDJUWhWPNRMbsYkcRjzRRgwgjhFADSxsVIUMQddBAx0bNkMNhOD7luM5OxuEyxBBy5NSqOjddk5Y66EDD0TWLrGJLIrPk9A046FDDjjTnICMNOlyGg4dR6TSC9DfVgPMNMsRAIhM5mDiSDTa52GJLNuGYM0406ISb507cIPJM1+aEk0hjHFZUkUVuL1oWaO248yg77kxKqWqX/v+jTzWU5HGKFk84kUMTXDQBBQmnkjDCCDlkgdOOPP1UTz39IMSPPexYg4w1v2yizTFTSjNgImAM4cNQM/AiRwywv4TeVlzd404mUayQBTb16CiuNwoeQwsttghixS1KIcLNK1VYcMIh24Bzix/AACMHGODoLU805bgjDi/UhFNOOEphc0wuuYAyCihJsBTCiTIkUYNLNJCRREbhyDhO2AYP99NO3vDdOrAxBBrIARwBvMs1vnGwIaFDGsyYRjbylBhtdCMnFOlSONIBCVM8oyLh8IM1iJSFMTnNad+4QyeIsaRm5OF82bBFLh6hC2aIYxy/QIc80pGNWXjjVdfgUMH/FMGYbAjxMkisyGAsUjdHtSMaeesb31ozqb/p4RGfaEIOnnC4LaQBCizQTQ468LhGsONS/MBHPnKVD3wEZxjVCMYursazavTpEHMYQhJUF4Ne0IEGMAgkHazlNWu5IxzDwIITcpGOeSyCFt3wBmK0EYtsVKECEbjCKwSBDXC4AlZUiAUVnneIn2AjE21wwQeKkQ9+7CMf9giHM8oxDl5AQxziAFkxlqIMZYxCCT0gwhfCkIQi1CASEmNJDWakImI1gx32gEfnbnW5bvBEGz8ZYAHJgA0AZsMb1jjGMg7mFGhIsBvaSGdiElgWJLGjGqcAxzU81whrfEMdlDlGJ5yG/w5wwHEa5IgGRqZhjVvYIhm8aMZGouGMc7TjG9qolWSsoU5tDIIx3KAIEpdYFsGYo1GOYocwzihFSyWkH7jCFDj0gApQaDEHh8NDGnKgghXsZgSO+0RKUWMPpYBjHv94pRutIQpw/EIX2qCFMagBjCsYAhGRKMIefUCDXmRiBiEIZC+mdh53RMoYsSBENdABD2S84hbFgMUgEnEFKkzBAha4wiBoIckEHaIKskLEIQ6xjmusgAQr2EAJVuGWcM7TGc6oJS/EQY2mdRIp4NiBGfLgBRrIjwxrYMkOvvOF+jUDGs0oxzvS4Q4uQegniODJIUiWjSR0xxK0cFofQPGJT/9UYhfRoIZuJZgnbqhTkt4IR2GQhA5HHGwi1dDZRL6hBU+ko5/CFQedyAE+7IiDK7zoQyR44QxxsAOiiSAiN2KB0fEqZjHasAgukXiZJYL0IdNghz76phzU9IMe89UHOCTxiIbxgAc64EIfmuACFhg4VSNAxb5aaRrTfKMY2fmGcsAizzuE4xekmEUt3jAOYKiiEY2oBBLkcIQZVNUZQwhkDDaGntDa7hx+kAIuqsQrJCEDCoBIhBWmQAUpaCAR2bhJNmhxCCoc4hWxeAVfsaECWnzjDxyAgsvWdQxkMNQZvzCPRKxxMJapg8uYqIQx7xeK9slAByyRAYzoQAZebGX/HOLoEjiKIQtWXCMb3bjGK2gxi2JY4gc/SMIyyiWMJIjhC0kgwmLFAQ1qqBPPeL7gN4QLLiR14hoTWS4GnSYKSOwTHZfhyjiaIQ5ryGQcLnJEF3jxC2i0AzHnLS9jtIFRbXSNTuwVDEc3Yzd8qCMemdtbfU+jnPnyAxl8WIMbzuAEwzUBD1wosOMeR8Y+6EwuOjPWl4txFGmYAxzHuATocKEOcOiiwzYzhSWQkIQj0OAHdaAGeaAlLYEyYxzuYEc5KKGJa0EDHRnyElyMoQtk3EEFKFhENiZCjWhIo3q5SMQhrECFAUnhGNfwAwU2YKacPLcdzfiFL3zhDGlggxak/wMHl61xjWR8wWIyuEEPZCCCmrOEDDP6Ahk6tqQ4E00uFAnHB8NRjGOEQxmqKwIxwlGNaahIRnTIhA2f4egJemOC3YhkcM+RDnChoxOdRKFyOUSMasBhxoMpx1ai8dFzRKOFGxFDHT776j1xYx2MgZWs8861XOuao+ZoRz/0Ac1gU+orUtSFG/jAhzw0ITdaWMMWDozgETThFqe4hSkwXwxTBKgYtcj8MapRjmoIQxfS+MUuiz6OTdhiESEeAxmQoLovRIMG0KIBJmj5dnK4IzCcmYY0qOGOamwCGbrg1jGK0Qk1WAEWXD4HMH5B/eqL3BJYyEYsTlCCVEAhAhQgwf8pTAEJSEgCHeK4vjA04YhFLAIKT8iDGiTBhkvAKAgy2EENfNCBDigT5xuRUFtRDuxQFv3EJW2TgB9yMkiACRUhDs8gIxxBB8ogDs4wDbJQFwKCdd5wDcLFIVzSCcfAQMfwJ2hVDVsBDdZhB9JAJ7MzauRgDiexFc0QBj4QBhnRDt1wBeelDXdlBVZQCHeXd+o0C4sQDOxFS3RCJ9EgDuaAHPWAeGjED2uEGqahD7mwBHnwCI6nAzrQBGigBVCQA7zxAiPgAi5wDfUgD5fjP2t4OeByOfIAD9UgClzyC9UghyxTD+AiDGw2BD9AA2PwC3QAOxpTDu0gDlqRNu5wD+f/sAlpEAnG0AlOsAIr4Af6UQxyRQvoYA3VQX3ThwQ/YATVdweHgAIVkIoRAH4sQAm5UAy58AxEw2p0YAmhgAqMgAVX4AeewAm6sAskYQMsUUxF4H8+EAQxklAJJRYA4yVU8ozQGI1tcDJ08IzVoAy7gI3KsAzSoAxmVRcTJCDYwGXVQTDhkAt+kAVY8Afs6AfueAnncUO1dF20E1Cjdh4K5SJcwAXLEA7sUAynEAuzYAW7mAvKYA1+sCezUAhW8AeL4AcOSRnEQA3Q0ISKKFDQ8Ay94AzhMHjy8BX8EJINRoUiOXj7EJL9MA/4oByhsAac4gZNcANfeAZnYGBkKAIw//UCwgAP+GAP7aAODoEP86CS8tAO8xAPV2INkuA9vxAO9CAPRRkPX0EPxTAjRUBVdMAMZAA7Q5AJFskQ7nAU7bB8nCANwUAM5GILr/AJajAGfuAK2EAl4DB902cEPmBiv3AHvgAMFpCKmLSKEUACV8AIteUJ4dAOwuALdCAHlZAKq8AIi+AIkHAJmVAHMFdzSxAGNCADy+QjuJAJGyEN4IA3XBIc4igg+qEfExQsjzAUc1B0toALWqOWsLCWnYALryALw6Mf1lALtlAL86QM1yAOvKIM/eEKq/AKsFALtaAKmdBCzTAtMtF74hCd5KCIzZAJp/AJw4AO7XAsBPJhxv+AC59wC8n5Cq7gCqxwCrVQm7ZAH5xwDJSwCbugC5hmDPmRC8iQDlHIDvggD6LRD680D+Cykm0Uh0dpFJwTBqOgB3kgBjfQAjjQBWtgBruxGyTQAi/wAtcgD/RQDyzDDvNgD+owDyilJQSqFnRwEb9wDpxTlOCgJe2ADDOSBEhAA14ZBjFAA3PQC6QWDi0YDuUGDqqABYXjBFjgB6mABYDgBEdaC+Agl51gfUZAe0JQBmnABRaQARlgARfwpSWgAhkQBVcACH9QDOiQDDMSBnRQCragCoyQClyABG8gZmkmA25wA5wZBMSIDcZgDdNgDMugUNSiE95wQd6ADTqRdcb/kg26QHtkcAuvkKiuEEnZAAuXeg2SdA3GMo7ncAzdoCb9JF1e04Tm8Ba4UAwBEg7YtTEJtSSYwDExEVpcMQ2fUAzIow79YE8s9wrYkZqvcDXZECDE0wf6cQtYNGe5cA3KkA4aEhybcBXpgA9YAmzywA7KYRg+ia3vxA7qIA/r8K3tgA9hcAlvsAZtEKE3wAWjYAS64QI5MAJmKANYwRwTESnlZg/xQDTLUW7EIHXU0JTwYA9uNK6+Vg11QAdIkDpF4EcxMAdRFw7xwDP3cKrfoAtP8Acr0Ag6Mx3fcAipuAHFAA5j5QmDgAV3AAdZcAUUFx+E8AclELMyWwImkAEY/8AHkcAHjpAJ4LALYaCYdFAJaZUIgJADWoAHXeAiaXYiyBgGbbBQnIANoJAMx7ALHCEN1pANvOAIUQJpE7QKgkALsHAGtFcEkDBBtLCawkMLfWCfE+QvjnAL1yANRXcSp2YwueAI6dMHjZALfeAIybAkEmgSvMAMyrhQyrgL/TUf2OCf6YANqYBWx5AKtnAMtgAIv8kIgEA8qeAHn4AKj0AJowAOniAJnnMNohAknNBLyhAObgQOV7IO6XCt3soy1QAu66CS/XAThDcPYRAKceAGIIFmXUAJTNAC73qGImAD0kBp4VMYMVNa4UA06FAN1iAMvWAdLeqPNEFc/pKwdP8ABj4wBL1wCULwBXYQo9YwNPbQT9ZrC36ABaewCIlQv3sFBRqgASTggWaBBVYwcVUQwFRABSiwAoFwBVzKpRiAARmwAiWAAURAB3XgBXpgDZfgA3QAtJfQuU3wBFrABUlgBmHQA5t5Ij1QA24QCctQkdOADKHQS0vCcldXW1Z3qNlQC6uwCrWAC3kwFEgwB1sDSaqQtrWQDafgtlFaDhJkDcSiEVqxFdQgDfuRC6aQC59wCrlwC+jzCZhACZ8wI9EgSxuDCcrAC10MCo7wufrJDvDwDvihH36Kcb5pC7FwC6lQC0qFDdu5DOBwkLowCtiAlstaDcOQDMPQvDsUDsX/NxHlFq7p0A7p8BDXug49BbsTkbNm4AVBEAM7cANNwAddgLws8DgQIwPKMA1UIg0aQiXJ4IxMR7LWwAnPkA7TkENEQxNe8kDPMCOWQAeAiAl34AS6kBRVRg3wUFqeiLtykbVDNjztMgux5Z2O4ARVYAh7dc1FdgL5mwElwM3dbALdnAFeMCN1sKx18ANDALQNIgZqcAZ3gAxMZwdJYGY1MHNqdrjMVLhJoAW00QRaYAa30Wxa0AQ6wANNcBs8QI10MAMv0AKmkgMtcAMusAR2wAdeELjKWAmYkA6XMDUSGFBhQAZtcARdsASPIARnwAVoIMKM5yNJEKvRUUxJMAdt/4AGaBAHNGkMW+IOx9C8kaALnwBi8+EIjnAKINYHqXAMjoAJpJYM0lAJb+AJnZYLmnAJdqAJmrB08gAOPpMO0oRSy+Gf36AP6kCtkawh/XCNjbcGQAAEInAENtAFYrAEL7ACObChIyACM3B0+RY+/ngOdmAd0kAMlyAKlWANwRAJm1AHvnAJlhAHdmAHZGAHcsCmM3IJe9SVnaAKO3MLqQoOh0RQ6qA3/xAuOmOokvRcpPAETwAFhYDNexXAJ1ABCdzNDJwBWWAGXyAMuwBhysBMGTwjkaAHRNAFezAM08sZhMwJe0AGZPAFlsAxGxMNzMAMmLAJocAJy1AMoxAKov8wCpJADGdDDbuwB2rQBDFAjZiACcSwC8lwCbmgC23gBo+wB5hgtTMyS2znDmr3dgmlDALFUL0ACjl7CTir2JmwCwSBc3TApkAKEzOCCZbgBZWwCZaADPEgPuCACQIzEAC9j1ywBWeQBmlgBluwj3NABtSQDNWASpIgCoWtC5igCbpQcODwuu8gothqD1CJFG5UvcLVvHSYDFwoBjtgAyLgBDqQyUrAG4/z5DHwDLL4QMIADdCQDNnbS9dIcMqgCXagpnQgDMNwltAwDGIeDH7ETEhQBMfAAlHwCuOpqFVxSNUgD60hLqftccjgBFYQBU+QCllACIMQwFUwBYZOBQv/fAG1vQE5sAS78A5jUQ1qagnhwOAS3FlCAIC8oAwbwg4cYnq9IAxQxzFxFg7J4OWhrgnIDQ2ZkBJj0Q7VoHNC8SJhrpHmMA35Jg2sHg3JgEuN1hnk0D1eY0MEyN9wNg0pIQ3CMAbEUHbhIAzowOkByOCakJXROWqVQA0gWA/hgG/VYA5bwVjSkAyboMrVEMX+0nT+IjDV8AzJwHRNcyQxWg2QjA9D0g7+OQ/5sCXsMJrqAA9h8yHvBA4AjwyYsAZKwAM0V9Bo4AVEcAM49eQvAAOhHj7PMA3QYHpj5YzQoHLIMOYXRgfCl5G6LgxRHA10YAe9DAS1UAgmsAJ/gArH/0Cyw2IO4UPapY3npw0OuNDnLJAFzQYFK/Ae8FH0LRAFjOAIfDAlVLIMm9CI6bAMvVAH0C4e5KywcsBMoKkJlhAJJwMV4QANl5CPG9OI99Ac6IsEbZAJ0rAMdAAV7PAO4fDYYNAGZACxb+8MvnAO4uBVwqVlTtgM0mA77hCDo1YOFZEo4+OP6GA77VAh2l6x5/AMAWMO4iAMFVgOiyVQZv8Ox+yf+OBQ9nD28NDG7xAP9xAP73D6+kr6q+8O01CO/RSlE5HKTAfkYfNK+kUlykC9m0ElvwdNUR8JjwChLyACOnAEYkAEHcw4Eh8GRAMuDvUM7xQOq+/pQgoOyJAMhf8hcoXBGRzCDOYgDc4gCYVQB5igDVaQAiagAn7QFtUBZ1SSDjifTTrPNJ4ABfAn0IpDAvmrAQCxwYQFe9iwpbMGD147duh2hatm7VqmOsKGYaLhiw6dS8KEVas2jVm4du/UfVNXkuG7aLw20uGF7lw4acOG6bqpi9hOYciQGdOVa9g1YS8/VguX9JkypOicyhQnLtw5c+OilRtXrhy5c+ecJpX5VKzTdOnQhZsWjRqvaO/O3ruHD589e+364YNnTq49fP344qvHl289ufTo1aMnD1w7efLkPobcj147cPHO3cvHj99je43p7pUXL3Q8a3rQNLkRowOOJmbEnMkxgsT/CNodQokFBy4dw3j24sVTx44dOGXPgj/7hS44unTgwpml9iXFrVkqTpQowaIYOGLUwrGLJ5wdv3/ly+9bl159emzXTkF54gTKChIkNGioUAF//n7gsIEMbJ552rEmHnq+WcYXYdiRx5owqPmFDl9IkieclOBhMJ9+7uIMnnA2Uga8dtoR7TfR6kFRNHnqmYfFefphx5cvJLzrLnnaoacffXbUBy4Sb4RHnHLccQeee4a85x146sJnnsfYsWfDvqS05xxo0onnnrsq03LDftrhER17zCOzzH/40YcfHfXpJx15vIRTLi99A6fKd/pis6/H4oQMn2UwOU0H1Xjoog0y/5ZwQjbaRhAhlxFHZKedv/q8qxpkqpFrGl7A4xDOcNBYgRApUtAggxIGKWYZZb6LBx/H8CmvnzM1Y2c99WghJhcoWMiBBfv2y08/FabYZ5/N0rEnzX/sAcdJ4nzBlB9wIkEqQmHmoUeac3IDpx/NMtNsw3nC4WWacDYEd1bN1iWPzHXbyWSIIuiYcp98wF03T3fCocsedLSMUp537pTnMz3x+U28cJ5JCpxppBkJHj3jYbM8NcEsb6F2zeRYzbvQaQceLH1rVR435YLHHWruKQkuee7xTa50pNxLMHl04SOMJV6AgQMevOAjEiNeIOGFETroQIRrNvwLHnWMZAeu8P+Es2YYadiBJ5pf3uGwLzqxWUSFFFIoQYMSWIFCl2qWKUtOKdklrx5b01NlGFxWgI+FsvfTYIMnaoHFCnZYrAccKMW1hsVqhOkFnCbTwaQTdH7xpQ7vmuGFF2mmUafzztf5HBxmpMm8Gt3iwfZGEzGMlB54gBOuuUuKSIKOc9gJx6lI3QEPLnzcKUecd+6BB2R30CHSnZKMhOueeBjaNynpwxGHGuvN/c6edehxF5925snnH3zOgbVMzdQN18tIW40yTrjsOf4ccex5h6HhkMoN5NAeZces3DDRBRn48AIRcMAFXviCzhaFNA6EoBrBYUdwGJKS3ICEW9YQxpXAEQz/X0DjHOlQR3OsgY1jsGIFKtgbCQahgR1YQxqn69eedHQ+zdjLHiiqBxqG4YkcQAE+VpjCFFSgAilYQRGvYIUVvrHEb9wCHJ1LxzdyYQ2E9KIX1vgGOKxRiS8gQxgR6gUm6FAHTViiEtjgVjXacw1saKISf8ocL3ZxjZ0QYxfC2MUdN7FHYlixF8J4BkXI8BJfiMMr7TCHO8zRFSK9wx73OAeRSsKOc7TDHUlyx/DicjDIxOUuSdokXzbUMVexA1b9MAc6zKSZHa0LTq+EzDp0kyRKRgMazZCGMqCRjGRsQhOYyMQmhqEMayBjGKoaxk52QYw42GEPX5BBAUXghSQc/2pRL+AABzoAimP8pBh1JIYydGIRn0hEE8KQhjR8AS3TCQd01xgEClBAKg2ooBAk2IAWqlGWO7nNS3053yr34YQ7+AEKKrgCLGihjVnEIhYN1YY2aDELJn4jFce4RkavkQpcgGMZVmRjey5hBFAgg3IwcUkSivCFR/BBDF7wQg2EIIQjKKEIQagBGXiRhCMsIQlDQMIYyBCHMHyhDXWgwxg20gteGBId7IifMJwRDnOYI3hRwWoj4ZLJgWl1eP/a5Cc3OSU23UUfHOOYq9QxJn6cYxzeeuVd2uclNm1GT4fz0j3OsjlmMIMXFsmERfCYTGEkwybC4EQyiGETm3CCDP92kAMZgACDDYygC0btAdI68IIOaDMU3zRGHZM5jGI8wyvBAcc1kDIXaDxjHVnAhT7yMQ9aYIFsJrDPClZxHxI8wnh8cUxcZUWmfNywRexwQQtOuLdg5ec+z61ASLFxClxkIxvHuAUjHHGNZFhRE7kARSg20QYiEIEOv0AvHYpAhiIMgQxtSMIYwiAHJMxXpXOQQySSgYk4hEITYShCGJLwhUoM8o+9aMYzniGNqUBEepKaiZDMQVUJR6WSVoUGM4JnjuYNrx0wy9I9TAmnjaEVrfOQB3jOxI5oxMMvgelMYpxEYm+RiUd3gYdzpvEMVSlDGrxUrGIXS4xkCGMnox3/8jB82Uw5hOEHlO0ANcmwg6N1oMohUAY4mFOWdQgnNHjFxzcs6BdocM4FkJiHNarBghSYgFQliMIV+rYBEhDjqY7Eh/P4NNwzqUtD83BBDlC4nwhEoAIb8MAHQLBoEHjgE6hAhSPygAc/rEEMOB2FMRhXhzDUwQ5k0EQSaPCFOfjiF7z4BTQ20tephiMa0/hjJZzBDDp4pChIqOYYkDAvMnyRDn/MYMMawgxMUIMZmYAGNXpRCWFEwxyTTCX1qOEMcVQ1KtAYkjg+nCR7GElO6zJxuM0zj7q040z0iEY4zuqxGvdjxv0In8XAbTEbRaohXnkKOCwIjm2BxN9qtkZu/yBSjUrs0RJIgPISilCEGxxtBNpMmjqmBG4e7UhKFewWPZxBDXb4wSCA+EMJTLAfK0QBnxsogROugSVPyukxYS1uPTZWwxforbmFxnkEFrAAnNuBCF+Qw8JnAAMggIEMykgGqulABjIkIQmRAMMQwFDqXzjD6tNwRrrDYT21MKMXlvCFMyRUiTrMAROV6EUdFKQRX0RjI+HoDctEDJeBNU+vINOrj/RKjXbIxCuX1GRDgrumNJVP3IfnR2AwtC6sy0pN+NAMcPGBL/LAzXysLGtZayRczuODHnkcRhEmuwEOKAEIPdCBCI4GcRHIg02tRNOGVmQPbLXDdMh4Djg6WP8MFlyBBCVIgQrwkwEprGDOHXACJ9Lx8rncqH+UAQfrvGEN0EVxidjYwAoqkHOe63znBgC/ARQABjtogsh4ZNjCqkGMSzBDqtC4xBgqIYcx9MKDzah6NJzRC2c8Q2u++KNmCIZL6AWakIZqSKeGoIbWyjqP+IVLgIapgBojuaQOa548axW5cIwk0SSGeCSFmBIdObwRFCh6kBlvyYdz+AVzM498kQuLOysbU5PzyZPOkAdy4zwqQRHOmJrhqARMwIQxEIIQ2IAOSAIiKAIZQJqHQxoRgCIQCo71sL7cUDN0iiJkuIZj2ABSIZtgkYIouA/SgwIt4AR04BYtUoZlIAb/UNAFXYAEUSCG9jCGPnCEU/iEW6AFWngFK2CB7fM+AhgAQByAAAgAARiAQ5SeaiOJgTmHacAgX5iGR0mKc8CESHCKd3AHXnCGcageqUg7X2AGaIgG/5MqZ4AGdWIGdHiH3RGOdjgHaqgkr/CR4aHFqMmkCoQZmJkLufCdv9gQ2AsoEhTGM+mHV0EHHbkLOuiWOAmPEDLDsiiL4DARAxEhZHgGa7CGU4wIbEQKayCmjPJGVcHGa1gGn0AGnJADOmgDJGgDIhwBI1gvGNCspOmAGSCRHyEcFCE3PSGQdkCGbqkHbNCCWqinsrGACsgAQlAB/SC9FVCELcCDSiAFUpgE/1IoBVAwhUcIBUfggjNwBGPIBm+YBSsghFdwBVdIBEEQhEFQAZzbOQIwAAKQyUM8RAEQgOMhHkxsnr6zBmZohnDYpN+4B2GYg227h3HYxHKIJHfoijxDhzJDp2iISu+4E/ihu0gSDuS5JLzoO3dACro7C7fwHX+iq2E0S1dCE1byi1aJh6fyOwBEQGlQsGQwJiBTFcUaBo9YJl4SBqRTBmJQQ04QhmIwBmRQrMJEhp0AMiD7CcUcskjAhEuYgy+wgxBIGi9ogyKwARHgLM0yAhmaE3swQcNgh2ICB13oJmy4gglgAbPZjwywghJwLg5QAVdIg4yEBFMABU/wBEk4g/8+MIVToARHMAVTyKhuUAQrGARWgAVZaChXQAQN8L4FMACe2zkFmMma9B0OyRKZsYZmcAZJiQsRewdVO8Y8c4dmiAatOp4NIZ48G5hLxIu/4B3eSRKjxJJ44J0P40W+gAvhikGzFFC/sAfwSAfxKAuZEI5qEAd925yiALJwSoZdsIlNwIRdSgakIzJeUszFJIZdSqbQUkxowJ/nMAvm6B/m+DeinANDIYMQ4AARaDoviCYREAEr6wAfgEZozKJqoKNrUAZj6IRjIAZduIVEUINUWIEJEL5g0QArSAEnJYE/SIM+KAVKMAVRoIRHKIVQoARIsMNP+ARH+IRjMFMssAL/VniFNT1JRJCCQts56nTJ7xPEAXC5l4MZcJAGZ5AG5sHAe/gQTHHPcnAGDosMvPCkXJQLU+oLDnykR7qHS/IN39mX51krtQKoYOyYEhNQM/mSSZoef0PA/lkGZjgHv1Q1n1yGZfAIx2QsxcqjD7WJI1uGmqBQwOKEmwinzXmOS9q8KcGLG6GMSkCCOAADGvCADXgBlQICEbBM2sgmGBgGTsjVZCpSTgiFThiG0HJDOJCERliBJggEKYCuCiiBe9KP++CAQciCPhgFSiiFUrBISgiFUgjOUAjOU+gDXGiPbLgCQVgF55SFV4AFRLCCBojTBSAA67zOmBTEPPOkrokH/5qYKkXNM3xAhzp4hrG6h2gYhy4BVl1s1OzxHYkZT7FSkguskfZJS07t1E7lkIUwi6RACn87xVpqhgnjBU3ghTmgg2ZohsIysgxdTA7lCU24I11YplbdBU7QBSCETE6ohEvYBV2wCFGthmeYBsXSBE3IyyA0lC8oAg/oABkAgiKogRC40aMhPRHwhFAQBVHoBEiQhDfEhVv4hDu4AzVwgRAIgSDggRywAr4xVzmjgEO7D0DIgjNIgzyAhErY0ro1hTHtg8qlw0Y4BoOoLVVQ0zykhVhwhUEoAYZVgISF0+tcgOZh1Itlh5BwhssYS6fEhF4YHoS5B3OIBnaQkk7ZNv98GJi62wu5a5Wu+aRfVJYWdNmXRd5wG5N/+CeYYR3wYB1XxJ1mGIdMEgf1xBxRFAllyIRe2IUiy8vDsold2IQ8sojzBb2qtQhdQNpLyIRhyKNNyASrzaOu3QRL8NpfioMkqIQwAIOx7YAdIIKiiia17YANmAAPoAQ90IOJhATedAQ/8IMtaIIW8IAJmIAH4IAX4IImaC4TGAQSONy+qac+SAM8UGFRIIUvVWE80INScIQZttdPwAZr8IZYwAJFcIVY8FxZgIVVGISSi4ITqo+9uY/msofgGCu5OAtOdAeIzUW92gVMYIfhqUCsCMEpaZWtSiVfRZi52F0CTRNw01T/TVVed0neM3k9zQAMcmsRwuiUuwiPdDCkI+Eq3jEJETvRalAGI3sGYvAIJdMji7DWYcBLpI2EoCgGXLAFWLgFEjIGq9mEp6VQCs0JS7CDMfiCMRgCDhgBJIwDOThgpNmAIiQFUOAEUACFXGiELYBlLggCHAiBDX6AW54AGECDHMgPFYjOEr4PFsACNTiDPJAEPbgDMaDbPoAE4KQELK1cbtIoV7ACQVAFWPBhz83DWogFk3QFRRCEK7CCJ3iCKDDnFVgBUOoa4kkKIXmk3+0wZQiDcJCkTDqHaJiZfrjA8aSl49kTz/OWNU7j5Z23FqQ3X3y8FpGldFiHhNFAueGk/wKtC7GK2M4rCbcIB2XQ6PG1Ca89siHTBU/4hJNcBVZwhUNA6VfoMvFYB4TQBVHQBTvgg1DQgy+ogySoASPQJngcsBi40QZCuSiABUeQBEkQhTNwgqTmgRaAARjI4A12gAegABHgglMQOe2jAArAj3oCBBbQA0dgA0lo4Ud4BEeAhGemhFMwBUfAUlTAKDZShCdQTkHAAixYBIKthW22hWuOBVgwyVVQBUVYhEQoBEIQsSjxXeVpXQmDmfpUxUhRNXrWJEVCSheLB4Xg2FASwYHumHgrE32giwwMaHChGRmDN7rwGHljF8jzi71gEXzgEcKA7Sgxj82TK9zJWl5aBv9omFVlYqxcyENWYIVBWAQsSGos8INEsAIqoAJW0DKBC4fcQIZLeOBKWIMeiIMiiAEZmIAOWAIiEDV5zCYd6AAqqAJDsIIYToMmcAIeYAGmhoEQ8IBs4gBcFoEmwIVVqIINyOp0XYGu3gEzMIM1WAM65ANi1gJHKGtHaISzTmuDwAZjCIQoMKJCuIIrAIRBIO5s1uZtroUP92u/jlRk+R2Z0Deragc8pTuvtAR6XgjAcwdnKIe4CLEQLGOBRjw0tit+uBc1UeM8+UW4EfIzrjzDsxh5kzcWCRfImxXnhRP9PAc/FrLzG61KXixkOAY9ZO5x1gInyIFA4wEnOAM/iAL/FViB7kDA/vOO3BAKUpCEGICvaOpup+ODLxDvDSigKtBzFjAFNXCCLVjqFxD0pg4BGBjCBfYAF7iDTsCG/nYuEsACLWgCxkWDPiBmjzQFOnQEGW4EOszSXIBwWrjwK0iEHp6FhkKiRECEQijsQlgEV4CFWGcFRTBuLFCFDoPYd4CIqsJFhvARpsQE4cGkLLGMaEhxLyEuHE/jgm7yI292FBNByNsYDUHeyuMLl+1xMw5Gu+qNOj4LaCisCR0y0NsEi1gmY9DDQ2DuKWABXnEBK6MNEWiBHHiCg0KDYHAGDgKGMjMdcCgGUjCDGlApJZwAEQBvtPUAGNUmDsiPDMgB/zgwgiDYgRkYuhcodL+FgaEDgfh2gRmQBGLow2DZAORegy89AzFYgzTgAR0w63sN01NohOI0CDaKBUGAhVmgBW9YhyXahmyYheEWZw2/Ag0n+nAedS/WJF2fikTKJOahO1fshZWB1IOJCi3h7GFU9nYpLm+pB7s4K3gLHx2vMX649mAce3C7wS3GxJlYQI9IBmkApmFA2sZC2jxa5VdABHWngik4gSh4OG06ZQWegCIcgRwggRyQg8mkgTnIoGnAn2FggyDIzBjI4BdYOCLoAcu80c6CgAaQgDP4ARfIeB/wARsQfb8NARAo9PhuahgwAlJwhA04NA5AbjPIg0eABP9SgNzhZGtHoMNTAP5PaAQGPwWN6gZXYAVvoAU8vK5scCjoQjn9OAEpOG+UNoRC0PDEjqRVRIdquDDl0SS4EJnhWbAQ3Bh3uF4+u3pxU3bxyQx8MCV+sJezd+N9KJNiPCXwsTwaWu3HYAiaAIhnvZQJ48VL2a6Ew4YlI6aLmLBhunTlgnWoChUqKE6gWLFhwgQKGyqAlCCBwoQNJFYKGRIjxJFfwqBJqwZOnSgfbYq8nHAjSZEgNUQQ7cBhQgYNTu78gAFjBtQZMGzA+GAVRAisIULMoIFEEgeRgHSwwUMpTyU9kiiRomTK0Zk+jhzJdeQHVSNcx/ZmS6Rt3TFMTwT/wcoGa5UGDRVKVNBQJUIFEyeqIEJ06PKhe+/anet8D520du3cmXPn7p491Pfw9esXDhq+f7Jn/+tnbty9frR38+7tmzc/1vnwxf49ux9x3f/45WPOTx+7es375Zveb15rfsjl8VvOvN4/fa2Rb0YXbhrCXhB3aUqoUOHEiZw+wXp1OeNGjhtMhqyA0mQEEEQgAQcrtCAEEkfAQMMcvgTzTE3ggLNHG0LEMMIGNfjQQw1BbNVBByOsIIUJTeiBhFRPpejUViF8AMKLIGAlAgxwdEBBDn+ooYdbpUBCCSWO/MjHGXE50kgpftiVxifHXHNNN9kUss03tVyRRSOo4BIL/yspmJACClJYMUgKUlRhRWWvuGLZIae5c4477MCDTjWivfPOPfGMp89s/LDzTDzd8QbPOObgw6dxiSpKWz7x1MOnoIjKxpx49iDXnGyticcacvjwE5yn02lXXXjajRcPOuZVMw000CzzDDG7bLILJ8MQQ8wwstKqiS6acKLLLbHYh1lGGqGAQgUQgIQSBBIE6MACEUQwQQdPcIEGG3v4MAQdvgAzzDQ2gYMJEjWEwIEMNRRRhA8ihLABB4bMYoIGJLBBxxArwiDCCzC0+IEHHlgFsIxl5PBEIFqkIQkppYTycCh8UFIKXW5licqRpqByijHXeONNNoho440tWeTxyP8nuXyCRQmKJVZBY5JxJMUUVRzySizUoHMaa/aAE4457bAmaG/4LMMO0bTxg8447vQj6aK8Eac0P/v0+ek/rMmmTz31sKOcd/qI3Vo9zPUT3XjIXWcPO/jYgw92uvFjqdrxmMZOOMpksoswum5ySd8JaTJM35pkkskmmGBiRyW6xILZIRoVWywKE0DQ7AQSOJCAAw5E0PnnE+TQBBdxXGLJEEMoEYcvwkSojiYzgHhDD3zQEIO7HEARSwoNwOyEL3Sk2CLxIgwccMAhwNDEKamkodbDlEjyiCOUPHK9KZB8glcfp5zSyFyfFIPNk7S8ss43x+RyDPnInGKFBiPBDHP/YiqcYMUUVrhy8yyr0d1PPcBxjqBJ6lNJq4000nHA44jDUGCLmgEjyKh6rMMeWJtU3FjDDnbEIznBwQ6nsMYPPcljHvOwRzrSgY8Ojic5biOOPd6xwWqEIxzLCFw1NgGNvgkDVwspBq6KsZBd6GKIughFIjAyOckV6wQlmMCAmhWBBFCRigtwAAQcMAEXcIELaZiEKCQhhy8c4Qt6CEaEvoELF3RAXTSQAe440AEoWIEEC2gABZywiTrQQCot0goIkGcV5IHgBSJwgha0oAY8XI96jzBFKYBEiTTIJQ2N2B7G5HKKW2CDfLNghTe68YlQ5MIY1rgGI1igAhLMj34a/2jZCaSQgilcBhaa+pQ+1hGOc7TjHgvcjWvAYbXe+Ak3lorapOZWtqshJ4Ld0Q40O+Wo1hzzaa3xVJ84xSl9zMNt1xwPauwBD3acoxrCeEYycuUevu1iIYS7lS6KAcRhGEMixChGEYeBi8gtsYlToMIJTpCCj1gOAguoYgIQQMXNVWAELsBBGkShi1/twhJ2QIIcgIEMm6SjGluQgRDM9YIPhEiWFljAAiqgAjhUoo/+wgpWkCfTD2zlBSEQnRbiYj1JmiIUEzvFjxpRl0a8JXuUwEUxjkGLbLiCFd1IwR52MQ1TIuMPOViJClo2v/jFbwNe1UCZkqaPb1BDHOywYP+i9PGzB+7GHuIoxz3ugcy5zgYf8riad2rTGuMYsB99lYc9pENNduApTq/hxS58mIlIbCITmNCEJSIhCcTJqrF7oxUnhLGJidCzGIaYwj+XGNDRngADJADJBBZKRQQgwABWdIAENkCUIEwCFKHQBTsvMYQv+KIm4UCHOr4BjmpcIxQeMEoVWNmACCRmBL4YAg38lRUZwWimMnJRWLTQh4kBiUegMEVRTeEWR6BiY6cAEnk/gY2PXUNKg9BGPbJhjWggAxvFaEIOcLCSFVjBEFcwwVZVohiYAfNn4jgHNhOVDmoUh5jscMY5cpNX34DKr4q6IKkMiKmp7SYfwKzHeJb/M7bWyGOD54CVMmbFN2JsYlaJMxwnBJeQTbRnF3tLRj0Jh1si/ioRU6DZEvNzAgtYAAMp6ICyNpfQ1iL0ig54wAQ4wIEd6AEUE81EJeoQCU58AQnBOEa4wPGNMYMDGTDwQJksQIHlkoACEbAEHXzgLxjkS0YAk6kH7MyBDKDACowoRSkewVPwRhISkGhElugCvlNoiXzlw8IgEEELb6xDHacsBiD+YIsrDMIQhuhvIi7T1ENYgWY/3g0+flYOdmAqUeyQRoN70w9xNO0dE6YwdX4JQL8acDcaFtQCf5mPtLktHuWhBkJonIk6VAITs4JsjRMiDMhG4rGcaA+N2zmr/4XEZxe5WIWxQjsF0gZ0flm46QQ254DWuhahVIRyB0RgBFBwwhOgyLIdRhEKI8AADL4gBjWqIfBqDOMXNAjBClBQghJEoAEaGJAkfCGHrcSABr+YQQxgdGeByegjGChBnxmBMUcIOpKPKMVb+iAX8G0sS40Yn8euIQsrFAIRrqDSOurxjWxoYxba+Hk3ZvGKUF8mFkInFhV2044alqMdv+RNO6RhD0RdkDb4iEY5EBycWwPnlxesOl+/LsF/WGrYyHnbO8IRcGn0bbGVGGMmLmE4TGRiGdLYhCVUjGVMEFE+7cxVYzfLWWPEogobEXdALXCBgF6gAtJiAw0k8ADNOf/gAOymogFYiwAHcIBGbOiEbUfRCTrEQRKTqAEMkBCGB0kDGsN4xi984QMOSGEjJkDpwykgAjn4AgYg4NYvlDAEMPieuiqigAUyYILlZyAKr4AFKijxCVBI8hRzWUMf/JAF8s7FGI7GRiyskIhZcIPS38AGLWSx1FewQtLl70YoPwb/btB/G7GgjT7UEY63BipRn5IHNKCDcnxKdVTdOYxD0ymHhVGY1xFNd7wNdRCTcyQTcnyNPsiDPJxNqoRDNTyDMvRC4GmC4mhCY1lCs2FC3kGDJTzWrLRdJlzb4ViCJpBgJWDZ4fCKLnzCFUhBQIHWuJUWkTWe4y2XB9CB5jz/wAOsmwEQQBURgBMiwAO4gA34gBvEgR6MAiXoQRLwgR7wgRDAgA/EwB4EQzD4wh74wi/YwRBsgBRkgOPhXgRQQAW0wHNZXDD8gvDIwRzQAR82SB2EwAVkQAmYQAlkgJmYiSqkAl5gTCmcQig44id4wid8gveoV3110itcASxQGmAIQhSkQAlYARREQRVw2pgMwhUgwjZsAze04irOAixkE52IQziwFdV4xz1QQy0qjdsQjTyMAwLGw6JQh4fxQzdxnWx4UG8Mxzzg1a65zTvQyTNYluLk3WPlCt8RDnuQYCYsRLTh3SXU4CXQnR2wR4tZwji62EQQwhTkB2jlxwVc/wCRRQBKoZQDfMEHPNkDIIATWl5rDQABZN4DxIAPUAUMKEEbtAEfeMEjxIEYeEgMzIAREM4MPAANSBwNbIAJ0GO0LMDDMZcg+IIvzIFMBAMdwAAd/IJKqmQw+EAGvGQh8hnNDEIhwILP4cLKEZUpnMJOTuIpfAIuGMMtJFU2sIIgxEI3zEM2aAEfbAEJqIAgsMAKqEAUFIIVPIEKZKUUSMEh0BLk0MY8gENZmUMBZYes2VBu4ENzBEcF9ZU58MI4nIOFmWWvLcfbdAfc7AM/tMPXRJDPyIOeUI0I9cP/ECbenMNr7MIciKAlOFYmzCDiDMMlbIIkNFa1WcIuyF3csf9TY2JCOtqYJkTC4YSj3BlOe7xC7Y1WO44WkVmA4ymAASiAAiyAB4TAPiZUQPKjAezmEz4ADLQBwzDSIyhkHPABHxBBDzhFDMCAHAwDNUiDL4ABPnaABqwZSjkcBWQAK0ABGorkHQ4BEnTLSsZeB7ykeZpAmFRBFQwCIRiCK8iCLbAcXXBfKGyPKdwCftJCe7HCIMyCN1DQMVjDOEwDNiyCE0wlFFxBFawAC6zESkSBFVzEZSACbcSDWEaDXLZaXe6GPpyDMLxDawxbBO3DMV2dM4wDq6lVOJRNAT7TM01KP5DoPLDDPBAgpxzTcnjHcCAHOkSYDP3MNMCKOsmdZxr/Ttw5ljmq2LUlziU85t4MwyZwAidgghwcziYMUUTIimk+5iacAg+SlpANmWu+ZkDO5gF4wAMkVOccwAE4YUAawAFwHgwwQRzggRgcgRksgRf0QA8QQRKg3ktkhQ+41Ac8wAbcyJotF3OlgBWswATwVvCgYbeIJBqqJBhkAAa8ZCAO4rEAWRR8qhUIAiM0gh/0AfgoiVuYQh9wEpQwFSJQGjbYAiaggziIgzWogh9AwVSqp5i4AQ9EwVQ+gRVUAWilQJ/gzTREA9KAHYWlgzAIYHW02nJEoG3wQjNEAzzUQzqclYsmjQMSYD2UnTEeinhMq3i0xj3MidqFgzSkU0Rg/2YmyOAusODeVRt7dGOTomAlVIIdkKAI0hhj2kEkxEF7xJgIRsIlXJvgRMIoVMGXBhQGnIDMiOkbwmaZIsABwECaJpQ/EsAAwCnnzcAOTKEIdIEZAIEYJIHKbmETyIDynMtAyQAIpNahQsCaSUsEWAH8uAAFdMAc1MFIAm2lxl7s1cAFYAAGOJ4gglwUbOVWRsGxqMAVLEIqfM+ReI8pfMItsA/5MBUsfEMrxEIq8IE49Gg4fEIjjMg/qecgRAIdlFoKrEQKpID9HEdHRUM0COOk+B879EI4oMYBAdBs6IM48IIzhMPQuGifCKYEpU3WsIZ43AM7tMMGsl0v7EIkyP8BjVVp3M3gtU3mlmpCJZjODDbp4chBJOxrrzibY83gJkRCGwhsJawgGSQBGWCCwmJCJGQBPCJtkUXsRoxpBMimARTAxybAATzAEIDAAxwA57QpAbDpA4jADuyAD3gBHqwBGpgBGsSBG/BBKnRDLDwBB+zLBHhJFeTABiRAlEGG50SAa1JAFIIEB3ALH/IhpYpkHYwABsgjTKInCnzq06LA8tGtFSyC92AMxtxnJ5EP+rGCNoxZNuQCL0SDOYQDOGADavKqDzrsKrVMyySGBtQVOECDM1BDM+6tcfTDOwjDNMDDoUxK4hLNg/2CM7DD3mLKhi7HWjpHc0wHdtiDPcT/A2J+YC+oE41hQiW4Lm7RWAsuaWiKJt1B5ibMLuM4lh005gomjuyKgujGQRzwq5UqTuBFqRUknmumcZHxoPDKJmwC5G4GgFM0L5uyKfJCWRAkgREYQRgYpyTkgfYmwRZYxAg8QAgQxQakgGI0gASw7wZQgAY0QAOEyedAwGlRSwvMAHgmARjcb4MMgTwiXwlQAKd+qikTMCEWcBQQQiIymsPohZNcAzbUgiLMwjcABm7tUjicEis4gRAcgRDoqgrMrQo8ga6OIhSwQAnU1TQww+HGmv/ZgzA4QzvUA3dox9voAwF2Rz9QAxpOg4vOQwbu8HLsAzZtCnGgymacgzTQ/52sOFtjzWs4ZoIdTKmVtm7e1com2MHhtO5j7uuUmqbcJc7omk7CmmA4Ko7c8fPhRIKvpAJAjWkrEVniwUwEMIDFAgBAEkAAZCyMICFIc4AQ+EAd0EEdBMESICQTdIHJuoEWDMIKcIAWhYAHcEB1bk4jiwRkNIAKSEEFmISUgUQHvEC8LcigQsVubcAFUEB2ZgAFLJ9kQDVHQC0qo+enMkIqOML2NEknPcnQbcM6zMM3pEM4sAM4WANae4IvIMEXGAESCMEVQOgVsIIVRMEVxHVWToo8VIMz8EI4QEp3FGCOiqgB3QMz+K0FfUra8JqpxAMe0gE8IAc9PA3Z2YNgZv8HccTVO7hDj1LDM1ApEmCUHLRBGEiCJeyBJBjO7EbCHNiB4lQbtGFxEaheGDjWFGdCKMxgZCFWa2fCHqRuJMB2HKheJIjCHuwBJhgDJvBBKKhCVw6Z4+EsZFRA/0Z3wzWAAQwAAAgAHAuARWbcwMxAceZBce4BH+QBJeBBGjDBEphBGIhiDNxA84IIdVaeA1CARzIcBYjJgFDAUbxASMgWB4xABzSF702AoS51BFzAIDa1eSofIRIZhKdyCti1yjnCUGZDJxUlK0zaOnz4OryDcKH1MWRCGSABDQgBJKyCIBSCsFyBIRyCVQ7rpHSUCaPD2OBlN/WVdExHPEBnNST/x3jMQzzYQzFOazjQgb/JQz2oQz00WA+PB+XGA+V2xmt4YEUhrCVIgh3MwcBmMQoiLAoejmtrgsDqNhmk7mPNoCRIlh2MARnM7miXNurKgSRIAnDKgR3YARl4SBiQARl8wReQgWlHAh7QDHRbNEYzQANI9EUzAKMrgMcKAHcPAEA+gA9gnJwRpBEsAROIwRK8gRiUQRdwwRkswUOmwAoAQRDMt1GIhCM3gBS4psNKwAJIgLJMwAiAxAZgyAZcyQ+AgAMQQAOEMim/JNIO4vIVIpFRwKIzACkXYglUeB9w9V5gwzGwwitsw8fUwzx0zYeP2TdcwzF0AhzcwaR9w8fw/xw3aEMresM3bI3ANQMvtMM3ZUcBegrR6AM+hAMmwAZxgBhyqAM9uOiTo4MvFMEQrCg4NFMEtQPavQk1OIMzWO4NthgKxoEdiFFpc/kKSoLG37lnRoJkpm4lIIFnvp0dgLFk7eslbPzGI+zbmWAltMHbmbwkhIEdCEEcyMERuPnGh8EWSAYKWEC5OR5GK8D8SAukLwDxWnoAWPoAIAAPuMEYpE5XgIH3pkEXSIIenEGelroZmIEOSEELeIEQTMABGMVHdAACpIRHZsAhqAAEKEADIHhKtACv58AICAIW8EAQ7EACGAAFhHKmmicFHP7CZUAoXzTxwu/CLVwUMMIxGP8D+1wDLbgCLGxDN3wDBQXXmMH7mKGPK6hCLYA46of7LS8HPljDNNgwYe0VYw/b1ZwrOmCCL0yd2OTcPmizjtqDPIQDMySBD1iC0DwN1iDH3agdMwROY/Hd4ezBljM03XGCCYpgJUQCn7P1HGACL8QrJ8gBGVyCJFwC6u75cX9B6iZBHJCBHOi5Etv8+2NCElyU6ZigHPw27g4soacFFiA6QERQoGBBgwgHGTBAOHDBQAUGBgwIIGAAgQ5MegDxYeRHiBpo1jBZggaPFyUxeuxAE2aFFB1B1oxA0AFGBwkbEpDQsCDFIRUTFFRAIAHChA0tJhjlgAXQDR4vJ0DAYIH/AoUMV69eiIABawYMX6kKNKCAgdUSJVKoYHSrGLZstFYN8rYu3Tds4L6B8waOL7h03q4cunJFW7dv6xAjroe4Hz521aD1koav3z/L/DBjroeP3z9++/CBOxeODp12+Tpfxux5NWZ6woYMgZZOHT7b+O6xCydNWCZLciJp0rRpuKZMmIpf0iQnDqZKyi/ZacPcTiRJmIRtiiTHjhxJYyJVamPHjqXtZNCTibNHUvg95KdXkqTeu6Q4duKQkdSGzJH1kv6IAoUTKiDIoAgoqIArrCyoIIIGHirAgAIiEiCAARLQwQ0hvEhDjzzcyEOSLpowYw0+0Kikji7WEKMJFVRw/wINJzpI4AUcRpCAgwSoymCQFByowKAEJpAgKaSMugKQl3hoookRMriAgoMW9Ioqq7BaEAMpGUAAgYQkoACtKACJ5Zi3YFEEikS+8cYYbL7JC6+8ronTikMEMSSRRArzxpvDEqMHnnSqecaXcPpBrbPW+Ek0M8/YSYcdX+hAZ5/UPFP0Msv00ScdGmhAwp133mEHnXCogUYYTCwxLpNLLnkvDus4sWQTO4ZQ7zk7MLkkkkucq8QO5XSJDrhK1MsvPEv4oMMOYb3r1ZJK4hhPvjjksOSS++QYQz9vZ7WDDHHJ+CKHCipoSIEGqjLIAg0ygPcqsBxcwAACCLBwAIoo0P9iCxGXAKONPMwoowcZnJDlGD/c4EOSR3ZoQgoUrCgkig0UeIHGCVRIIIKeVpjAgQ4gcECBpDaYgAUKJsgBCx62CKKJLXQo4YKwIrDgKqokiOCCDEw4y4SgMyjhqocYMBDBC0pQQZVssnHljxWcqCKbdepZbJ04rWkEG2u+OYSVQ6yQIpFXYpklMcS2wUcecKphxpd09OEHNcvwzlvvRpmhoxp9Lks00346ywcfe3C7BIYYMhlNGmJ2ycS4TTbZRZNInOOkmFDsCEUTTsgAdrjnLMEkEjskkcS36zQJxRJJvrDji0qcw29W9Opoo5JKLPkiDl9/DW8O7uRrw3g77mj/445qhUVCjj34iMOJnRpoqKoIFqjgXQ24nxeDCqZcoKF9KaooAqCjyMIJIXYQISUhtIhFmxI4aMINJYIwouoMUEABwQRcQKMKmGABKkAECXiwAQdM4AEOSICRkgKFDbisSTI7Q0ymUpXrUcACEZBAmLBUgqENzWhGy0BDEmCABDTggzkrwdMWgQUW5CAKJkhBLOaytT+1KU7fiMUPZ6ENbmyDG93Amg77AY9qSKMXpulH3TCFN31UBm+p6Qc06CAMwvWjH5uZYmP6EQ98uMMd4ahGHWAAgxm05xLHeVUm5GMJS4RCVsLoRR1gBaw5wCp1pxOXsCKRCTg+hxSVyAQn/zRxid/IQQ4/GIN57LCHOExSOpbYQySMh54vjAEJNBgCEJLwAxoYoVpk4APm5OArajFhAw9aQIIgFAHtWYCWWWqQK8UHEQIkwAEIGIhCLGACFTxBC2JIAxgIcYgc1IgDXvABDGzAgihQQAMWgABOWpCFHEWAYiSYwBoU2MCBMDApJHiCE3LAg4xwIQss+NLNwMcACQwlIREAZle8UqWrpNAAY2HhBylAAljEEAorsMIVrBAFKRRiFlDrxkPjtENucOMb3RjiLLhxRG/0gx3DUEZp7MFFvVkGH+GoTRUxo49qlCYdhGtUP0JqD3mwoxJj2AUm7IAEJAiBCD6AAxlCEf+KSLwOW1+4gyXIkMk6aMJ0wMpEeNQzhC/IQXfOCQ9+XoW5TeiCE77CBLYqARxOaAcTyEFd6sbFC2bwAnVxaE9Oa+CBqc4ACJEIQhjUk1QzPKIJEUBAAzrosYMkSHv0up74GoKAioRgBhIBwAAklL0MpMAKadBCIaDQBTRMoAAy8EAMZLaCkjlgAx1wwBNooYEKDAIRJSiKIzbwAHGe7AEUgMBBdeCEJjUhCymQSAASAD6BdKmeCakKz3KGlZ9xpQIT8idR2HWBKPyhCTn4QyAGkd0rVEADKUjEIAxRiESwIhFp24ZFLTrEbmyDvdvohzqUIQw6QMNt+KiiPhAHxif/2kaK4agDHcKBDna8Y1SmqsYwhiCDIBzhCEIIgg18kIQaLOENb2CDJEihh+hUQg9haIMlKzHUTISiE87ZBXE2oa1edUcOmYjcb3iFnOjcBz0xSEImx6MeD2+nOpagQxuGUAQgTFIOfEhPJoAzhhrAIAhBGMIRyFAGPIxAAQhA0EAMokGdOWhKD6pelQ2AgAM84Adz+IAABACAxxaALApCwSCqAIU+SCIEB2iBffjwBBKMgAMOeMEIFiCIKCzgzRbw5ga0QE4HLJqBFFiBIJ7QhCdEIQopSAECApDpABggIV6SJwUSAgEOSsmD9jRL0ETIAAKMpSAs/FkJsqAkVbwC/xaxWMQg/Nc0Sq8gClcQxCAQetBCHOIQiXBFIoh9iH6kg4kAdgw78PHF3LjjHpTh4jvsyyl0/JcOvGhGM7zNC0wAuQhD8MFOdyADGLzgBjbYQRCE0IUxsKENe8DEJMLTx0voQQ+po4QlOOG63fEuPFcNz7aGipxEUkI+l5BEEMjAHCDUYFzdocEMaHDXNsThCzSQQRGSkNSNX5IMN/5CEhL8gyCoKA5KEMEKD6K0wQoXQQ9iQGL7OWYQ0IAOkXhAptFckbEwoAJVkMIKAOEIFxyAA3joNxQ0kIMROMAFHWgACaBghUCQICcU6EAWGCiBRRelZU+AAhRIcBahJUDTQf/3UgLkOdwwXQADx72ZBeheNBFaQEIJWFeYsBIjP8waFrSOxU40oAgsZH0wVnB8FA6KhewSohCDKETl47EbTIAhHPd4x25GE44At8Pah3MHF2+zbSB0mxe8YH1pihCGL1xiGm1QNxBkcAMHG6EM+bHBDHw3hi8I4QukEMV+2gCGPeA7DvJpj3A0YYk9PgtWe7gEtdqAhEpMQhTV+kIkrPNhTvyKqZKohPVZZZ04WCITxpvPF3xQBDJUghPVkYQdkvCFqfJhDzlYgAO87EAOouYawCC+DAHupZ8I4AE+YAaQoA7AwELQ7LEIQEIwoApQQGdWgAWIhAtAIQ9WRuocoKD/GkADEOEVSmAFEkADOKADEk0CZMsBiiIFEEoLjOYCbuZmfmsigi4BfCnm5Anv9OkqRCgDqEJnnCsBFgACBlBMtOATbAFtZCEWBqEhIqAWaIEWaoEVViERsOAJHA8MtS4RCoHysosapOGjkGAaUAUamiEaxOEc2oEdoI0e5CEdzgFukuEZnkEZkMwHhiAJkqA0CLHb2u/iYMAIeqALlMAIsq9chkAI0qAN9MB4loDf2kAUkgoJxkMURIEPJqGPMCET2sM57m+ouCVczA89hKAIrGMTOGEYuAqSMCkJfoWOfOU+NgGONiEULkEU9oAM9kD41MP8yGOOJEEGHwQCGoAZ/xeNAAswl+4FX/CFAWHgB8CgDkJA0yYiIgigBKrAAgyCux5gAvCAEvDABSRgmRYAEEggAsBLAyRABagJAl4gDTggH3PACbbACQAhCkqg7kCoKhjAQroxIjBEARLAtuAuZy4AfAhSAbBkKmhJSirwuQ5CZ0ggC2YNC2NhBRykAqIAFmqhJG1BFQohEJwADK8gEARhMLCgDAdBGKRBE4pgDKghHMRBHHLyVE4FGsyoGpYhE3ohGZahF+aA40IuCWjAB06ODuSvF6Khb6qlDsIgDEAEDGTgC9oACIBACMogD0REEiBhWu5AEs7SkvAvCYLgDfbg/CLB+n4DczRhD5YvEv8qkVWqAz8kIRR2Rxcw4cRGbBQswfbk4PzCajuQoDks4fjcylf4AP+KAOQibv0uIahGAAKYsQEcoACrhwIkwDMbAAH76V4GAAAW8AMYawjoAAwIgAdPsyJSQAoeZLCKpAnwwAxeYB2njpakwApYQAZHQAOwDgtMQRTgoBOsoRqqoQ+mQkoaQJ56RiAybc28Ee4KANTgbtSmBAKShgF0BiuMJkEiQEJ8CQJ6ZkosYASwoBFegRYWYTZRIAWmQBGysBiQ4RVWQRGuAArMzgkcz/EG4wqEARoQjA6o4RzQYYmmgRigQQ+r4RzkkB3Q8BnqwA7qoA4iIQlkwAiEwAdoIAz/oJI16UBDk4AIiKAMwqAMiABZhk8JxEAPKgEUOEE++i2oRIEUSkESiGA9IoHhdKcN+OB4MGEPloAMMAHKRCESOIEri2z9RoETPOESvoAMPlESRKHDRCGRROE5JCd4woA5HEY6yqXkkC8JPGw+2kAINjMaqyx7sEd8vEQBCYB8AmDMPgAGPGkOYIAHywcBpEAKLsAKCMEKLMCBWIAL1sAFIEAVoGAEYcEKWgAVTEYCxmwDOODchmAOhoMTZoAZbeuXPggCFCDNIKtOK1ABIoAAQO1LHHJKkIYCfuYIfyZKOqif4C5p+kkCLGADmkAVYOEQpqAKquAQqsA+aQEWYGEV/1aBCxfvCZQEC5iiUEsgE/xwCCJBGfbwGcKBHeLBHeawGoSBGqhBGeZgE4ShDtIDKkHFB7yyCL6gCKCswr6Awa5SCdQjCepgCMBAD9JARCiBFAppEnQhFEphd/aAEkKBRn1RFFznESBWWDjsDYQxeogsDOJgEtqAlKolDkJhSTWxS+XD+cIDExgpDFDnlMCPdPIgerwDdTIpDOwjDmLCZExGIRFgSqrHB0tzGtGsOmULBGIgVCyBA4IuIhZACoImUDXAAChgKJzACTITEBqkEAQhApygDw7AAR5gzDqgCWBAth7Ak34ABg5Ankbzr0ZVASJCQsKsANiMAQbAnlz1lv8GIkwsoCxwkJZ0pggjBAEoxGk5SAOe4BSw4RWqwAqK1QoQQRa0sCRfIXL1UxVUYRH2cxX0kxWSIRkqYQjkIBzOoRpAV0LNAVWeIRleLK+QAAyUYDKDoAiC4MZg1HgqrAzEQAiMQBOUQROSZQ6egxLPkhIgIahCgRRAARQ+lhNAQRQ4YRTMzzp88TIlYRKIl8PuQA86Fj3CgJT4wGGmJaj2QBQwAXkVaRLIwAemA5O443RSJ3rCI8R2BxNCoT0kQZLaoEopsQkmwO8SwAcboAIgAOemsU4NUtMK4AFgIBVOIQ7ooBJE4CCT1ghJ4B1ztn+hIA0yU0yMjgIO4Am0Fgb/x+wBcAAHPOADDuADGBCFD0AzFaAAWCghFGDV1oUBCoAAFEAC5LbTFiBnKIAgHFJKOE3vcBBoTmBVIwIACoDoNJMCWCAVbCERToBAorgKYCFZPfIVVEERCEFJFMEVmpURFGEVMkEYwoAGNGEauAMNlUEZdmEXzGP79iMOfMDDyIMPHoEPPMwW+cAL4kAMlgAOkMAI3iB5nkUSDnYU8uANvMAImMANRuFj7+ALJoH+OiEYgSoOvKUTSmFhO6FLI2ESwOBIM9YSPKFLwSAS4oAtq+UtLQFbmJSrQgE51jcSHjkUOAETwkAQaeAHhCAOQGk7vq8NNMELiCCppCMJ9kAO/1ixlxLgAHJWIHCWGu2UGzNtA4RICjRACHyBGH7gQgZgAaCgAlYIASWyyirgGJzgtl5hBUiAg52ACxyAZbjWAVjgCR7AA2gABkAABD4AhTWTAQygGRMiaZrRO+HWICqwABKAzXImaThoS3Dwl6yifwbkBCzgNFFzh+0JAooGENJECtAlBU5ACpS1FmIBC7UwcllhpVfBFbiwDBVpCGbAB37AB4gPDt7S/EaWFEJR3zbOjvUgPPTADWaHDt4AD/CgFEQBEipheEUBeUlBEpyuEkIBEpDXYEdBFAL2kUvhYCuBEqbXEihBeQIm+3TqCBzmp7HXrbw3EoY0deRIkTBhE/+u7zDhF3rUgw/yYHeqxXhOCa+SIA9yWUjVI/tyZQ+E9BFuYAIOYGspAEIQEF8qpIC5UQCKNQUayAG+QBie4RI8QAASYAXKU06dVgEsgBYSwSpiAQoggAU24ACcQAu2toFG4AFyQAUsQFI9II1C4AM8gBmTZoYHWjMhQLEKgDoJADVVaErKgm9vJgL8bgEG2gL6Z2j2ZQDIIgIgoG8zgAVo7QrOZ4pjgRYcNxZIshZewRXQO3JhgQtZYRHceAaGdgnou2DuIA3eQERGQWAFNg5ERA/eIA3YQAzIQAyskguUYDr6DUtBoRQKqZAU9nUYzpZHgeHAGqy3jxQsSRQmOQ//ygDDxFoUdnTghooS9AAUt886zG9J31JySGx5U2c+8KoNjgAMJEEJPA7K8IqR/iv/MDnkqjSpbmySkioyk+qOl8C0ZNAHEfCIDVIAangHTWAQoMADepvpfMEZDHQGDgBIBGDRXtNBXuEKNOA3Q4YAcoAEYHsNZntkHGAESAChREC2PiAGfmCxo7PKyGKgm7GFV00CCoAiACAAFLqHEUSDHGQs9ty4mGZoVM2XFAI8cfBnsGARFGED0OUERvKks7AWSDILtfCHlDW9WSET4mAGhEAINhbjhCAGZAC/8cDD84ASHoESKGEs8wDAmeAHMlQI7iAUSYESRqEUQKGUFbaW/y/hESzBwUf2qSGBLElBF5ZX2nP0YzEMErC337I6DyahFMIDGMlA9vLgYMPDdbJFD6BnZrmSK9nSB0JAn2uAORjrCIZgDHgHP2RgkgTRC0YhTOcDlcnDrTcuDvigDzZgAebUyTVtAjz0ADLNABR3A1QzBhpoCH4hGKJhGuBgBNiuAA0gAKZEtWjNAnKAAw6Auw5AC5qgzaeuAwDhClxgzh8gBI7ACPSXASDbl7BMM9+WzTLtNAMAABxCgwiyfzmN0fP21PxuoLO7KjJABQDB7PzHAqoAbZT16s+7JJV1Fa5AEVTBFfA4DLhADEREsLtADBQVqSEBrJFaD+6APZp3D/8sbA9aLw7cnt9yfe1JYWGDanlDTA9CMasd3JBDgRJyVGCnV2PV4w3IsnvH8g0cRhIAPD+qhd+eg3fAOnqi537Lxa3CQAhCDgmUoJczAbF/4A64A5PlLwn4QBOGATke4QsC0Qe2EgmSyjs8jOCbQALArE6nmQBkQAZ+LtNIoApU4AAAoM4foABgwBcuXlV2JADWRQFKQAMaIAOCqAQSoAVeGwIayEkOICne3AGiIBBawAY8QLY64CvTQAQgBMwcQqC9pIYlxPctREJuGCEAusqMi4N6OCEAwkIGFAwKGoQggcKFEiWuRFmRwkIEKateWXQVq1atWLI6xnr18ZWrV2//3hhpkyePG0mS3uh59EiPJEqU2ujRk0eSTEq69NCkxCeSnEks73g5wkYSnps+9UyKVKdNpFKjQIkSRUpSmC5lysQpEybOkSA/fJi5cyeSHjN5KFWCpKeNJLWRIrGsFCrUJUyh7lQimkfUnjhyLl3aA0aIkRhk2sQhI4SMnUuRKo2RARlIGzmhdF3i0yY0mSSPyVSO0+ZNGzMjGiQwUGDAAAECAtieQMTHBtsEoFTJUJvABxAHOND59SuYLwoOHCRokIJWBQqJtJGYcIDFhgMTJjzQ0oT7hOYWrKjoACOEhwcTPEwIwuMAAgUFCsCe30ABgtgDCiCAXQAAtQ3AgAQS/xQ0gAIFRUCBBRQooJ+CDFxgQgYQXoiQQhdksEIUKlTQwAIaCDLSSLCAREuKsCyCBSusMLIILCWdkQYYYLhxY1uPkFIKKW+AcQYbb1CSxxt3MDHDHo/QUUcRmVQiSSmlSHLHTHq4UQYpeY1CCiWhPFIKTY98mVMYZUACZRtG+EDDG0c4ldUYS8QRxyR3oCTJVVrxgUQlomgC5Qw1xJGHJVCSAYYdcpBRgxBEDEanHKJU8hilMZD2AxlBRbJHGzB8kccXfBAmRyV8HJFEDTUEIYkXWlCwwGsEDCBgbbZ5EEYRHthmQBVSQGBbAAB4kMADdBz3ix3jXeOCAyRooIAKr/9I8AQHB6xAAgEUdOAAD/FRwJwKgowQwgswyCBCuhw8AIMQ1h4AYGwQGhBvAfTVJ5uACSCkQH8LglvQfBIWVIIJ/RmgwAIMQEBBBBJYQEIUT6jAwQpXLMLKSLHEAgsssdDySoogv5JFKq5UeRNLa+CRB0w/6USTUindUUZSoOjyCCiP7LLLUnlAAkmRpVwVipeVkIIVKEqXEsooM0FCUx5xqKGGXHF4ccceb8Thp1V7EGWoJZKARkYlkYgSitl76DFKJJYYtscepe4RySSlVCKTJHbYdYkddpCBWhuDBZVEG2SMUUkbSYShKWqoHSVEEkt40cUIDug362y2BuDABGX/KCGCbRRUUQIBwQr7gAM0JHEsHRI4cMwWEUSgAhRSkOBCDhsgIAEEBmwwwgFO4HCAwxBEkQMMMcgQwwwy2HCEEDb8IAQPEsAG4AAG7FcAAd4PwH33BxuwAATyRlCBBQzMLsGFEK5PgQn92qdgAxluqMWJWFxBSMYgbcQxWWTkYwA80SoeQYlH5AQPbPACHijBEgjmQSZueESU9lCJt0giJ5IYRY+g5JYwTWkUXiJhKJY2CU+EQicpocQoIJEXP0FJEp4ABZfsQgpS6EEURNkDJUgRh8qQwS9DC0UpLjGKSmRiEnswjST+IglSHMYOk6DEYNpgB67Z4Qtk2IMlOGU4/6mRAXB8OJXhFqUpSXzhJGEQgxi8sAYNRGA/sqFNsAjwgAfswAsycEAAUlAFC5zONq/7QAyGQAckvO4YV4gACWhRCA28oAlO2MC+HICACVCAAE1wgXwgkIIViCAGNriBDoTAhCDswAhvEEMXhPCCA9QHX/5ZgAEGMCsAIGA+/AEArQjQAAEQaEMFAVhB3Le+EjRgfAqwX0IscIEVqGIVrDhRxzJSi1d0jBYa0cjGBggLPZzhDGvQwxLMgAcmeEFHMTkDH/KgBEnsiEpVAYMeeISTH1ICaGyrCiiA5omAVsItlFgKlHKiB1BkxRKgoEQpUiKJOIBGD2B4wx7C0IasAf9lbG3ggyQmkUFNke0LXDObHOJghzDUpRJ7uMoXRMWSIxwBpZQaQxb3wIeQYjQOkthDlERhuCMYrqNxSEIZeDAB++Rycw7II3tu8IIHBMAKUoiAbWhTm/F0wAMhmAENJgABQjBsELFgjguawANLUgA7D/AdC1ZggApcwQoisIEMatC8GOyAC6+cXBfO0IQJ1GuWBRCAgAJgrwYQAACHPV0BNkSBBCgAAgZZUATWV4EMUMCXBEBYAxpgIApkoASLcIXGTqRNjaRII6tgRC24+Q1sbKwPtO0DAiEok0esQQw7AMINxMAHM6BCKWXAwyhCgYdKjAImWhJFErkUpR4hDRL/VAlTQfWQQbwozYZEm1IcboJTPCglElKziR7EIAlLUEIObcBoGES1hwnuQVF2GEIRsGiHu1QiDEgQwgyCgJk2VIIMSCAp4EIjicbwIb84BU0RhvCFiLaBpGEgwhvz0IEE/EdztiLAF2rgVAeYLgCEiMgKqlCFKIzgBRt4QAeaRwMZUIBhG5BCFXIgAgf4IQ9O4EACNjCBHz8AAVcoAQIAuWIZPM8HTFgCE6jHBCAYwcld4IEDCEuA7tXGsACg1wAGeToCMCAB2mPA+2bXIAeBywIVkA0B5sMA+0VgISWIwipcUc2PdMybr6gFLDCyEQFyJBZ4gEkpTMGlqlBiDUEg/0IQlIAGD04pDS1ZCiRISIpPEMklHcwLKDyBNFKQEGiScMME7yAHTGClaFUZWinUKwm4cO3V2aWSnViiOC8AwQdFKMIXkvBOCaNUMoB7m1CymKuicg0JcghCCO5kuDHQCQljUFzhvhAa8/IhDGHIw6OB0N8RKIBeBMCqrUJw3xDk8QC1QUAgTKCBKlCBCiXYgAzWtYEQKM8JzGHBXEdwCR84oA/DQIIlvZOADgS5ChyIAhRGMEoZOA8INnolE4SwgyYIAZVN6ED3+BMbX8pGewHypYAaGwABJEBhDAJXmi0A8+kwqAKcNcDKFSSQDGQgBdNcBSz8zE0/X9Njq/B5iv8EKAs3uNC6pbDhTGayXCK1LCV66ENAVZjAR+ABDUvA2wtj/UNQSAIOerj0QGXy3Uv8kEt589MRkHAE5QVxEpOYYCg6Uae3SXR1NbhrEJLga5TYQWxjtIsl/BaJMfxaDntIwuHsgAkg8NSnTxzDGBvDuDj8+gth4IMlwnCExhzBCEfoQQ/ctctym7w2D7BrETSxrnIHQAJW2LkUbh+BCbwA3zvQARaiIIEFsMIKEfCALwQOBl/A4AEJkADzFZ4AElgBESuIgQ+EUAMgCEEJNuj+EZjQhfALYQlCuIELEtBLWsmGlvzJHGNtIyDwKejl0IR5w9BsAe/ZR7IKEK3ORwv/CITQZ7TgMR/DMRbxZ6eVIhujEyyRTz+BB2uwBgjUQcelUJ/2CUrTGcdwDMZgRKQAFz41UHDBBmNwEznhFkk0E2HnNHBRRm4AOFeyFF/gBWaAW5bgXJVgKJcwNpVgQWWkB3SzQWbjUcKWRXJQKuyFhOk1Q6YiFYdnOI3RBmOQBEYABNyWBF6gBGRwBDYABF0gBqoEAbZkWLNSGwVgAz1wV4KDHQcQABUQBRpAAiMwhxRgLh0AARvAA1igAgpQAVJgCBpQLDvQAQcwB3oAAx9wAA8gAQkwAo0IBa/AAiIAAzE2A9SzA323PD5gBOHXBU6GVhtwS4yVZdyzfvwxcic3/xsBMB/0Yi8FAk0XcAEwZ38U8B8CkwAM4HJoFgUWsREe83Pe1DHXJAsgIQu0IAs1NAp5gAeFxoxpgAYtFApmEAZm0EGeIEKgkBeSoAuUwAnzJAknNDRUkgY3cQRqkAZDogdskEEO1VADBQp+ghVzQV56kAZE8AVpsBJdMgmkACVCkUE6wQdiQiiYIDZftCmPwAd7QBlGoCpFYDZBZBdSIQnstQdC4ANAADheQHoVFQdKoASFQwZu8H07YANC4AIRYACcNQASAAUawAI9sASNVgOVYAQfMAEBYAFQwBzN0RwT0AF4aAGCAAUOUAFVUAgVsAHO4R0O8AV2oB4/FmQqAP8riSBKIQACNTADMyAEXuAFYbAEPnCSPvB9QSAEQaBxLtAAIUcA+lEf3IMA6qc9rmgbutgwB9Iv/aEAG4IBGCARx5QAGnZL32MA6xMBKyASBJRN3yQLrLAKJPIKHgELHSFPeYAGeZMXpbATl4kTj1AJD5UHozAKk4IXo/AJmgkJ83hpUQIJIIg0eANSeRIKXeJCuiAKVBE0kPBTHjSbCtUJo6BCTnMHbzAGoxIHYeAF30V3lDAJlmAJm5AJlxAacbAkmqIEMhAGNOADmyEHS4AEYxQHPhAET8kHRDBhSoBRQOAFQoAESjAoWvEGa+AGQtAF8OECeakts/AN2jAIUID/AzpwV0BABHoQAqZTASsgAQXwOoEpAvfmABhgBRNAAoQwCBLAATmWACEwHkhwB+pWHEHGHCUgCCEgA/oGAjFgBIoxOUYwA2l4AztwlqWkA0CwAw8AG4wVl/1hH/WROfaxH/BHARIwHxFAWRCCfghgTP9BL68BcuQzO0S6AnimTT8nQLCgIt/EMa6wCIVgESiBgmFSFSukQIUGJjShXQ0FNNKVC7nwjkejm+EXBOdICaIANdHlEz6ojf4YMzcBCXjwGHgACXywQ1dxNNr4anlAN5EQB3SjB4TCU3YRFJbARYwiA0HQAyHAGF7wBWPwXkjwnfc1bGSgB2OkqUK1hVX4/5VhkARfIARAoAQ3cC4voAFKGgGHoA2RBAFN9QI8YJJAEARSFQAUQAISwAKLAAWB2QEiwC15OKGGYAEHkC6pAwPjEQTA4APWspQ/tgJQ0AEh8AEe0DxBEATieQTkZ5ZNEAQXpxhMED0aKksBAnL/waO1oUuzAQCE1QAOU1lmVj8MYAAjdlXCRD8Kc0wrUHTahIDWJAsF+E1/BhKxIE87QkL0+BMWdDQskQcKlWj6FVCfxgmSNkOlcAeQgASQ8Gk8khNv4I/ORQp3QBRlJ16iAHY/k1FmAxR34DQHmRKd8l2jol6WQHd0MgYhIARFIAOrqmQQdm0otQdI8F6OpyZhsP99hqMaciGuZaCpQhAGMxACfaesHtACkTUrgHAIVUABeeQAB+AAQTkBHMABE5AFTzACGbABWAAIlrO2IxAFDeAALEAiFXBlUNAsCSACI/AAVrBFGTYCgbkCgsABMQC5MaA8PrAVYflfQnAE9VmWTcAFQWADMfACDoA9seEf4bNY9rI9+wIuLScBDVAgB5EfrQiwYBawBJAAUVp01CQSCduwWDoLsyALYdISKQEmHuQWJ0QKLBOOJzSb8tSaUvIWKiRqOagHLisJnaBCRZMGO3KbedGnapIGLAMlZZAGadAFzfgXdsEU3/UYsYlROoE0fDAGaJEmMtFRkmA4mpcEJwX/OHYQPZFDUnQznXEgA3mQBjZQA2VgwG7gBWMUA9JzBOmSLiQwRwRQAoRQBRWQABfKLYv4tnm0AR3gAi0Ac1qgAxxwOSVQCCkQAQ1gBYWwVg9QADEcfSQAAX+gCWsgbo1IAVewAi9wAz7gVTRgA2IJBGoYBDogo6pUPb1nVzuAA4VIWAgDIeETlwDwZmaGEAywS+/DrxCgkgUgWUpqhqcjTFm2PSoQCIqwCHd2Z6/AComQsNq0MR4zC7GQFW3hQpWQE3ewFFiRQ3CRxy3jUG+hm0SSMiSENlhxFZ92XKTQUFaRNnhAvmlAKOJVdhukyXkhCnowKmRgJBF1J2AgYKMw/wmjIDZUIhc5lUGOAxqqcQeg8VJYuIWKg21EwG2KIwZu0AYSuAVmYAZo0AZK0AMW5gX9RZ/5QwEG0AAoZgIPsAEv4AIi0IbskUcc4AEd8LYQIAIhsJQRUAUoYAARgAKEUG8dIAHiwXwTYElo8AhOAC0MowIlIALamZFxagRmaXo8YAM7wKviKq69B6AA+gIv0ABWvEuzNG4AECz60QAPgkv4MnLfI0zPoQC5CAH2UxALwNEXctBQACOuAAvUFMeLoAjVhFqTyZizkAdikBIhxQZdkAYBOVCfkCeSUMRnAjR4MVCxBhcnxAmQkBRY4Qm6GUU/RApMwAZdkjVpg6ZIM/8lSqEUYdBTlvBdc2EkOeFDH0QKkxBEbxBFLisYfDBGOWEqVMJ5ihoJCykJVUgEUEsEcRAKPrCFebAGs9AN3LANtNAIjsAHNeADnLcUZ9AN3sAKA1ACgyAFFMABL9ACN4BjaYu2eeQBIMABMwYD6eEAEGABCsABgKgBHYAu6dy2D8Ad6cwDZ9ACEBB9VlACIwCjRPw83WeSzLM8QXADPKADPNAEu53ELpDZ6XJlAMJ/+rE9DB0szQfR9qIgdIRyATAAvjMr+QrGDGBLCAMwCPAEiUAIGOMKq1AI/YMxipAIrDClxRgLv/sGyjUKbTBTPoEVrYk2TdOMahAEPLWCQbP/T0BDE1OCF1AjXm6hMzBkJ0gQp0FwB0XiBWmgmTUSFzkxQTfBB15tvhNEd5FACW5jCXtAUkejFhu+NdtWRkRhJXExKmGAz0YwBpzqGKHhBdjlbVZwCDOe3rNAMWIQAzXQA2IgBFmQDYmABU5gBVVgAhIwAkGJ5KYNzd2xAR8QAhzQO5TYAkLqLCgW2rCqcMWxLg4AZND6AuPhwlYg2szjAz+wA87DlXHKAziQHi7gAjbAq97SAi4gAyP8Ah2wAVWMAAtwIbuE3MHyWfI6MIEJG/nC0AKwkgNiEAsAcpLFzFiQCIugCtVkWhZh6bHgItUEEgU4JR7lmXogXvx0aZeW/0BicARl8ESYhib+GEUa9ESl0Kc6TQlocBZ6MAZgUAZngAej8gX9yIxn4EChcU5mcOtuEAdgnQZtwAZCgqiGMyo2wRJvkAd3IFFks4U64VNl4FNl9AY1sgRjUQM/gASKwzVkMDZ8gAXzpu5TUAHCBNyfKwJQkAMaUAEc8AFWMAUYEMJt+7YKVwAH0K0SLAJABgEtcAWBUAEKQAKFUAgZQLiSm+Vz+DrKurZL+QAlYAUjcC55BWBKfANmiQOODVU3cANOEARO4C08MOcuQPI8ELoR8j5V/GW20ZIU8FkIc0x6DiDeMytm/GaBGSDbAxvcAemldWcHeE0iMRLaZFonEv8LxxWBxBvIaJBcM100ycsFLOGPXNIjlBAHluwXOqEHb6AGkDz2ph4DLj0GXZEGkEAGeYBDnAZBbrAEXbBAMhEGPkEKbHAHTnEHQiIXkUBgQgADe88Ga4PilFJGByaolHAHmvkGZTB6MDDulaAolq8mEmUF6j5vJ7CSAdABR7ADMuAEV5ACcgQBKkAFKNC23RGUITDwB8AdImCSLdoBMybjJeAAC0AFr6ABaUuJIeCu1uwAhZsArX9iGrDxyuNV0kPyQtDbLdACvYdWOOAElLQDLzrN0s/yJEAvCZPz6EcbM3wB4NI+EnBZF6JhGiY+M386NXdLSpVlIL0IiSDSGwP/Egi4EVN6/7PQMaEAEHkkSWrD59GePZRKlQJF6s4jShBLQSIliSIkSpUk6cGDZyPENwLz5FmTR8waNUKOqLnD5EweMBvTGLERRIgXPGLeEASTJk4aSnm8vNGzZyOePW30SCLThogQjWTAvAkTqU2bOGTi8CHzpY0lSZPi3GnzRkyeq3yufvmChAYMIj6eVKlCxe4FAwQIdADS5Y6TERYgKEBwhUqGCR04LF7cocOBAxNCwIghI0aHCBQOlThAAcUgEhseHBDhQsYNCgceTHjg4AWHBBQkqLDCQYQMyzAo+7BhQwcPHjtiiBBxY8cNHTlyJH+Rg4eOFi1c4GjxYgQC/wUMGCgwUKBAXgMSLoyXrX27AvQKEnQvQEBAAPjx4QMoMIAAAAEEAhhooMrVq1Vc+e8VVxJhJRZYaoElllheeaVBBl+RhJJR4tiKKzIgGoUSjB7h6BFHOMzjDlJI0YMSFCFRccJHKqokKFJGCQWUUUqpRA89jCDqjTS66C2ILpg4QhIzlohjjEkGkuSOtiQZ4wgfwDgiDTKMkGRGSYzig6A4lnojjjcQ4mMPPiLJkq0wvOBjKUm2TOqIH2aYDIYQWoAiiiisiIKCBhJIAAc+8jjDhQwgMCCBCQaRAoMOPHCsgw084KADByKTAYYaatjhBQog0MCBDKSoIjQORnOBB/8nnLAAAQlYc2AESiFYwQoVRIDhUt0+ACEEEWKw4QbLXnChBRxOw0EH6nK44YboHiVOhBY22G49A9KLLYMLKNA2gu0KwC4BBOoDAIAByB3g3AHqE2Ddc/USYID9VCBwlQBfYcVBWPJ9JV9aGBzw3lhG0SOPLgwa5RFJZKREjzUggmRESfB4BGEcScFjYUlGkggUUDwpZRRdQGnxDVKMMGIPMISoIYggRLBJhzjCSIONgeIIpRJR8mCDjTaGoeSqMsSAhCA92hBFEznGiINIMeKYRAwmjAiDjDDGIBOMONoYA4w2ggACCDprkBoJI74IA4k9KgkD0hFIUEEFCTqFQAb/PlrIoAQNKHDAgRWqQIG1CSbg4IMQPBDhBQlUq4EGGXy4IQcJEnBAgyoMwSAxESQYQIYluGhiAwQc2IA1FlaY/BApONhhBtZjmMEIDjzglTIddLjhBRxeWJZZF0YYoQXnWjicuBESc0EC7LJjYIHssM1WWwgSONeAvOR7N93vujuUeu67azcBK/Z1RRVGHGSEEHoTCYSVfBF00H1YJCllYoHmRxHHoPLASI8uQnpklBJVZGGkoAQpVIQRUYgiRpQIRcaWsoYwAGEIM6ABEcTABS7oAGpiAMNI7nAHPYzBK3EwwhG+IIQQ/EAMblgYjowSBygFIRKRqIQlJqGVPSiw/xJbagsSwICEN4yBDEkgWwx88AMkmC0OVpnEHuwQhwnszQEQkAAEIpAZGTziD8cQRAoi4KcoUAEFD3jABkiwAijwoDI1mEDobFADGezgFYSAwAJUMIjNOEAEz5nAAWywBCF8LgEueAFrVqCBCUjBChugTAzoFANJfSAGlekNbmx3g+cARwfNeUJ0hiWCEQxPBB2IogIsYAHtKEACGXBethhQgHGNy3oBINd3EIAAcPmJe+HqHgEkAIgAsUIRq4AFgFRBiEQw4l6sWAQtaDELWbQPFiPBw0jyQKFQHAwSEpsQHjiyEUk84g4F1AUkKgEJPUCiDHcw5x0kkYZK7EEPZv/AAzrzQKZMyAEEMuhCGdJAFIKxwZtZG9GRlqCjDg7lCG0YyZja4JYakAGEFiJDU8hQw1GAIhSUIEtb2MI1rHhzDEoRAhGM0AYw+EAIX5ABbBIAmQQowIobkIE1vqGOdXwjG4KgQBSqkAEHJLIQhQBNB3qwgw1ITkhBeBAGIMCAQ8SiBBA4AAeeALkDvKAGNnBBUkfQ1dVMwARS2ICtHDmDOMUgBCGIwe6EI4Id6CAITghkE5gFShZUB1ajc8woA8cAE5jgPCxgAbYosJ0BvAsA8onPu7xzAD9ZqwHc+453ulMBQSRiEavYrL72Ra/3uSIW/VpQMV+BsIjUD7URKUX/ATcUI0msYZt6qAjPvDk0A77hCDsrwxe8wKRtsiENQUCCnIwggxqkQQ+j2AgSlEDAPOghDDQbyBK8sAQblOENd8hDNSsiii8cQQ8U/YLX2lDRJEhCFJ7ghC50wQmNgkUSS7OQhcJw3iUEgQhhmBoZ5KCD1hzAOwmwgAZGEINQWAMc3vDGN7wBCytUwQIT2IAULHwCAxxACEsYgZ+awIVZzEIDAmgACmZxAg08wAAaUIFsSGMDJQjyq4CDghQ0MJnKsHWrMxCBDYBgGSHIQAgsEwJygnMa6eRAMS+wzgga45i2ofI8CuCDDlxQggY0AJblYmx8AEAAy1bLPAtYAAIM/8DL9nSnBIIgBBawMEwHKcIVsGBfMWkhCwThOcQNSkMaRhJOhTwinm1Ygh4gQglJ7GwgBMRDGTzCXTa84bg/OAIYsGYDLwiBDXfQLhvU8NAjjOENTPDmeb1whDv4xA14IMUNzcAEJZhBD2XQ7lCo0oZIg6EpWNGaEZDwazIo4Wwl0oMlLHGJUHSCE5oARXt1MQqw+BcJVJODHOIgB6zweAOVOoAGOGAD10XUErowhjFOcQUpVMA2NZZCCgzgACWIQQQejsUsTDABF4iqBB1wQuIkoIFtu+YIYdABBRbgAiiw5o77xo1ukAsEIfzAa+A+ghGCULsbOKEJG08ODpSTA/8WwCqoG+DABkZH8g0cdjsMaAE4qkGKFvRJwPphrAC+XIADIKABe1OAd8DsrfVkz1sGeAIhFDEIRSyCFaxwhSIKsVkBOWgRiVjFMu3FimtGjA+VGMUa3JCEOfChmnmACI4E8rCB6OEM231DF24SNDAsoQw+6MIRxMCGSbAhD2NgA0gzljGYSOILYJhENsswhlLkhAlLYMIX3iAErvHhC3eIAxLcEAc3VJxqSgPDF4xAAxqglAxsiMPgPW+hMVhi2ZvgRCc0obazlW0PlyBDEVImBBrkQDQIWAEhVBGGIITgAx6AwRDa4IUopIACh9uABkhwnQcc4QgvcEACWDGLEkz/oAmuMMS+m2CGNrbqBgdwgAuQ4Lhtq4AFgatCCjpQGcoEwccRD8LqblBCi8dVBxp3wnOcENcciI4WICWTWwyTS7kIIAHzgIBGAAdwCAdkAIMHSID6YCz6+I6c2zkHOA8KfA/Fup4BWAASEIRBYARFIIRFSMFESIQCqbqrUwSmE5Cls5dDKwU6oIOBIQkfqAElaIM0KBI3SAM34JE4iAkOkQQjEIONKK8uOCER+AEboDQkyC4gGAMfAKFQKJo2GDsvGAMZaINKWIL76ic2gIMjAgMziK4nAYP7kgQlWClJQAIhCoJMm7Y2CAOv2ANOYwMaiAHjq4RKsDZJsAQ7CIM4/0gCGjChSACLUIgDOXkdQGCFEZAAB0iBWUgBMfACGSic1SAcKAgNH4AB8ousDiADIhCBvUGEFXiAFngFe0sAHcgDN5iABICADWiC0RABIFApSsmAVlGB7LMVYNEUHwCk1ZkBGxACIbAd4AgCHMCk/gtA5QAekCOBFogCQIiCETA5CwgsbtEOCTgGB6yGaPgFGCiAB5CPm8PAA8gyB8iyWxq6AEgs6yEBLPgDQcgsQQAE9KG6E1QEzVq6e3mFFXQF9nmFgeGDOCgCGkCDizEDLkALksgDs0gYUZCnoRmIUcADJnCLXTECNgiCTFQpltmBMmCCIeM0nfk7SygDlfgBQP+qgRiQu39aqak4PMobqTYAIUmoBAuZhDEQoS8YAyIYgyfSCkkggh/agyUoPE2wBI3AhEggg9ArvRmIgTZQrzgIAhiQjBwABCsgAQvIgBSogAnIAzmgicL5AA4AARbYgA7APQ/gNgrADRl4gegBOC0IMRV4KR1IAzzYAPJ7AR7YNhEIgy4Igg5IAAngABUoy/frDRsQsprwASA4goMSgkz6vxvAgf5LlR1QDidIspBjgSzAkyjIABLIDAxwpQjQAGsIh2oIBhKiASS4Azk4gJujnlu6JQZwxwZggO7ZMvlwACgABCy4AkDgR0FwM6IKBGRawaUbkAIZBANhhUe4ph//Q4PLiy08aAPtGgk9eJEumRBJeAM+oIRG64IZwI0t4AI12IIjiINLWIYi6AI0YIIgYII8eJE03C5AlIOBMIMwKAO08ALiegMwEDW924g7UFA9GKIwqAEfIAIkWILwGqk4sIM9oKEzIYP0HAVnG4Zh0IT5GgIaIIOrLIIxqARNwITKW8vROaUIsABKPEs7qJKrjIEauAEWoIANEIIi+AIbgIwOkAGLW4TqowBACDEpiCICYIFAGIEHKIAEyAEngI0XEAMxaIIREJ0rqAINcIzJCAEZqB0bCAEfO4IeAAJohI7+CwLgCMDf4AHl6B29ygES2FMSADgMKAFXYoAnCIdw/3gGX/CFX/iFZ5AGaAADyEie9MCOnYNHM6ssLosPB+AAFrgC5RSEPzg6QkDBQQhVpVMEGNwXe1kEV1A6lYg1PFiDDeEDNHiDkLCIULCYMIiJjUinCzoDLjgDJIADUkgDIuUCBmqDJIi3f+oCYVUuBSUCMgCCIGgKM0C0h1m1MBiyMOCDOyACNhACCymIrtCKBQUCL/iCFIXKHHovO/iCrDmCJIinZOMEetUETkiaOGEr+iw9JKi0s2mDbVsAPyGzBHgAM7ADOzgvO6i2JlABCChFOYiEJoAMDgiCvZyF6FEBRJiFKqCALHAAA6gAEggcnJsACuijF0iDLcCCLy2BQf/IABHQgTeSAXC7gSAwgx7pgi74Qc9pgtHkgSZAFeWwU+fIARdggTttPpMzsAxwPgugAG6BgDQIB2hwhl9whmCIhmiQhmcYBjCIoiwLW/T4zb15qQOgnvaQjwLgACx9gj8ABEEIBOsESLhlhebUrEV4BRgUSAFxBQJNA4TZiDScGA5BGHTirlddmoghGHQ6A4uQBDFITCEoAz0gG7Xrrjyor4FYmKzQCjKgSBDyCDcohT3oghpyiPHakrDQA9LbyaYgCgvRBPcKhVBAmiEYAgkCVzuYhBpRIDkAg2q7QyTAhEywgyEgg0sYBl0ghmHIhA5QAIFNAOZRKv7Cw2uTAy//dYAOiANAFANw2YA+CLFCSQApiAWycoI+ULHMiCLIcIDVOIAR0IJsnADKgQI1rYEgm0xMuoEu6AGaFYIe6AH8kwEXqB1iaQFmIcwc8DiQU44RgNq4OVkKGx1ukQBHCAdgAIarhYZoeIZfgINooAZg8IEJCNsGiNTQkbn2uI/GepU3u4InwIJA4MdQTYRCCAQsMDpFEAR62SwW5CxhWoNwGghN0AM+gATu8jMUsR82aBhadQOys4jH+wIfUKk9KIUP+4GMQbQhBBOf0IOBQyEakBqeYYM9yANPqIQviIQvmC8kKMoFzcM4MIOduJFJOC8g2IMqyUIyKIVOAK/FkQHc/0WCJABXUhAFMKCBJACDY8METcgETXjkYSAGYyAGGE0q9YgsDyMD6fOva/ucV+lPUdCDJdUGESMABCiBQ+hY68oDFdNe6rslDhjFERCEK5AAEqgCKRABy6ziIBg4QIKBG1gCIHhDJugBlgEO4Og/F+Cdx5lG5bgqFoiAM+MPSpSi4KSALagGavCFYPhmYICDD0CAL8hgYPgCCAjOE06l7qi+A9ALeIEPAnAACdiAK1gFQoCCUA2EqTNVQgiEYaIXZFoFAGGFRCAQYUrD6BIFS4iuIaatPDgYQJsQShC7NXgDNcDoOPgBHzCikAgRFbnVePIBPKgEXWgDGJiBHeiCpv9JmEnotDYYshlgmTG4ShrQtDJgAzLQro0AEzJgCs/7aSOwtPm6KFEIhaFMAq8YopKKhBkYgi+A5F3IBEyQBGyTg10oghj4aTlYzEwmWAQIgmv76QTShDVIqg7QAxqKhAdAAArQhhJ4gCYoASqoggnYgjUwAyPoowSAltE4gBtoAtgoAUOgABKIMJr6AhSV1iFbghuAASFASSNgAiHDoGRuAh04jmEBnujwuOhQjpAL2AUoAdLuU6iNgAewBGqAhgxm7Q8YAMiAAThI1BAwD+VBD17Ki3hOFwR4ACBdgVVIhBYApkUAhD8QEIBmBYBOhGGawVJFukVoGMDDA8C1ppD/GIk0GAg02JIyWIM1wBg9uDsvQIJIY4NHeBjuCtyN2ELM7II8YAI1EINUO88vYKA78IEZqIGsgYRJqAQTydyRYoNKwAM1cFZEi4OF6YSMmQREkx9RuIRMqIRLkIQcRQIP+ACotgOotARMkAMkkIE70GMaKAKoloNMeAFrgd6XCgEf+II86O8H74I24oDI84I2SoAU2AAtUIT2o4AWyGsm+BzIig53fgEhoBS32QBCeNkXqL8gKIIiMAIg2AHhCAJiPqo2rb8jsPItkFNl5rj+I1o7dYE9JSwWIIEKoIA0T/PocYBK8AVgkAM4BwYjgIB0ZkwYoIEPmDLcfqm8cI/4/4AAswwcDhgBuM2BWoZbRWAEglaFACHo6TTIqmMFgnYFL7imksiDNDyYFqJuROOD746YjFmCkihkm/ACH2CDeTKLHwgJL2gDJpgBcB2K7iqDLni0WbuDIHjQMVACMjjjTGNwQCwLouCJIWGKrLBCJICLzD0RSkgbTbgES6gvSxAhMNADO2BjH1JsMqBdUSDesZaDF4ip9BBY0sBvIuCDJGgDmqDFDTCDSOiCJrAA6pGAJkgE1DlZggmDM+iCWXYA6XBnFziCEHBfDrgCVzCB+20clRiyDriBZRQCI6gMIUjGimuC48ABHGgC59CkZ34BjQM5pCUskFsBSDGjPjKACf9Ig2FAVMX+hTvoANlIZ8gITty+JbNN2/nwpQw4OZIjgSvQvT/4VFVQBQLJF0p3Bc6Ss6UrSKrLA0cYmIEZhYNhLiE+tEYjmLrbuI1LmbWsASA4AxsQA5fcAaSABBg6AzYAIkgQgyMo6YG4gzNIpwkfyseFdYEQERBKiEmAhGzaijb4AiUAAuGDAUA6EgbqGF3Yg9L7AksAA5MRwzH4gapJ5BSNhFDgBEcGg3ZtAxdwAPVQD3PfXi9IgjBACzJwAnfngiMAsRLIi6+EhUH4IgcQAjwQAobpsFqsvkrxzBGIjChAnSP1miGQybWC7B04gljbsPbOr8vkgSDYuC3YOFT/2bjQ5HiRD0CSJywV2NPiOdkJ6wRpCIZEhoZpQALZqKIsS6VIhYx3ZqwBeJXieYAP+IANQNp7XARGEARHXwVHX0GAWLVqkSJXr165YsXK1apHedCs0UNJ0iM9ZNKoYZOHVJ48TMzMsLEGD54tW3x88DBjhhAzY+6U6WKEy5s4bMR0OWPEDJEvPsSwoahH0p0vQcCQWUnDy5EykiRBioMnjhk2afBIyhMHiRA+ed7sKRPkjZ43SNrE6SRqIp87ksK0IbNkBg0iaNuMIfMFBgwwbXrJkRRpD40hSW44UJBAgYIFCRCIiEOmUiQ3bdoImYBgwhI8s2JZMEAA0KxBFB4U/3jgRlJZJh0OJHAg28GBHFdIONAwqMoGGTWA+AAC48OMI0uU9BDS5QiTI0qMBGnCRUz0Jlu4NHEiPXt2Hjlw5GCRo4UL8eFdkGDBYgSHDRMuQAjhS5qdB3CgwZlAIYIECA3+N8AAAgcQWEAAAgAgwAAGFlDABBt8EOEHOTihxRWCLELIIqu8sooqGSqy4SKuGNQhQgitgQYeeQyVhxJ3aUSJHml0oQcoRzTRxyOfoCEGE0E45cUZ1K200iNc+PDDDF2IUQYRIkwwwx1v3MEJKErogQdTMXjwAQxerCbJRHm08UYbX7AWihdBzNCGJG3oEccdlPBh0RhEhVJGG5PoMf9XEEuQEccMP/gQRyVjfPFDDCDAYAcdNHwhhx1yIIGEHDYkkGmmDWTaAVqaRAJnDTdMcIAETswySwWiVaDNIRSMsMEBD5gBJ5UuwCbBBg/QtkIUFUAARRUUyLCDEDTUEMMMSIQBhhJhJKEEEzr0YIMQQRghBHNBBHFDdDoA0QR3XDgxXg5QPJFDuuex0AILLsDbwQYWwDcBGL7QQQAIwfgygQT9/acAAggIbECDBARAwAEGAGBAAAZDMMEDH4AQAo5YYAEIIYqEaBArA3G8SCsGkciQK7DAcpEXbxgBZh5ZZZWGEjLIwOQNQuRBoxDQ2UBEFzAgcYQYIoRgRBdECPH/hhhnMHnGEiHYwIbUTORByRhlvOGFDCLAEEMMPxyxshJALNFGGGToMZgebAghhF9J3DEGmTTE4OwRX+hxGRlkYDbGEUfsHfQMQFRiEZvKGhFDCDBE2sYQlxGhKWOOJcABJXIMAXgcPvAwgQERHDILCgc4UAEVh1TQQhAdEOBAEHHAmUcOmTowggO8rmCBAypYQYLXNdRAswcxnKWEF2F0weSPOwchxBJA7NCEDlu/oAMMTnDBgw46ONF9uk9AcS4U4YtXHgkdyHsBBf3BIIkdEwxgBzATQODffwwwdkCDBQAQQAGZ6s9hCGiQBURAlxloB2NYIIQqGNHARTDCFYpg/4QiClGQg7xiIbFAGRiYIAYhzEAGR8jDGljThh2w5AxrUAMe3tCFN4jFBi+wwQ6YQKjkxaBnPzDaj27GBDyIwQwtJAkbfnSUMYwBCED4whuGEIQjBIEGMFgcEPgWh7zlARJJ5BYZwMDEHRrhC20IAh/akIcu4C0vSCTDEIbgA6Ucrw1ACIEH+AIDGpABE5nIxCX0mATJNeYxG3hTEgLlAyEwYQOfcwUKHMADK1BhChUQQd5G0DodKCEOe8ADDxJwgBe4gFcOeNAKplACESCBBjRbIhGOIwQvtK1tH8TOFsSFHS5w4TpcEMINtJeD7e3gBjfAwRPKJZ7xPQF8OTjPCP86YIH98EcCNADGEA4wg/ndjzECQ4AB9DeABSXgPw4wWAAQ0L8JtOBc53rCFQCBBUEQIhGKWIUiVPGxDQnEFa3gUAZJ9AoZ/EAGTGACF/TAIrSsYQ1pEGJC83AGNaRBaTtJQxmOwMspBkEMSAADHI7QBTgMJQ1iwMMKt2CGPuiBCUZQgx6u5oMgSMJtR8BDF8igBjC84Sl5EMWb2AAGNuClDUjJBA2AYJyNxsErdxACEvQALTLQAAlh9EEMZNA1VcKgYjswwh5CcYlNbGIXm7BDHWaAgExNLlMTsEQlJIGJOKxpB55bgO5wsIhDUIECGzBDGLgwggI4wAZdaAMf0PD/BNr8UgKymQAUpGCCDhghDEIgwkvLFoY0uOFZbhDDEm6wAx3k0jq3FFf3sKMdJ+iABy1ogQhay4MNbIAFyEymMmM1r/oBDAJGGEICIFAfbRaMMQP8XwEQ8J9wLuxhAXjYC1qQTCcUs50LxEIgWKEKDtFTIKqABUMQgs9VzIBNQliDRiTxhh3AQATN8UhJuKAGI+ygC3hIA3xx4AMaNmEJa+gCG/QACUnQwAbW+kLQ2LATNOjBo0N6ow1kEEYaEMoLkjiCD7pwRTIYwapegF0YJLGHIJAhEzVA2x7AwIek6kEJNTgkGIZAAwj74MVtDEFKQjCEs6WBEpG4hB3soEc9/2oiDjDQ1GIo94BObOJNsBuFIzJgAAQ4wAWCmIUhLFA5LmQBC6xzABfSoAc9uKGTB3ABlGTDgiikYANt41YMIGUcMoSBCYPl7Ad5EAQuBEE7PKiQC7SznRbg4LTaAXQ6ceCCEYxgmesk36FHMAFxOqABtzMYgQzwZMYwgAH/8U+DzgqbTBVgAA5bLgnQBT4rQBcLTrgCxqxghSsQwp0i89AqXKGK666CFa8IApOM4AMZ2GAJNhhU8mT00C73oQtXUSgehPMCNqihI18OBSkmAQYhgDKHQvsgTnx0hjSc4Qc2UJIP+BICLzDhDUtoXts+4IMj5E0IQCDCoGyQhCMk4f8yYxgCER4XFzHaIS52GIMPQrA4ZSlLCGTgMSY0sQs97sISkZiDHcBAgxDMwAFoDWRsQPWmL3yhD7MogaVHoIpZHEIDCRjABrQwCChIgHQtWcMb8uCEBBigBVHYgGxKoAINONgIYQtO244g1SUsoQxl8EIT/oQdIVynW+Iyibjy7IQ880AL4sJBa12gWh2QZwTpXCYLVICeDUAAAQwg0ML2d7BvLsgAmmaYqNlOIAQMYIDLDYDYtb5qVq/anYAQBKwXAYjBL0IVHAsRrleRCCCwKQQAvYHBxUCRNviAC99eQxPwQAkS7pcJTdgILvpwBtakIUk/+AEMPCACbB3BCIL/VU4aBioEGSRYD1gDmxvCAIkfMWEJlZqEoCRBhiLMIQmKi0EXhDAE548hDnXoRZmMsARLXKISlPqBwT8QAhCUjRShGIYuOMGJTGDi/JGo+Iu9H4IwPEAxRVaAbApZhCHcKVUlIIABoqCNV1RAzAEAY5WAYmmcDnwQGpiBEzgAAqyACkiMBqQACbTAGITRivmAEwlVpSiBEODED7SEENgZFyzBGUiPdpjBEjAHF3CPuOwAD3gHD4BHc+3AeIyABExAB6hAeKgHCXBAzLldELadAOxdAAzAgYhGN7Ed/2hK/yQaC2hBDvwBLDSBhVxBO8ETIAwCxmiIImBMOylCFgaC/w00jxpwAXydwYq0AR6EBBesgSOkgSPkAR4MiZx1QeehAReYwUiQ0A1wzQzAwA+IQez5mg8ERxDAgBqoQUu0QRqszA90wR3ogRm8SCWYwR2gRRjAgAycDb5FURAwgQgYQSGRAVhYQi8IQxsQgR7IARgkQRLMQAzAQA0YQRsMgyVYQiiUXydgQlgJgyZgAiaEQWHQBQ3YQSh0gPwBVwKEQiZYQhxAgiyIjgIUQAUcQiyUAAfkgAMMgAOUwATkwAOQzgsYARAMog48QAKkAAUcwAZAQQmMQPMgwQ8Qwb19AZwhwW8UndC5wRLsQAzoQPBRXS0ZgRI0nxBIhw7ggA5Mnf/WiQsPPAGhbQAHjIBssQAJnI976E8BEIDbtV2oDUD/FOE3eaTDFNdjBAAAWMATNMG5OAEjZIEWuNMVZswVBAIW/IHGDB4hEMI7DQIgJAIhBIEP7IAa9IEHrcgjbMIlRIIejERCPeVISEIa9AEeZIsYrAEkfJ4ZICIQoJsYQMIdBMEOxcVK+ICKkESZvIFVdkEQrE0X5IERIMFWBEEIKJG6eYERfAQTXIsQZJIkkIIe8FQdRMKbIEERtFgS+EUlWIIeSFwliIIliEIlxEGoxIFgBAoYnEUdBGMovEBiLAZaOYAkcIIm5MEsaAMKDIjppFwHOIIjTAAAKIAGbIAjyMr/AQQBHiAkGjTBAxjAg7QAFKTZsCEN8ITRF4BQDdBAGDwHr2GLcuiADeRXdHjQFhyHETTBGeSS3+HADjhBFlhHdqDWeOiAeaTLRTbTrhDAegbh/gyM3i0X3HXkeiJMOR3AETbMBIxAFjgBuqxaFmTZFTgBdQFCIAzCFV6IxvBkPM3TIsBAGqxBED0CGiyBGXgBDXiAB1ICJfSBI5DUVXioGHyZnL1BWzEBevWAGeSBGPxAGcjAE8GB47jRDsBQF1AmHGRFF8RA0mgEG9zBTUSRDCDBm5BBHkyCmQiBD4yBEvhA75VBf7GGKIgCH/CBJPABGcjBJVjJKEymhw0GKYzB/xsUwRj0GCdsAhgUgR3swi5ogjOGQTIqBnBxmSXogivMghQYgAjkQCFQgQVMQB+YQilswAAkgAW0gCN0gCfxQBrYgA4EwRNAgAE8QAtYgRRYAB2FgCH6gBcgwResG4jxAeDsTBf0QAjIYgw0ASI1gRh02w8sQRjcgOllpxZoQRpsQUxqwRZ0TxOwZA50gA7Q1nmQQHreJ3vuz4L0zzcRof8AQLN+03ou14DsnQCYinMl07nIVjFhQTuxWiAEghdizOEFAqwVggVhARpA1M54kBnITBnkzBzmQR+ogULN4SNIghkIAQwIQY4ygQyIiRw2jwvRAEuYwQ/YQSV4gRi41/+Xleha3kFEiWgXhBcY+AWcSMIksEYZNFgM+ICF/slQNs8eII8khIIohAIohELJaoInlIIeTIIoXEIc2AHs0GwS7MEmWIIebYImbEIm7AKi1MAEaMoCLADBOEAa6EIszEIVLMAIMMIhVEEB4oEpfMIpdMAAmIoT9IELlMoLtOUOPEEUlEoHVEEVaMAL+AYRIAERGIFcEIGrgkEQvKhBsipfzoCxMI8QcEEXmEHy0FnT3RnVmVb3aActNQEPsEAxrct4dEB7iCMBwB0AHGERLhcAIAyCSG5ILlc3Ta4AEMADjIB/YgF3sNMTbKvgYYEVsBOsKQIhWBDHFMIiJAII3Z7/EdguE4TBEYCBFygUVkIlVnQEF5ijGZDFHfzMDFDHVaABG7xBGvRIRSUNa8DElwWFHtwBJORBGZyBC+mluvnFGGCsQZlBGFkUGJgBE3zBGEgWs2SFVoICKOhCKBSOjHBCJ7xvJexBwBkdnE2KJGzCMOxCGxyBHFhCJrQphm2A5DiGbGSB0laBBLzAH8TCIWSAA3DAIzwCh14tYDkBIKgABRCA1yIkIUiBYq2AFZRAB9xeDQSB2sZBEq1ZEBiL9aGbB77SGmCnciisCu1XGmCHdCCkSWzBGdCqn4XWFmjBaWXHeQ5rrEjMASTIgVDuFFuu5h7IrEjM4x5AB6ALFLAA/3QJKBjT5LaiixWMq01e1yAQAissHts0mHLwZVTtKx7cgA0Qr5dFqEKl4QqNqEGNhbJxwQ+AgWS9QBDgAM4EJvOCQ8uWAiXMV5PEARM4RbqJwRuAwSi0CFq80hfA28N2QRIYgdqCQR5UQtbkVCWUwltQgifoQvm9lcgegRItXxzEgShoAg0o6fd9QCVUApyRgRYMbdFKWhQsLQS4ACx8RglAAAFIwBkoQiJowQasZwLkQBRkwDKPgA9fwSFEQAJMQBWkwATU8bvNYtwaz3MsnRcoARGMrx13QWfwbfM90Rq4ARrkjBlonhOowRbcgBMM8RB3TxZsQRpYBxKbYKp2wf8WkJ0PyssEyEazEmGzNivlei4BiOTnTgAHoE8HkFkhP1e55ACAqpriKtBzQQGCMkIgDMSIKAIr5EzzflBCpYFHjQESNM8ZqNAZoAGEpkEeVEXyMIEkGMEbnAHe9gFHlNsLgKAPtNAbsEEcqK0lm0mc4MESvNQdqAFc4oGcKYdBeUQZqOAdkMIohEFSYSwpMGYesAEUCWbKcmkrX4IcREIvz8AQtB6jvO0UtdG+FQFlvDBhqcFZZUrRKkADSEEhwAoyz0I4I4AAOIAWEMIKPDQBPAYCUIADFMAIrAEgoPADcEBjacAIgIuvAYEQhIEgd0EYEJgXlE20cMFAJc+Q5IT/QimbGKDBGQhxduBSdSCxnnUPreaqSbTBHtHBDxBuupwPB1BAqXDk5FKxwtjdKD1ARotAc7kAB2jjte7qd3YwIAioFSjQHyAoILQuTwZlIACCDcRAGQDRGuiAothAB3kQ1K1QTuQEhMoXdHiU0eSBB+JBWKLBEaCBJDQBExDBzXgB8UJCU8y0nGyFF2GGEFjLYIWXhFsUS02FJIiCHoBBHFACJl/mJPABgSHBHnhCyoZCJOjiHoDyDEQICFBMhAyHqZJBp0oKXMQBW4VCKSQA5TjGAjSABkhAC9iCNogOBUBBAlA2CWSAQzuA5d6OAygWAXQAFgxCCoCuFZitCAiT/w2sLREsUU1xKhBIlY94UBhkiw8YAU50wU67K031yBtuwbVshwn6AUGTFg7QKk6DGx/wAh3k40LqwHe4wAuIQAdIwAMoOq+QDunIxnRvAPpwgL88QKLnYGutlqIpbvewWsYoEKvx5La+GhbkgBm7QiIkAiskHgzEgRLAwEiJib0yRRqkQSMPRbbE3g3UyBEUSxrosA+UwR2ckVuCAiQUhxgsjgyk4Rt41BIAJvOWQaWAwRG4gQ20lRc0tRpUChOcwRewgSgoERnwlCWQbCjoQRn5hR7owjFYSSeEgiawVRtwnwdMQB3RGAjIAMaRgcPtggFnAidIQiWMAilQgsZNDv/9ycYGpEKqoAAEOAEeOIDCWIAENAEHKHnrdMAoQUAB6EYVQIDOWUEGcDQPnEGnThYSUBRckAFwwMBLNYHQNZ+ydYEMrGpG+UARiQGE4gEOZGcQiAAH6MBncYGe2xKtBoEOaAEutc3hOsEO1GAO3AAodQAEYLcIkFkIaHTjUuQIuEB4DOukWzoHtJZ5pBqnfyGroQshBIIgTNBAGCghjDp6a8giLEIPHJJppwEfYOUZOCUlPAIkmIEkpPJI7K0YlLaIpsEjRGiFAbXSxETz3YAR/GgegIEYqIHSeAGJewGZz+PqVf4duAUkQIIXEIEYZP5lvgElcEIt6xgt17gmSUL/LuiC7FfC3VBCZEaC2sCBHbAREgBBHHBCK3MCJnxcGNgBJZCC+D0CBCjjYkj5Nt/pBOAAST2AqFlAB2yBCBAIofIAGjgBBRhACVgBBXBAFRRCCnBAgS9HOSKSErjBG/BBGggHHLcNEHRB5R9BfME2qxKKfglxEACEmTM8RBQs2MGFCxxOGGrRwoVLkyZbJDrhYZFHExE5XLToyGGLFictbuAQ8aJFjhxPmjxh4aLDhAcHJngQEWJjCydPsPS84uQKoECCAGG5ggUQIUWEBBFKpGrVokRJEwUipEpGEBk+vLwBg2ZNHjSPJOEJciaPnkd51mxRc2ZN2EdnzgQRwqQL/xMxeNhIEiNGSJAfQtKAISymTBozZfK4+XHkCxkkPmbMaJOnzJ1KotzQEHKkDJk2RI5UqqSHEhgyQtpECsXJEptQukSNkhTJBwwYPoTIiUNGDydOr0OR4qQpFKY9ccaM8Q3GiB2vEhIgQJBgQYIGEmLBQgHhBho0WyYQMDDhRZMcBg4QSNBCCI8JCTRU2ADFEJUKLnoAGYLEiCWW8AKPNNrAo402uuhCjDXOECOPM3yIwYYgzLBLBybwYuINSvKIzwkcAgvhgxhE4KCDEF4o6SKJIDpji5Ca4GGHi3JogqGRSMiBBTX8WCOLJnRYCQoonuDJCRZYOPGBB2BIUUUddv94QossjnoiCywWAUSQqojCIhBFBiEEEEASWSWRpawQZJBBADHCBxvSeKMMPPg4owtJHOziRUmaOAKIM8zQI400HgmChy24UEMSUCAhJY0gYgjChhmM4OKNLoQ4g4k7QGGQkiXEQOKINGCIQQgbviDVCzDwcEMSL3xoQ48lwqCVEj3aQGKIL5K4w5LXMgGlE+HaGOIOGEDwYKsvJNEjD2JNsySPODDB5BJPdNFEjiGGOBWGGb6YwDrrFkBggQi8a6AFPsgQcAMDDHjACUeyMCABABJwwqEKEkhggicKMYSCF/Li9QcfgjDCi7TiSMMLM8zgwowujugiDS6YOGKJI7j/KPTBNPI4QowuYvj4jB1siOGGGXB6oQMRmnzhxou0WKOPPiyaaIcmdnBCIoecyEGHJigx5RE10mAIR4eKegKKHF7woEkTT3Uhh514BOSoo4piKsxFBFlE7KSQInsQMJlSZBExvOBjQDz0MOONOfFSIwgutjhCCIq26IOSRx5Bwww83FoDjx/K0BQNPPB4g4kz1EBDDCXGKLSMstgwQozC9KhEkjfkZiOPD8H4fBJSOpmEjzgeDsPAMGgYwohb2zjdE0/ikB0GGogAsA074pBDkjsgMX4SSyIhZTPhPAnlkkjiGKIGIchwg4PqrKtOgQQMgEAEMcKIIw88OjigAAj8/3DEjwMSGCCBG62oAAEJmhCkkAw6sKELIobwoQhGWI0b2hCHBHXBDWZAQxcEtYY7vCEuggLLGua2hr9cqAlwMZwOZCCEjy1BBy6Y2ooo0gQtpMFHVdKCDlqAAx5kLWgn3IIT/PCIUZSiEfbSQhOuEJSq5MgFHphATUQAgxdgTSVP6CFSelIULJApEFF001ISoRRCEGIoV0zTKuKSBy78RQwd6sLK7hIEJpShcIhznCPYkgY8OKgUeRCDEYIAAyGARQ9wWUMTYvAGGdBAD47TgyQkUQY2PI4soogjam4HBkkcoxihC4UkLPEFL1zSC3qwwxdI84U2+GAIb9DDhGYwAf8QzC5BwYuDJSoxCT2QQQySqAQlZlmKUWhLOMOxRCme54kWZKdcCFAAAgTAAS8gYQxkUIIeRtAeCYikBQ5433uSkgGAWcEQKdiACHqgBB9Qpg1AYAIQhMAwxKxhCV0wAxjf8MA1NE4NXMBYEHoghgWKgQkU6cNAeJCRTeEBRhRxwg2CALQmZKFKatCCTnDAkRFw4CQ8uEEOguQIU4DCFI5wxB+y0NEsMUIQP+FBEDmwAQ54IGZJzFJRmhKIPwgFpld0ShYVUVOpLMUqV1QEKTRVvkQtiAk+EMMRbsCFHsxADXh4RIHeaLGP5TM+d9CUDLpQOjaITHAUM8MeSKGHQeb/QVNlOMMb1FAJToCCFGUQAikkMQpR6OITeOgBG2iAqlDEoQxviMMMKDO7GOhmBqfyAWm85YMf0CBBofjCEiTxhTxIAgykKAUk9OAGUtSmE7rIhS50kbtQlIIFDRjm9oYJMBn8YAjWI8MLDFCAB5xvA9SBnxYKUYUNOEADtZ3ApI4QBB/UIDc76EEPZKCEDu4hEktowxnSsAaMqUENfCjceNApBAaVzAxNcJALtwCXNGwhDRMJwkmCkIacraFKExlSExC1A5WMYAIiwIF6uOCHz4IiFI7ogx8A15Mwcc0JOoDZEDfQgRGM4Ig60IETkFKmQCSlpU1hGyEWsballElt/1RcRFX51AU89GENaciLdSvGhk49om6aagJgmsCEPJgBB0sokBG2EKEfEG4NeGGs3CTx2DxsQRJkMaAYKqFXMIwhDpAQBSXeUIky/IAJMwCBuMAAhshUJgY0+MFfQ0ADvn5hdzCIgx3gNAb/0GAJSIhMGMZAK7buQZaVGEUoREGKPLwhLajJQQTOtb0GHIAmRFiCEm7VhRu09gEbSEBsE+CeNVXAARJAwSA08IIdCEEJpJlVGsRAzy4sgX9xkJV1S8YgNbxBDGdYAhMmkuo9lTBGWmUucx23zybM1w+m8AQo+lBQJ5TQCUHAGtYmKiUd3CDXGDWFKU5xiqP5gRFQWf8EFoY2tZKi6MAu2FHWGIzhnOpUEVVcBNvIVuGmEMJNgpgwHma0BQgKQQ15tG6FxIqGU/8gF8PQQwbR8GLnnqFxImZCvyMUGCEsQQilk0QnJrkFM/SBkJBaghtEKYnLQsIMQDiCYfAaGRqQwg5AMMJfvewtGcCAsUJw7B188IUhgMHLX6ABEoBwKyCMwcp7WA6STweJ0N3OwzymBBQokB15oQsBNMkDG7xKSC0gYAAO2MAEXECBRjugChqYAAdSIIUKiKALRtABEIJwBCIYgQ9t8AIaRHyxLigBYyQzI5/04FwmrKENEPyuoujS3AeZAbxmEJnjIPJdoE32DT7oGXj/cZSRkYTELTPcgg76oFFHlMLyGoV2tFXxh5GIoAMoMrAIXDACEmiNJUiRaRVtCpVVqEJsFQ5Eg49yRXXrDXF6IJ0ZdrCDdL4Bckz4wRbKwAQbCAEJXOCBicBCazRYyAx5CMJZqhqXvQgBD5TYgRhMoYaL5qENiKGsaSYxMjWHYTIJM4IMxDWEGXjLP2QwAg1koHEawAAMcXhDY5mDBCTYQQ++IDLiYBIqoQ3koIDiADKWYA+gBeH0ABRAARdyIRc+QQsiYJjkxQCkiQAeIBfwCxR2rQka7QAkYAOagAOSTuoeQImkoAQ2QAk+wwiEQOWQIAnIAAfjIIHwgHDCwFaO/4AJIsUGHOGd7kDwDgRxMugMmiANHOEM9inElKYPAEppQgwiQohSQgDeHKIPwkugtMsPKIILHGJ9NMoUQgEV/MDztKAPGMENsQAKXAD0RM/0RsAFNmAEWOBIWqInmEIQ/pAQos0VWEEVCOEPFuEPXuoKssQouoZijgAPhooGFqbUekAIsoILfkAGNpH9hGAH1oALYOSrygcNPATgBucJ1aJ81q9C8MARyMLD0kABvYANLukLxkAIfAAMlgC12mDm+up/AOQLgOAWEyZOjsAOpGcMJCEOiIAGjuD+ZuAHjOAOKKETSIE5yGB3XMer+AB2HqEUcuEWJjAXAIHPEEADs/+DABzgEyiBEvArD/rAAQbgAF7LCc4nARzAAXIAC6xAm5qgdrxg+oLgC8bHddpgDLxACbyJBpVAjd4pDeBiqMQgndSADeKpCfqgCRYFcXAGxN4oLkJyadTAEXxGuI6AIi4NvCKSLppADfZpaZoAFUDhEzIKFVAhDfxAPZwgC9wwC+JQBDyAAw5sBEivBY5SB55AwYrkCsgEw/5AEP6AbZzIKJgIKGIqEWygCebt0rogCBaICWgQCTwBDWhwL8oABkJRDTzoDISgLZZALAxpQZyLCwzHQZogT9ygudaAZJqrdD6kDdiADQyDDRjjDlajriID5/ZgDPhmGpEABkIABlr/xw4KqA1EYQ+IgDJmwAO+IFyCgA9eQxRApw1WRQni4A7sgA9CpwsooRRwYQI/wRwzUF66BwAcwC+9yg2cAALW8QYkopn00QX+gBCqoAJeYEAqhwyOAAnULjLIKQhqIARsQPEGTvDWoGLSACz0Yi0HJCKVBkYkh7k68rxq7Y0kJyIl5rveSCLO4GMoYQ14YOyC4AZipAXWADYnEL/0yxG0IGvYkBHgUA5Dj0BHzyMSQiWSiCGeYCd6yEF7iDgbzInMZBFUQRF8gAcCo2WCoIR24PmC4A2OjwsEowt2AAYqBAk8EQjI6gwcYQuE4IH04HiMBw2aoBT6QI7cIAhmAA/y/0A7DeURKHCdWmUG1sqt2IqQwiCvqgwMiEAIkGwMQAAEjul2JOGsQkEPeqcNdnQTY+ByLCFYSAG/JkESyMBbPCl0TuNAXNMUPiELJAAdNXCY9EUHjEBDhAAIRKA8DuBwSOAAHOAAWGAQCkEDOuBiaM4IVqUNlMl1wKALAqsmppMJuIDpwIBj7m4vAGNjUi0IBS9jPuyNcmYK10CjXDFn2Igt4kJpFKWE0kAIJAIHuCBEJiLXjOEYjGECkeEYcOgTToF9+AsQoOAFDCL0UATbOoAEEkJrjMRIgMJKzgaLlGLcxETdEoERVmEVCIFw7CksUwUI5ktTfEBR4CQXZcAG6P9oBuroB2aAb/AJB4yACMTAxDREYngAqBbGCCiOD+CzxpZAuxajL+KADUzDNkqHEtygDMzuCH4gCMBgEvZgGC+DeURBFCyBEiQhDNCPBlolDGaQDSYhFCABvz6rON5AUVO05fJglzgFHJuAOuIUXxJAAA6ACyhhFAQnD7RgAgogATBmEKCgOhJABQZBm2JAB+xCYSKDDAQtMsBAMXYgBlzmA2BgnN5OCZrgwyinDErmLSjH76Ywg5IKVPfLEdzxEcqTB5MKurxQMV60b15SVCtPApGhGIrBGJABGz6h8j6hVxvBD7CAIwqiKItSBAi3BViA23YiR44kKJJCpmyq3NL/xPXIRhG2AA+W4A0eQQxmIAaAgL3q4lyNwAZE4AN2NHR7YMt2gAvKZwl4oC3PgA3eIDDCIDK7QC0aJEEeixQmKS3KZw0oARKu6g7UgBRGwecewQ30YAx0EQy+RQgoQUzLoBI4i3rvSjREQRJSZxLIVGDJtAb0IBRCYRQi4WLHYA9UY3p+AADjQCuEoBQoIQsooFzkpToA4AC04BM8oRT2cwMI4ACcAH9QwAAIQAJUoAooYOyWQDPhJAx8IwmE4HdocBNrgAkmZWUUrwvW4AaY4HHU4A4CCbrg4kUdxC2aq7neiA98hLI0qg/iyQzWQHQATjEi4m9w5sN8Vb/OwA9w/+EYIAk27bYYPrAYcOEWGuEP1GNYX8AOk/UoXQBxG2KHTMghcIRBsUAQAiERKNemWC8qXm/cYgRP/ogHI4IL+qBlPEAHuMAGbAAHLJIHPEALeyYIcGbWBMK5AMMG7q503CjIKCH7KEEhIehiDbbsHkcPLLJAKEHjZoAG4MQHImE4vmAGUmezQGEPjKB22uAOChB6O+FZ4mCUZOAOsnd7RwEURtN1vsDK7KDNHMg1S0ELrM46jk5mD6AJKPATQAHzOMB/reAQqGAB2KMEpMACYmDVLHH6vCBRnRQJqixVYGATbQAIjk8IvOD4ZgBPwmBjLEYM1GBiODQuPkwN/qaF9f8AxKaw8swZOz+MkMw5Quz4U/Ur+/zAvBwhf0GBAjerbnHBGIiBGI4BF1JBEartiIrSiT0CcW9EioEmR3hIiZpSpihXi8akplSBERZhFY4ACJmADuhAU2zABZpAD4QABnbg2M5CNz6ApEXgB3DgCDKoULD2i3rgLPSgZHwm+yxOcKD3DdqgUDxsgd7ghW/Aujzx0nYgBDxgasXyrbQFFDihEiBBFziBEgKrd44gdXa3nT+pBsLlgxHSEsTUE7B3VwzIgPhgDeokxJxAltGRAKxDAAwgB/j2E0rhERxhBNhDCqwgAh4gATIABTQgBHqACMpuK+hICcjAUhdr0DJlQQz/zgY65vg4ZwnD8giqECzAQg3CwkHoQlVrzfJKB0YmJwjLoE76gO1wNm49Emdw4RQ84QND4RNyoRiQQVeNIYijIklegLdJ4Cg5won/c4fSC2gYdImE4orRTaZsz6WUghEUYRWOrwjCoKO7QA2MAA2OIAA7Lb50AwTCxQZCYA4wIQkWRA2mcQvKbgd8ABJ66wgIpwsEhxSKV0xHwQwaJkYisWTsjA0GzQZg4AMg6gNC4JRmoP5IYRI6ARTmLBSIhRPu4AuCAAlAWXuNZ3cqgQz2gBLCoKrMgA0oIXwhIQ08Qff0gA/0IBIumYE8TAjkd5bfmpgIQAQu7xHc0RFcwAAQ/wAKNOABckAFXHACuEDTfCAMmPEy4gAJCHJXdJFjFCg53UgPyG5ijqAHYGCOcdRxetSCQJEJEuUMCqTyKu+uC2SPmgAI6tKNrrtH5+YHtAs8t6AR2BAXPgEVQmHZQKHZcKFu93kVPI8FePsFSOCIOCJBk5Ing+SghOYKBKEqy4RMnujcmOIP0qZNEmEaO5oOIty3KkU3fIAH8wYIihQEQsAHtFGoQuy7IIKm1/WOoKUxJAES3tEdw5cs2G0NYJQS1EAMVlcM1gkGIEoGNpoJfEuT24CVJqnB6yysJyESKsFiXakM4AAO4kAUXKmdGQXEd80djwB6kT0S2tu6BskP/P8lASDAAXKcmAagA8JcVHH8PCYgB65AClIAPRw5TqzHktpg2CGhDNogDJQAMLjgncwAU43gEfgy+jS3C7bgIU/Y+uQJ98I5nfGAC0gGuijGFfULR9+ACIDADF7V1vqmD1DhFD4hP3FBtkGhEVaerl9hFQDhCUSIt2NABrQtuBNUSRg0C9TwJ5QIC47ECpBiKZBi0Rn9ioRiEASBJHyADiZkKyjlvwMrBLpsRIXgB2CAnIQgM+QIOyujB3CgUsrLxx7LHelbfD2kdHDmEXzuDbjgEVz9En3A3nzAIl9MbpSsExS8eItjdy9rkpjRANtgEqqRD5aDkmYpD94xF0whF0b/YRQ4q8ErIeFe/bHwIF7kxTySDgAEYAJADC4iopnqsQWuYBCmoAIGG9NqYAeU4DL2gOZ2YAaYQEDEoA3cQHzsCSymfIGqqnT6bakkxkFQiLMFBYVOtQ8E52zdU20jiIXdU3SDQCCNYO8KRaM+4RZuoRjGMZf5FhU+ARa8HxZePuaHtQaKQA5m4CgPVw+jBnGhwISshIdypB+FHqcYwgrK5IqFIhCCYAeQgA6KACB2lAoSIkgZDx9EuCgThMmWNUGanOGyZkkXJl1gGJERQkQIGE0gPRr5iNKoUqA+gUqZB00PPHgk5clDSQ0aPHn0UFpjJESIHXi6PIJEs1KeUKFE/73x8SUUJUmhdPEBE0oSHz2SJJHSc4dPnEmcOF36EieMJFNoR33y5ElXKFB3gqYpEyYPGVMbEBjYa+DAAQIBHjRpkkaLGkArEiAY8aeQoQwTmiwxsiOGFyFe2sT5IgMGmiBCfCxh8mZJmjVp3CxRwqS1ECZ4zqDpcuTRGlJB0KzRg0dPnz5bzqTB48hRH+I537zhwiSNmTRn1qjBA92JmSBBZnSxIeQIl1JbnPhpFAqXsVu3cOU61ahRKlWvYtVShOWJixci5tBhRqeFCxctsJDDE084AQUJTzSRBRaAXIGFg05YYUUggAQSiCBXXAHFFYQEUogggAgiQgtCyACEHv9H9ADDG0K8MIMQTRgBgwtCdMEFF02scUYTOuzggwhMHDGDCD5wQclxlJBiykorOaXHdDPJdEYXbEjyhhl6uJFHEzF0FoQNMujxCCijSFJKKXvAAYMHIdAAhhmg6KJLJ0hRYgkpnIiiJyiWICUKKZpUsoceeUBCyUiUmESKJECYgYcYePCRhxthJMHBAXwZgMBfATjQhBpapPGHIVIocEAHhBwixQQuLNHDEjXUAAZBNdAwAw0+yHDEET54AYYXRywBo41nAMFdF8hy0cUaOElCiSm5PNLHc7/BxGxxfaAGUxpGGLFFGmkEscVxeASXRh9cfOnDDt0pO5EWn3xyyif/uOAS7ymnqKKKK6/IEkuDT7yAnwdk0BFDDggLOGCBTuSgQxMFNnEFIFksaMUTE2MxCCGEYCHIIIUMEggWgQwicA9C/ADDBBOAIIIHHHAwgw8vtBBDED+8gAMPOG5hhg8xyPhREF1AYkpJlITCli6gUCIGE3kw4YMYj6gUXR5gMAFGHpK0YYMNM/jUA0VoVcU1EiJM4AEIMHgBZye6hBVHG2OAIYkob4WVpyWTVFKJJZbskccekEDCGx4sEnFEGWtQUoqVYrzxgl58IYAAYA44scUWLAhySAkOHKDBIFVU0AEOlNmQaxBJEFFDCDH4QIMNYqDc3RFMiLGGGWiYkQcX/xbN1hIXZnRx2iOmkDKdGmo8YlwfavThvHFqXKXGEa81sR0XsanBQxNacJ8GF69Jt4a0TThSTHr1ro9Leqkw8gossbwCSMMCiyBCByLU3MIIOYBCAKGQBYQ9rGJawMIfFPigB4FIEYng2CpWsQhCCIJBhAgBD2zwJRvswCcxg8EdfBCCFzRBDyFoQQuAkIMQnCEGIOhB2GBgAzggYUqOKMVaPKGWR0miC6QYBRN+YJNj3OJQlIDJ3PSwBNXBYAZB4IIeTPEJSrSkFKMAAwg+8IG2IYEIeuDEMHQxiTEYIQi4kkScQnEJS4RFFJbQAxwrQYk3WCkNVQKDDCqRFUeY4v8tlGhDGVqAqUxdrlNN4IIWrGCIFBzAAQlAwSBMdwMYgCAEMhABmLpQhi+sywitUUIXgCAsoomhCWj4wWvEoAMu5GFZzFpDHs6XhzNsSw2oYdZ0isOH4uSwFELYQROEACMhcCENQgiCHzYXnXA9JA+94UIj+pCLet2iGMU4xnlg8YpUwMIWtZDFIrAABRbgZ0QiIMF/AkSCHDihQFAQIMISmIUFAgILWZjYxBSxiggKohCFCATHLEiIHAisCUGAwQ1mcAQzJPMGPGjBDbYABJ1xITiOEAJ3OhKDHXhHErwB6Rp2Uwo0MAGKNRJCDGjDBUcQhxJk6kIbZmoDINTABjT/XAMocqEST3yCFA594h4qEQci/MALkxBFJCoBBx/8wAhguIMkLEEnTsiJE52IoyXuAAblsEEPb8BdGSQhBD28JRSjGEUYuuACTRGgcoBBgA608ARDVMEBHNiACaZQgg3cIFczsAESShSEyShBCaAxghK8wITJ+MAHR0BWjcrQHB2h4aJdEI4sUXMaPPRhln1IVLY8axzoQG8LQtBBEHhwM4ngyJaoIea5UPM8LWiBfTyNF3puAQtYrOIVtXBFIjTUgnPqT4UsSG5yofAEhD1BB+6s2DuzoCAtLOgJf+DYIhKxsX4mIqAV8oMWcvAfHtxBDcNsQkRfACMeBGFXadgC/xdm8IGvgcAGZTiDGvKgBjbI93u4lIQZjiAGH+igC4NRQxCEYxxQIEUMbdBDG2Aggxn8wAc2wEMocpuLqpABCUXzhB7AUAMasmESKJIBEe7ABs0goQ2Y6AQn4sQnPXwBCT8ogx6CwOL9omhmSftjVvTAhxsUki8JAMwBcnAFu1ZgAjmIghRQMIGFLoFXtyICDIDQhNaUgTXJrJEZvAAEolkkDVI7wmnYwAY0nEG/I6XOGsSwBDzs5BF4WEMfipPn3/TBD2d4iBluhAMcKAsPg0nkQ5pZCj+C4nl+MCJPUeGIU/A2FrHgJixk4QpCaMgF/TunC1gAoHIKCJ4EIpCCnP/ghHy62g9/WCAWFlFBjS3Cu4lIxLzi5Ycg3EC9HtDBBNCJgx08gmh56I5HROAFPCwBB0JwjgyEOREZxAQPouiCD3hART2coRSA1oEM3KsHR0iiN2CgbwiAwAQuPEKHKXFKHhwMCiEMlgZdkgEbfECGOGDiC0e1wxCOYAc7XIITmuAEUmQEtEq8QQ/jww50mvCIPIzCJLlwMB6eUMi3aqoAATjACgbxuQfs4ApVkAIFMBmDGiChBhOQwQ8Cy8E88CEMl+mWsIwAPCbwDsE36ILutlUKUzgierzRETT7cAZ0DQdcTGf6FrTgB5dKR1xO+DUn2uCEJkw9Njn6jb1OYYr/M3wCm2PHhS1e4QpXcLMWtIiFKzAEhRb0L50uUOcTFCagvoNPPPhkdaoLhM8/+CFEV7DCIAaRCEUoIhDcdQQqTmGvW5zCD+rVAQ9cUMJfWzgNqDzDrroqhklJ4iFbUENwdgADHkCxEpB48xpuZIYevCAIjyBUonbyhjgYIVcy8OAOzGAKTzhLD2yAAR62EoIPTMAnIJjBHSrBiUxIwghE+EIQvrAHO0xiEpoQRRzigIQn0qAMbaCBDJhgBAK/ITp6KMWzTBKKivPgyHtJAMgPIAVVOWADgFAIU2ABHRB8kDUDMhADMPADTBAESrADNGArgWUsPRAEZiAGxnMGZoBL/8LBBGfQGuDyBtIyUoTiKGnwJIm0Bi6VRKjRdNCTBtOBGhKhOXagCWlAXXumBn7gB2kAaJKnBpV2C8ewPtdUC6/wCmvnCrFAC7TwCoOABeQFavoDICyAXDmQXAgzIFnAaoWxIAjUdU1AMbH2B4rQIYSwXYQAUIvwCbcgL6kQL5+QCo7gBwX0H4n0Vz8QBC8AA0SjBmKwK3UwaI+AXn2QBsmmA0fVBkTwARExJTsgA9zzLKSQRLyBBmlwB8gUAzPQLWdgCjFROF7wBpzwBjHAJjOwiTf2BqKQFW1wBP3WBqIwDJNACXGgB3EABkMwM0BABGAQgV3wBrqBOPG1Z6bQB/8yIQaSsAZNcACUsxebEgAGIAVVAAGsYgiGUAIxdwRAYAQ08AMygGFAsAM20H6DJQRAkDLmuANR5GZbcBF0tgZMgAYQBwpXggZuNhzCkSPGsRvIwz3HkS36dRq6oV9TN1tcxwM5UDG/cYNasAal0B59EC/GgE0UeQuv8FuNwAhM6IRXQGqiNgIAMmpXqDABxGrUJV50mJJ+wGpYoCBYQDKEAAiE8HiQtzGnUBypkArzcgo5qZOp0AcG9QI30D8wgwOggVDAQyhnwAMwGAOJxJTv1RlxgSN0tgTSUwp8cAeBxQTMggZhAAZHEARGwB1NYAq6sChdAAKQAAYtFweSAAb/lLUEPhAHkcAHZGEWd9AGdzB9oWAHcbAHbYAEQ+ADUPRYRlB/JxE1N8E8GXc9XlAMtWQ5meIXAUAAJfBkL5AqKjABLaADGvUDNaCANeADStADNxBZPnBGO9AFPwQpFJEGaNA8ksAGsgGDxFMGt7QFXhdaelBuebYtjqAjewZoZ6AHa2CPwhFf4+EIKcGDfdAejvB3TbBn2EJ58VIvn9AI83ILqOAKGzlO5CUw/5F3IpmFCGOSFZMF1mUc4ENP6ekEFQIIiQB5WFCGG0MIjNAIqqCT+MKTqdAIqPAKcXh5w+QCO4AjHaU8XOMFYSAGUbQEC0YYYuAGYGBvM8AFZ1B6/zRhBmaAGm/AQcj4CEISBEDgA4PGBXzgCXWEIs3WBXnwCKMQCmdgjvZ2B6KgBzRABpMACpwACZVwB5iAFHGzB3FABkMwBJhxBEiQRJ9wDLmQB97BBDvAIjtQBqRQf44ASc7oAM84ABDAAfB5CKUjlNs4A10yA0MwjlCjBjUCGq34NFLDLl4XaLSBGRbRBfLFPXk2Uql3GscxHcTxj3jAPJujm8+xBsviWX3gdejVAlnQgzsIPXu2kFQneUznB8chHONBaX7gdqzQMeb0AuPpH1XYAiO5MF3XddalnhVDMfUECPbEIA9iQRYiCI4XCIuQn7smL6iAClkgefNSLz51Cv/AcQNasEFBMGdNcEoiEAReYAQvQglpgCwt5gZOYRtL8GvQhGbQgShqYAYnJQRJo0NrIQqg0AYwFSeeECd60BqsSQooFmF7QAqgsCh7IAqVMAxwM1OVEAq+RwQ1IgmDYRLFA60cQENx8Ah8gBSgIAGKYTmhcwABIAASwAOBcAiT1AGVkVAhYAOj+VhM8BoeZTwYkaF/yGU+Zwby5YFn8AbjAx3SkROS4ILVso/booLPUxPUcRrggkuxwXRAoJBV1wjYUhyo4Ac8wIWOUBhdFx1v9hs7iAW95QqK4AShmj8uMJIBwgLQNSAswD+sZl1a0GqNsIOYukB/gCEZUiFXUDL/HKMI7YQFAHoKqDC3PBms6ZELucA+xfAJpYAuPNAFMmBMTpAdg2sDZyADa+AJXlAJlzBYyOJRRYcMeQAm+LgGYfUjNkAJ8VJNKpELnOAJegsK6yoJ0HEGUHQDNvADYDAGccAHfTInUWEJuuBJekkKlcAGaqAEktAHpXA+oBA1a+IBPsAGjhOjorsBC6AAlqMYBzAABNABTnAInzMBq+VeN0NfExAD+HVlktBYQSAGajAXGHFRbwYuFAEauiMm6TNSM7EGfIAafqZnekYcyBMbivSP46uC0uJnhTgef/Ybc/hnCqIDTtACEbmSTsBlTgt1c8gIviUIT0ACAvMCMTAH/7zACzbQtQOCMH+3g2eAeTogME8ACH9WT1hgBW0bCIpXCIswCIugCIz3tRyQtU3wB/mpneuhdvXCTfSCC9/0CWegAzjQAjhQM6y3ukewA0YQHV7wBXNAA2yDGWKABFrhkJLAASJgTFzAZqCBBGnAnNWkC6PAFqKLC6GAJWNQBoP1iDfQUUzgBW6ZB3GQJJ1QCXywB1/QBmHQBmnQBnkgCnfwBmVgPGimup1RA67UJPHiCSPAvPm3KdDLAamyKk0QWDHQEREIA08UBnJxJXR2ERfRGkfwLeaCaO0mjylqnKaQE9aCs/47WgK8j33gZhjaS9TpS2sAaFmAqYv6qIDGav8D4gKq8Al9cKysVnVG1weTdwqMMEFQOAL48QJz0AzREA2WMCDyhDBJC8xb6AS2pSD1lJJ/cE/lDHkcIwgWVAhQeAWLoAorSSBO0AepgAqP4E1HmJNrZwu20IaosAV2pxB2BwNCuVA+AHpfkAQ0IASB5QNMoAY0gHtpADYPsMU7wCwNoZfe5ihs4WC4MAqPYLpAcATdaKaX0QUzMKM1Eph64EbDwAmTQAqwy0e6kwZg8AVm5AVIQJgw4AONIhPp+gm55QJaqimbQgADMDpVQAEvoAOnmMncgYBgIAZikAZHIEpCUAPrFwYWIQavYQbCwaEUoXR4wAUNxSw861nRIz3/OnJRFzWoMKFfMOEbOZEt9dsHfHAu4JIGTkBtZ8BqpGaqWgAL8TJNvdwIbGgvqBCHr3BrVrAC0vwyE0ADGfwD7hRPT6AFTSBMWeCqmf2StmVbf9DZsHYF74SrjDAIFfIxggALtdBbvfUKqvAHIjACS5AEfLAK/NJb/Nzb3NkEpgqEWYe1XMADveMSNTADT/Q0NvAR7BcEMrBWt00GjyAEefAGbEAKFQcVotAJcOGHu6IybHOKQaC7oFAGRmCORCAGSULGnPAFFtc3YDCjXRAD3tgZa/J8lKAepbBhPMVToFAKJLAAiqEpfjEAA1ABUhABw9aANxCO2KMHSlADQKAE/5C1BJ0hBmHwe2Aw1fIVHFxA1R96UWiASrzzEHpWiOMjwH/GAziwOf54uo+wBXCdS8ThCHqAob8RHUy311rgqA3DAllgC9fZhvoCXHB3C7bQW6tQCFGgAtI8zcc1QDnQBKxm5auKT1nwBBUzGNRFdQvSBwtyBTJsqxnSIYEwtfMD292E4TIgA0wGwd9UC0oeL6jwnH6AL59Aac852mHHBUpgTGXgA5CgMh8KA0WQBHTAB2RABEnwBUUgBNjNNZKwB6MwCYWSFZTQBdBtSW1CYTYQA2lQCmDQx0zAHXIMCrP5BWwwCpAgCWhziiHw1DCASbJCuqGAB0LtU/FSClwwAv8E/rB+QQACAAEUAAEi8ABs00UI2H4NoQRGgASM1QVq0FhLsIHsJxxqcCMYCBpHkEhcsO3T8WfBqSPm0nTFoQXfMqipN0v9ReN5toGBqoyTustvpgVL6QI34E5P0AJwiAtIaAuZlmlwVwu2EHerEAhQUALSPANAMJgIGUAFoiE6IM/p6YWBB13gA8xi7iACFQgOckEgUwuq8FtG2HawoAprQASZlAMlQAIr4AevwAinEAu2sAi9igtv2Ia9/U2w0IZ5sAUw0AWlcAMyRJhB4ANJUAR0oAlKTwdFwMk2YCQyIQqXkAluIARiYKVWHQQK+EQzNyREY47G8lfWJgl0gq65jhDSSAAC23tT53gERSp/kvAJaBGsnuA805kHPLAAywvJfiEACZAAujkDDxDqJQoaPiAEYyAEZPADX/AaMiAsLcAD6NUD4B5tX2AEQsc7ZeCyl8gG6eNnxBEb4+IHpUAc2vJu0NQFR4cW0UPj0GM80cMGeQA9jbAFmCoD2KEDW0jk+JIKB89NR9hbTIjw5EQCIyACIEADdNBFTRBAJbnl8jwYmj1e90T94gxrfqAhVgBBuRZBHQIIAQEAIfkEAH0AAAAsAAAAADEBqwCHIxYhJRYhHRYeExUdExYfFRgiGBojGhwmGx4pHiApISIpIyMqKCMpLSApKiQsJiYuJikyJys1KC04Kiw0LSwyLywxMTIwMzQzNzQ0OTY0ODc5NDc9Mzc/NTg/ODo8PTs6Pzw8Pz0+Pzw8QDw7QTw7Qzo6Qzc5RS42RyYzSCAwSRwuUB4yXB00Yx42aiA5byM9ayc+ZS9BWTk/UD1BSD8/REE/REJASERCSkZCSURCRkZGREZKQkZORUdLSUhKTElJTUpHTktHT01HT0xLT0xMT01PT05RUU9PUk9MVE9LVlFJWlRIXVJKWVJNV1JQVVNRVlNTWFVUWlZUWlhVXFlUX1lTYFpTZFpTX1pWXlxXYF1YYmBaYl9bYV9bX15cXF1dWVpeVVleWFpfWFxhU1xnVF5tWmJtXmRuYGVtYWhuY2lwZWpxZWtzZ211aG93a3B4bXB1cHBxdHBqdW9mdG5jcmxib2lgbGdgamVeaGNeaWRcaWVZamhVaG1PcG9Oe29Sf3BVg2pXimVbjGBeimZjhHBmgXZqhnttkH5vkoFxkIFyh35ygHtyenl1dnd5c3d9cniAcXiBbneDbneCbniEc3uEdX2Fdn6Gdn+Gd4CJeIGLeoONe4SOe4SOe4SLfYOJf4SIgoWHh4aFkYqAmIt/loyAkYyEjYyJiIqMg4mPgomQgomRgoqSgoqUg4uTgYmSg4uTg42Wh4+YiZGYipGXjZOZipObi5Sdi5ajipeoipmrjJiqj5mmlJujlZyjmJ2inJ6gn6Cgn6ChpKGcqJ+Wq5+NrqOAsqd+tK96ubCHvbWOxL2PyrqTyb+cxrmnwrapurGqsrGzqrPAorHEp7XHo7bQqrzUq8Dbrcbgs8nduszcvM7fwdLlydXjzdXb1dTO2NHD3NG34Na85Ny46+HA7uTG6uPO4+DZ2+Ll1OLt0OL00eT41ej42+v34ez05+3x7e3p8e3j9PDg+PHZ+fXc+/fg+/fk+/jo+vft/Pry/Pv2/fz6/v38/v7+/v7+/v7+CP8Az0UTRrDgL4LDommLFs2bQ23UFHrrli4duooYM2pM165jO4we27kbSbKkyZHvUqpcybLls2eH+vTBYcOGnz6lboTY+eEGEGJASNS4EUSKM3BNstwZcuQIlCx2wMXTB49fPnz5xPn7x7XrP3/+9O3bBxbs161e9/Hjyg+t17dw3/rjR++evHnm6Omjl08fvnjjli1DhmzwsmaH/iQClMiwYMLHSinz40cRZT+FBY9jxuzYH0B/+hBGlsgPoMHGSBNeZg6euWbimjELB8jYkiV9SP0ZNy7csnLfsMLDV4qPIj6kzBnrbc4eP35k237Vd47WFzVxLomqJSwhw2/SGnr/2wYxmrSJFy9uXM/RI8j2J+ObbEmfvrdowPAsEWJjxM0lN+Twgw03DIEFOFqEUAMOQNjxzTlUUCEFEkgMMQUWdwwTz3P7iDWXW16Vpc87IvKjz1pvkfXPiXG1GBc/+ODTFlgdytOXPuYMNlphzDRjzGfIKLJaYI+RRplMfWCGDG+CkVIKYaANpsgfiR2TGTLGLDNOPv6MBQ84yvyoDCB+HPNYM804E08+K8YDziHFfFOKOeIoo0wz5eSjllv+9LPPOajspKAORnjhCC3fMbTNeNos1FA36qXH3kYdgfSRSPJlWt+mKrkTzTCNbCEECTgI0YcQAQIBxA9JYPHNHTrR/5AEI/A4kwUVRwwxBBJURJFHKcTo0w888PQDolw0krUPPvBA842HW4FFbFkuVttVWNKdJU+M59zFDDLHpLZkb7rVtqRmRRL2Y5KKGGNlOfbwFmRpWSqCJGaJFDZOYc2YE22ff0EDzptKCraMM+FMFRY+iigyTjzmzEOOuA+j8yBD4Tl0Ti0aaIDBBRhg4DEJjQwTnkLbkLfQeZCi0w2kk8ZsUTvo1JypfJxy6s0poG4xgg5C4KBETToAEUQQSNTxDR5J4IBDEKbgQ4weTvxQoRNSZKFFIXHCM5ZZLUrXZVjogPONM/Ccc2JY5zxYlbVwXytiOG2fU468xrirbzmkkP+5DDNEGvwYIIAkiZtpy5Ajz+B+4FZKmsoM9oeOq4Vzj1tfV3W2HzT8QVg45pwzHLHf7EEKbPPMo8wVgISjiB1QFFHED1JgUUQolZwDTAglmGBC7yZ8YEQedixCCy2NNhrRozXDLHPMNdeM6UkcuTM9SjnXF00vjTxBwgcXXFDTDT8AMQTSpnzDRRJBJMFFKfiYskUUOQxhNBJYJ3IMPmR96KJ0JuLQcM5BwP5ZDB7feFbc4laWLsWDgBAjEpaQ0Qx0HSZwgltGIv7QuD7spw9VEsc5kPGtUtzkhFYCVx+MQYrCICMc49DHWfwRj3ssi1nOIFPjqDAMaEhDGKK4Qx7/iOcMZfSoHOG4whIMsQQa/K4ENJhBHn4wgxmcAxpTaIIWq1AFKehgDb/oxaccIY3kLc8hkEojRaCHEYhowyHekJ71TkIzdNxsJe7IHjq88YksfO8DH8gACX7wtCSo6hTf0EIShCAEKxBjH4xQFQ521QQkNOEK+dJT/47lFbHN5Tn6QMfojPVJqohlgaj8yj86tA9xBKYwqYGhC8+lL3q8UkuEocwflgAIfZnDHFZKRjKORJMlhOY2mAnHkpqRwIHxhjfGCMYiTLikK+DgBkjYwx108AENmKAO4SBHOcgxjnIooxBMAMITS1CCKsoBFeB4xjmeIQc84OEOdZCDHKAA/4fuhMcR0VDZGSfysoKmY40VaZlFalaRWqwBE5V4xBnS0IYwcKIjcySJMECRClTQoha1+MUvvIE9lewRjihFx0qiIQqaANIGTguCE5LQhJ84owqMFAIThsEPPSBBVUN4whOQIIU96E8f8iAWPOKBj7WByCxdWqU/3IYPUpZFdKmsVgM7+Rx5fIswzXhhYMzEJBIabDTMGIwfWujCe+DjHuAgRTJIYZvb5NQPNrhNL3mTiENggQpVUJK+mJGMEjABEHT1g9OUADwoFqMe5iBHM8KZxBn47ok0yMEiqgKWc4CjEXe4gx30KYc79FMYZWyEQrSRjYHCsaAGPSgcTxq9aP/84oe+8EU0qBFG94xEJMJAgxnMMIbihsEI0ShpSrSxhjF8YQ1piEMc2hCNlXxDfjb4AKmEYLQkZEEKeTjHMKSQBFZlARr6qAISflC+oE5BC3bQnzic8QxjFCMZzoDGhvj0IRP5g1jOcMY5OtQPfZRlWp98jipn6KIGtsWTSKUHPciRVmEeA3Tk8M04yGGwwMBwGclYzefE8bdlvGQczjDEMEpBCpnsx12M8UO+kKGMY1yBDoZlghJowEtSVOYQfOBDEJZgBRzUQAhTYOfvZvAMeZhDGYhIxjgTMQMaQBGKObjCN24Ijnn+4AIVqED4LpCH05YxFMJI3sm+oQ2VERT/tg95o0O+Ecf7sCIWmHADJ2Sxije84lIY/Yg03tCGQreBDWYggzBIkpKReAMSZkhDJB7hhjWgQRgrAccp5pBdmE6SqLcKFjEMGYQmaAEc8JBCEHxwgycEIQpU4EIdEHGMYyTDGEbsUTGIEQ/+NtAf+IDGMAjopy7N6Bz4AIs+NKnKuajlOZwsy1i+VhYYOdk3gmnGA+MRDiTOA4bjfKaWQKyIxSCDFMtQxGC2oARj0MYZyvHgbcwxwdqkNZeGSKeVSyAEP+x4CXuwZg5oUoMRIMF7NMisHcRhj9SJI2LFQAQQckBxGuDgB4xoajyIIQjPEqECFKCAA0C+BTjQArXa/xAFMCASnmGgliEMAQdKUfrGmn3jGTL/RjTYMIlJUKLnk2iDJdxREfekgxqVcIMb2rB0RC/6JN7YBNMz4Yk3KB3TKmHzE2jCdfM9gQp5GIY+FvFT/FnhKDXVgQ6eFgUt6AEPgWAhuFiYt/sW4xwoOotX+sEPdBCQH81K0zPC0Qxw7CMu/vDswB404BYtNR5MhfZZ8lEOw2jbTdDI7zDA4YxajMIOdGjhMpQRD2OUwhhhRcZN+kADIAhhCUCgQzISsR+h/QcQt8FNH3qjiIRbOQM1qIHFC9GEEuBg37y7wTVv4JM6OCN19Gj4PFjcBBrcIPg5UAIinFGMQiACEW0rQv+Yx08BL8DBEsBQSChq4Sho9KIX4YEGNGBeRpR2QxvSqMg34hnPaET6DG0wUWdwBmhAdO+RDtqACZEwCQs4CZUwCb8QH94QC5VgCaygCpSgCW6AdY3mDWoAUyOAKjpABEIVdvBQB2WnBHjwDdDQBE2jdj8Aa3tgB7w0JYCgCIDAB1dQCM9ACuAgQ1wBVTRCLKJDFckgDuFAWEd4eHDhD+GQDMpQDPflDEwIF5wXYOYAedGCVPKgTOEQDvAGDnpwBUzABDPIBLCnBLz0B6RQDDgAQuFgDKu3BBSHAxQHBLixBEHABEngYh50NELwB2FlCDkABDXREzegBFeQA74TBED/8DRAcH02kAOTiANXoAzQNw/0MA/OcAhJkFk5oHxM0CNQRgrMQEBgMH4gRwFQ8AiPAH/fgAquIA3CNgynAArTIAwYA3OKImeNUhHecHPRMH9WZwYEiGhhEAYG2B7AmAbFNQZhAAXJKAsn8Q7eoAltAF1pMAmegAmLxhKoUBMZ8ARCUAM+AARIgAU45wQ0EQRCUAfi1QROEARq5wR5IAVVUAx8sBiEYwd2oAVMEAjcl2xNCBb84FnRsA/9EA/HMFnNoAzJ4C+I9wzKwH1SqBUtcg6/9HAJwxZUwQ+xwSTmgA9BdgUmeZJliIZ+YAhKgANJcAVWYAWF4wdNwEhUAARJ/6CGS0CGOrYFigVTqrIE+bJBFhd8IHBkVGBkImACaKgEVeAEoVgghbgEx1AO5SAx4TAP5VAKduh7mZUI3TYO0XcPBBQHqhhmUNALn/AL0fANtYAKDAENwnAKmOAL02ANydN+wUAQDIER3hBPzzB/azBcZ7AGbZAGZEAGGvERFnGYaiBciUkGqzAS0WNH6GAJaQAHjeAIa+AGacALebQSp/AEOlAD2XV9OkA7ziAKlHhkSqAH4GAKSqAEjOQEXdAFVEAH4RBkf0AHdpAHehBwdhAOd8dJ1wId/JM2DTkOwGQM4JB3ITIw5jAw4IAPLgJ58nAOD8Qm/wBt/lAn8JaF5/9AhkugBFagBXuQnulZDOFQCmnolIxkGnvASFhgSE1AGUpkB+l0TZ7mejvZN0VpBTSgBFpQcVZGnkowBNcXfCRgcaSgOnfzheVwBUrWOw1qkoBTDrFBQJZwlhXwA8IQCbDYC6ggDdJADdLwC5+QC9PQKNlgogwBUr0gCzS6DengDuigDTj3EmxQBj46XGZQBmRgo+uRBmqQBohGBmVgBpFAEpWJDpfABo4gCpjQBj3XC6GpEnHwBEfgAz9gjkcZVM9wBzagIE9TBeCwCE0gBU7wBFKAB1NABcQgDocAGoagB8QzhoUQDtBwDsYpF8NyDpJReOcWDtB5LftnDt8QOvH/0CKJB3mQCoRjsUrg0AzIpg/LRgp1cAWMEA1y4JugRwfOQA6koAQ4aQU0pVNLUAVGQ144MI+5xwdKEAQUp3zKZ3FCkAiJYHyloAhAsAdWRgLsRAN7wARV0ARDQAMkIBRYBpbJIBvMYAzJkHA5gGUCQgR5YIrlRDfncAoeugPRUAadIA3fIAyPYKLhIQywgAstSh4E4QsnQw3awBHvgBLusA0qegm3hZfWQA3T4Au5IA3dIK8ZgQ6HtgaTkGjD9QY2Y5l2BAqT8AihkGcOeAsqtRJf4KU/4ANqB1NYMAXgIAcj0DFHpgXnwAjk9QRA8LFOcAfPcAyLsQd6oAf+6I+G/yAO0CAjcYNA33AIcjUOzUAKygCEb8EPnDdfAdaoGfkX8ZBU1rki1okPZrNsMaIP0FAKpeAM30AMxCB/9GUnhxAOLdkEQcBFx5oE7PM0TpMDdMAHO8kEx0cDwVcDOVADQFCnzjADhiAPo1AFtLogmUWsZmuqE5cEA1cFeFIOiEAKcrUHhjsEk+QERRAFmqAO4oAIgMOtwIABZ0kCwtAGnNCWwhAKMPpDsBAL05ANjSINtKAKaGAEsGsExjgJsSAN2+AO/dAP9cqYGGFQ9zev1lMRj2B1bRCkw9UGOPqk75AKDugJluAGlOAGtWBHWboGRdAURMBeNgAE4PUMXGBk9f9DBbVwDnNABRRyTUKwBYYgOouQnoBgCHZQB795COYADflwqGGzD28CCJGRCD4oQ2DDFtAAOuFQkdwZFzESI/vwNlCLVN/AVH/xcAHWp5wXmA9UDIyLCCzUkq5nSK73NELQBJPUBIaAkhTnjk1jqrVhDM5QCtWpDLK6BC6pKr9aBVfAqugIBE5gNFcAGwGmDElYCIY0BEQQBWDwCNW1DedAChpMCAQEDR4aAu+niwvxCNOArr8AC6+QuqxFDcLwCWPQARvwAR7AARMAAREgAbLQaO0wDWngo2wgCXI8x5SQCRmoC7rQot7gC4mWmED6Dk9qR7CQCVRHaZPgBqxAvSj/saWx8wNqh45NMAXEwKqTlARU8AzfcI9RUCGTtAWi4DWlYAh98Bl1QAe+iQjm4Az3u0D/RQqJgXq41qgB/BVYSF/hQLRwAQ9XMRV+yhV+4RfBcQ+uIQ44e7Vd6wzSWgyjUAqI8AfFsMFAYAVSoAVNAGtr2gTrkwRbY5J8QMlJcKxLQFfqwpyaSAr5MhNNEwQ4QApMcMPdVRQ4eQXOgETiME7FcAVJQMRTIArfUCz9oA7bcDbGwAhcSwp2wLnj1wGyAHMLwQW1IA1XHA2+kAm+kA3c8KK1AAeOAAZogAbQaAQ+wANnoLsjwQ2UIKQcIAE84KMs3dJssAmaIAthQA3W/0AGQbqkZJC8TzoLPZcJl+AGh8wJ0aMSjQAFsfNTHKsDT6AHotA05SMEVGA2WuAEWIAEQvAEWIAHwAAP+lAKdfq+hTAHdFAHiTCd94u/jrdB7uYMzZAMT1u0R8Ft4fCDLqIP95APXI0OaIGp3QkPwMa0VBFsilAMbV0MhrDMp8cMyrAHj4gHWZAHX0cFSdEEW1CTVaCD7YzDVKAFUvB6ikAONCYP9+AbvWQMVwAENfmSpWCS6aTD6QgEilgOEnYP91AP4WAHSXAEUiAKuLwOkPIl3zAMw7AIJnCWHZAKGIOiXFAJJioMwIAKlMALDMFb0pUGXgAFPRACHbADPGAE2v9Qr9bjCzww3jyQ0hyw0i3N0nisC61QBpQgDbegBmagBmEQyDXTC5RACZiACWwQvZsQR/CQEvDgCEWgA7PDXj7gA0MQBZHIfE8jBV+CBVEwIUJFBXZADDJSDImAg4AwBx5OCIlwDn0heXATDy1MwLLx1mkBDuIgDyzeeI4XHNtiYL4sQ/61bF02I/CwzKOwB8WAtaWg4aanB+l0B1qwBVNwK09Q2VswIVJAB4UQCGPtkk1ABVMgBFJABUvgs+YgD8WwBCSABLQpBGjbBIxrB4rABOosBUqQBSHMB7KNF+bQG3VABGDwCzQehG3WDdSheODgoRtgCbpoHtLABY7gr7X/IAqh4Aa80B3RUAloAAVGsAMp3QHkTY0kkQ5kkNJpzAFkMN4ScN4+6gY+qgvXYA14HAuXgAvUwAluEAYt86S/kAmTAFHQOwmXEEeiRCxygAREkCs6EALMpwM+UKs+gQSNAA/DUEkHRwVbgAd1MAyHp+GBUO2EUAjYTgpT8Wx/+ha1smvlAK243BX4kLRzDeNNeA6qDMH9wBUx8hz80yHdQhUEhLXwK4VBXgziECek4Lh1sAW42QVZYI/YTAVO0AQ+WwjEUAx7MJtasMlsqgTYLg/isAdNQAKMRCE0RQUBpu+HwNhsSl5PPg/2YA9fOF94QASSUA3rgLtBGEfv4DX7//AM0fAMW0ABFeAAIUcBZMAJnLAKthALYCAFviAMie4IZ6ALYlT0vNAKkcAGaRCkZGAEPdAO4O0O3UAJbPDpEqDSLM0BERABPNAGLI0N2DAN600J2nCvaaAN9v0LrrAJPD0JnKAJkaDrfgcPeXAE17t2q5KaSEAqQPkD46tISXBwUzAFXWAH0LAWC58I2B75haDtzzEj3d4V8ACGpCBZhzHu7v6FJi4OGwIXy2K11SkVTcUVV2EiIzkW8E4KhYC1psAIjBDkQe4M9lAPWVEISCAHW+AFGJL4XfAEWqAFU8AEfxCFqSzE2BwFTzAFUaAEOMiJT4nxQfAEaBsFViAOqf/j5SgoBeS1poZwldFXD/XgDHhQBLrADdiQDe+Qy8QiCvIfByLnAPbvADwwXG7wBm9gBFGABgDxBo2XImVwiSIlbNs2atq6PYwGDdozcN++eWvnTuPGduq0XbM2TReuV7pM6qqGTaU1XK18SaM2jZo3mjTRoYvmKpUqUJ8+gUr17ebQLEN8FKmhY8hSIUNu2LgBBAeOT7RuCBHy5EmWLHnqQOP3D5oxY4gIFUJ7qJi8f23/7QvrVq5cfN/MJRJnjJmzfXPb6vt2Dt+5ePj8+fWnT5+zePviwYOneJ89evTkmbuHTzE+c87CORs2rNToYqPB3SssrliXOHe6ZLkzpUv/lyhatGRBZCxcOXHNSDWJsmUKleFJChUr98xOkxpNgjjRSuXKPHr27EG7ooS4kCZVFI2bJ++evXnPuBjRxQ1btXXp3L2D765du3Si7KNxkF8/jzRuJlFSxQ0ydMnFlUfQMCMWR2T4QpVJ3rDEFl5EeaHCFwbBkBn3NtJovvm6SYcdD+djp8QS1UlHG10m4aUd+LyJZphaaqGFllNQOeUUUUIJRRRaSpmxFmCO8MGHIZK64QcohgCiBht+ECIIHCpxo4YkkECCiuC2+CqsZ4ohxSy0CkmEGHzk8ucwv+baBx98igHHmGPC6csvfhTTJ5989KkTTX74geccasCJ55lA/80ph5xy6jFHHHMefVSRYZw55xtniBnmGWiawSyzzu6owzXYpvDiNSq22KMYZsoxJ5xmDMGCii5k3aoJQ8IR51LmpEjCiSm2qmOeeuy5J5w9pNhOCiuMmeceZ++ZBxoswshGPZNSUkk9bK65Jsda4NAvPwZCMMMNNyTRZBI0TsIFkzJeaYUMg2LBBJZL3OCFhx9kiCEGGF4ghptuRByRRHbUUefgEj3shpt0RkQ4o3366ceffuD5RppopJFGG4453pjjGZ9QyoYQPvhABy+YtKGGH37AQQdOyKhhCCGm4CoPLe54xstiAEEEEbQQSeQZfdZEei5+KpIznLjWVDNpi//xgeaURWrR9JxwxiFnnHHomYfY3poJ5wpToAHHGYmecQaccDDLR57y5AB1tjpkmy0LVD2bZ55ymrEDi9u02CK4KQxphhx5npHChimieIKKJ7qgY1F76gnnbiqwGIIKLpIh9tl5iPnCDXW21UWSaqq5RiWVWhflFFosoSBcBzog4ww12HijDCMyOamVMnh4BRdffNFEk0w4qWSaaWKJpRVccuFEYIRNTNhEERvmpnuBQUwHRe0Jzui9fSbWBx2L1reoY419UQWKo3QAAYQQdHgCCRyewkEIJI5oRSxsAAQsRY4KsHGGPvjxpWIIohhBQwQpxPG0pCHNH98ghpyYYY//qFVwTfxAxzBOYYpFOAMy3/ha17z2NXN0LRzHsMI5BAMPQ8EjHpWSBz7i1hm6yQEPXbjDF7qQhzxMwSvU8Vs4lHEF22RhNsGhgiLCQY55nAMKP6ACdLQwOTr0DWzlOEQWqKCFm23BGcMiFqOIQYbWde8kq+OW67BhH1E44gL6YQADOBAGeZXhDDzogBtyYRJcTKIMLsHFL3jhi1/8YhrWgKQ1qJGNhXQPRCgKXya5oY6OcM97n3yIJ73HSXakwz3v2Ic32ieMX/SiF4x03i3kVwQfgMAGtwTCE/aHSyFAgRLTsMEQkDCEJ+CMS+do0zOY8QxEMKMsiSjGBD0oNXiM/yIZpFgGPTo4Tbn0Ax83kaFm9qEne5TDa81oRqK61gxkLCEw34gHOPZBmHg4I4f5gJYz5nCHOBARD17wwh0akQU8jII85hxHM/awBTww4g5c2YIVjjGOv8EDC0LQUm2koAVDUKce9DCHIvJABS8EIQtcCAfY6nEPsBFjE9OoxjS4cY03sq51KoECLVDxiA7oBwIPoAAPeGCEMISBAzwoAydikQtcbOKX1OCELXDBi0Y6TyS5uB7CPKkObvhiqtNwiClFCcpPfnIbm+zGNrSxVosM4xe0wMQpaqGLV1CCDWUgAxF08AMfOOkGOsAfDkgAAqXc7Fw/ICYUxNiVOeCDH/8YXGYimOHMZjijHBTkplzgUYpEGONr20RMmtKHWbfwo05p4gdCKUoOZoxjGcgAhBLO8SWhwAMcJ7yHnu5hjmfQzREBDegXAkpQYoDNb+RoxhX0wAhRNEI2qApHdI0RD2I0gQpUUCwWsNBRYdVjHqV4aBdMeoVyqJQ85KCGLswlCU6UAXgoYd3rsDEGVKACEyGAgAMmMAEIQCAEQuWBDzrQAR5IIhPQO8MkZiENTLDBP5NQ6i104QtrnNWUpvTeNnjQ359CQBLbSEdazzpiEq/VxGsdMS6MIFQ6LGIYdTAFMOLQBzpoQhKSKAMbwuCDv+oAKkoRpmBBgIMgAMEHK4b/EhKeEIVT3YERCgQHNJZpDHQ6w8rmOEya3IKPfnjQYvAoRiKOUY5ygHYuafIHPuIRFi3TJS6obWGiyrGMycI2tuEozTf0USnN6EMzbgpHMkQhBx/eIaA4qwMVbuU3v5VDGXcIBTSCIQosbGELlWvGAwODrCxEAQteyMIhvFiPcpCiDk50QheChcS+jSOt2ajGJsxACUrUNI7YMAOPHGGEAXOAAxKQAAc+EGAe+LoDRCUDG4xgBDO0ghOXmIS5zNWGNsjEGtnQxkK03Q0zBPvXEYAAB6axjW5kb3wiOlE6uqcNbGOj2BzoQAj6wAg7GMKHfXjCDjhgBDacgZZF6jGQ/4VggxGAAAhAAKwPdIADJDghS3rDwyL+VJF4QgM18pCHPfKR5agh0x/74NM/tIzmO+FjGIgYc5kTIzU2VwxQE1lzYvh0GLjog6WJq8c4kLGMZSTiD3twBilIgcxwbsbP+eCtKWpxhzvg4QuxGZUdSKEov43DGKaYAzAaIQctcGELxBiHMopBB3nKodJRcKIWRE0P75YDvFjIwuQOYc5y9G0e4pjGOuB4jTK4oRrXWt3qdEGGRzTCEWYgahj8aAa8kiEMyxZqUYtKBsdXYhOtmMVUj+fIafiCF9Kwxom1QY0I+BrYv4YAJdaK7Wy03vUmxga2tZ0Na7RCAoCUwML5wP+IPmAFByHYAAd2wAM0nGEHOnhKkYYQBCzZgAQ2CAJgQ3ABpwhTyVvggh7qoMBKYaxnf/qTmb+hmRw6dh/+4EeaQK4PeBCDFMqgx2UB1Y/0p79iaBatPrz5jPXxxU17Kjl8yDnX6hpkMMCdAxNEcIbwiIfC0BM9wQd74K1RGAa6cbo8+IIsqAMtsANjIDNECQdjYAQSygIvIJw9MAdnOgQ74Ith0AI9cIK04wMyqzpSiI3hyAJFUCc5O4duqIZtwLEyKANKEDzXWZ1XCAM4cARHWAM+KgMzMIMzSIM0OAMzSIPdcTA3yMI3mIRLaAVWYAVXiIXM44VF+oU4eIRHurb/2HODYCs2MpiEX+MB13OdSFoJSKqGmICparAGHpAAMvBDD/gAIegD/ZkKHeA3HvAAD9iBHiCCG0iKHwCCIXC4Gni+6DuSDtABEmA+JAiOF6QDZMqHeMiHc4AGPqm5DkKtirAhyGC/NlEMyIAHqikFxjCaumiT9ZtFN1EMfnATfjgHezqheJAHYnQsNcOHeXCtnWMGdjLAOTGGZLAyz4gucDAHHUpGclAGOtiCjHKCKHicO9CCRXgbc6g6Y6gDQitBwlGEeSCFYiiGPSAGwMgDPEC7LsCCGewbRCmGIiomLECOvvlAdGAHbtAFa9CFMqgGTgg8I/w7I2gDJlwDNbhC/zZggzbIQnOZBEmghP/IBEuIhDdwAzPgAf/AhE1ghTGUEF9wHmqww2nwQyPAhQgIAzf4NQnAQ2rQyZjYSZ20KquihljggQjogB0wAkewgT4wGULsnzE4g2PztR1IgyLwAB0Agh/IHyRwkgFivvtZOElEApzJAj0ohW8ouUCBBscCv7c4GpFDS/4bPzeBB1+cRfabRXAgBnAADMiQJ3hok0CRyxzyRcKoCD+rlHO4DMTkhxvKB3JYhlJAhkSIzGOQTOkiBXOQocxsm3wYJ78phiuogiZoAidIgiQosj3Yg6nzLkQZh2KwNzlwAilQFmIohysghlLQA0X4pkbQA0+jjf/pqIxH6cdfwRliEMi+OYdp4BbGQ6qZii+H1IU3eIRHeIOM5MJJ2EiOrARao4RM0IRN2ITv3AROCAOhCoH/Eioj8AAe0IRZKEOWnIZN+LUOCAMqlMMI0AXnKcOT4E8CwYVbsAVbyE/F46M0CIOB2wEb0AGUwYEPKCoO2IAd8ADh4wEziAIdYD7SrAEn6Z8nsAEisAEkCALmi4I86AItqIg/OR94SEs0iZpVVCDwkwzJWD/AGIZwyAd4yIe68DNsjIc8yVEF6sUb2sUbirJweIbCKIxwWIZjaIbOSidlMIeSW7Pwu5M9UaB8qAdyKAYfkgIn2KJvbIJDQARlqLvzCof/Q9iDJsCBHKCBGWACZ0gG21SEK7ADwTCFKijNJkgC8hLIchiGPICCJ8AClDJHvzEHdFAPmuoBXViHazDI1TFCXeAEc3mD68TOTOXOCMEF5cmETuCEUH0FeGGFNpAABECABEBVAzgABDiqMDCDLrQEPww2CUiDVmADA+WAV/A8XPDVWwDWW5gFWYiFVwhVpcoFTfA1DgDEHUhQH7uACxjEJcA3HYDQEFjWFfMAEhWCDe0frEDNG0CCpngCLSAiKygGYoAGK3MUaICnYnSTeI1XfYiH3IpR8MNXADyHYQCHfKAOkLqcyrA76rAO63AW8miWe5CbecCVcNCM3DqH12IG/1KQokCTByDVrQfUkxjVUnMoBkaYgy2wjevKAis4hONgFeMah0SoAiloAiUAAiYohHEQBNskhSsIBGjYB2JgAqnIgRwAgrqzO1L4gZ8NgjsQB7szh3gAEW7hBTJgD2wQifjilmqotTO4SDdoA//gSEvAhO8M1QAa1VUY1VdYBVZYhVTgBE9QgzCQgAMoAANAgA5QgAM4gAXYgA0Itg6AgAgwglfohTdgtjDwgB4gqi84gzHogf6SgDDYgP5agAV4gGV1QzZo3DBQ0Cn4AAvIAKxYAiX4gQmNUAgVvhDwHza9JQwtMtvAgSYooC4wQS1AzWJIhkQgBWOgXWeAFHoSj//MuNc/UQx8ksCk1bh8AAc4qYyPYrXlFdiBtTvjsjuWugd9UF4mPQZA8IOtAY+VwqfuvRzu/ZN8iD9S4IPyLd8rGIVSgIbHkAd6IIfdUMZDMAQ6UALRvIJiGIdC0ANoGIXUTATjzYMkYBIiA5svKoUcYAQ5KAE7oCi7gwf4kAY2KIId2ARsWAeDbJ04giR0eLDs1E5LuIRMEGHvDM9QHU/wDE/lwQRLgAQjUIACgOEQSAADMIAO8IEd6LUHgAD25ICndTx48wGA+oIvAAMJSIADUFUEuD1484AQ2AFgK08JwGENEAItwIEMyICYSQJduoEOuAAp7oBrFdEkEKyUKbL/JJCDOQgCIcABrehG7GMEQ1CLKQqHYRgHcQCpRxGHcACHPsYVcQDkO+5jQA6H1iqvymiGUTijjypgJGI7gTUuRq6HSa6HePjXsKEOf7U7cugaTpaz45wHc0gje+WHfCCPcUiGQLiCVeaDKygEUjATm1NeMguHQrCDVuaDOiiGVoEGOCkFKSqGx5CDKiDNIKABcjCucigGIEgCOqDduqPBc7ChcwCHRJiDMkCJqoWjbHiHftgH7LyxcOZOStjOSrAEc7YEEV7hSqgE7KTON6C2NTCCCIDbuDUADxiDLxiDMICCxX2A2wuDSbAEm1xPoeqBg+YB/EJVBHiA/zJcKAgD/zDwAB32tgqogSBgrj0QAjImMiHQgfO8gA3oAA8ItjTIHxyoAVuSCiWggztoXSUIS4iygkU4BJo2BEWQFHMgp3holHJ8FHpqQKBuwHvSLWcwhGeg5Moo4OSV5KVmu0l2anqAlnrQh8oQWnrAJ+NCFDIT2kbzG3Jy3/cFhFW+gj04hGgUB3xK6lZTBPP1g0LAY6zOk/8rDH4gBjvYg9Bcgq5WZgICgiZoR7tbqUkWFmZIBAr8hUugNU7IT2s4n30I58iW7MmWBOw0l1xlvMcTKg/YAHB7gAVIgAfQ4Z/6bAVIgARYgNKLYgiQ3L6NAGDzNg5oYvQcKqJyyjS4SDiIg/81oI1RIIZF2IORsgIrgNmYiVYJ4OzbawMoIIIwqIFvbYI5yIOLVjK9GY4qsGlDMIRFoINSgGWdBl4IfEB8BT/8I7kFOoS0VGtKZu+n/l5h+V7yYG9iERZ9oIx6EG88AVLraOSPWpTx8C5PRgRFgIZSyI1lSOqPajvXamWyToQzxdIHzK3HMoRA2IMr8IO+yRVmKJvQZAIdFJbcIjUarIdmOAZSCIdvgKlLSANq4BM+GecYl3FauzGttUg2UIMqhEK8KioAEyoJHeleW9bggzcC4yOs5cJIAOGv9QlQCIWdUAVXqK/6AoUqB4Wtu4MtEAViGIU6sAM9sALtuwMu0AH/D7iA/dqBCNgAI1iDHbAAG+gfJVgCPOCCEcABh9ObkrUCOtgDO6gDL9+DRZjfOlCEUiAGTFlXtVFXK/sMSsnMBgxqjy0Na3SUR1EnV3EVRyGW0HnqTh8WaLGHPQub3NLYXgRejDXlTWdkqiPF8I2H5CUz/PZXczKGK2CCJXBl+CuHB0R1ztSHQwiEQOADP6CieUCEZhiHQyDrqas7fOBqhAIbZoCTc3gHdHAHdDg/fXgHeKiETLiEEB5h8QRPE/5IGo82aZO2ScDIrdVITd3OSXgESGBnr8WET9AET+AEVpCFWaCFIJkRnaqRfg+SHNERHhGFRWgEO7ADJ+NyUNGD/4fHA9swsg3YrxA4PcMNASkRgvqN+BtgOLQTIyvIvjtAzZJfeD3AgzqggzlYeTqgA5XnA4X/A0AwBKIRumh6lDt2BmgqhWf4jGqMLkAWhzt+lE+/BwVv5BAfj2cxWHuQh0k22GeRemcZFqgWj42VUY7Fh6sH0su4FD1ggkDwrLqD+lR3FsEsBmHH8HD402ZggrdngkQo9kRhNNdaFVy5B7hIP5FLpXMohxI+VhMed1Et28A/VhRGYcM/1gCKHlWQBZ1KhVRABYHv9174BWHAfGEABmBopV/w91pABUbgkdHnkTieAz24AkOABmIYbj2wgzyIKCogZhvYrwvoADWHt/8QiAIgwArukIJvDcsoQIImgA08KHk9oAI8yAOUr4M5UHjXZ3lSsLJnYJvosn5zzC2nvwuJ6FcspVHyDm+NPVjlrQ7xuBz4Ltj0D51n0dj253Wby7jf7fWNjZu0aYZ56OS6g5bk7Rt+cAYLBwg+fJrNm1euXLgrTJhcIVWOXrlkzArWO0gqnDJ7+Pxx9Kdv3zdwzsq9esXp5KaUKjWpVIly08mYr1rFqtnq5s1YsmTVxOXrl69bvYb2qkWrVi2ivX79KpoUqVFUp2jRmnrqqihGiwzV2aNFDrFSdaw0kVJFChUqW7KE0OEhQgcOEjbQDQNGCRIlUpoEASIESdonVKT/ZNmy5c4WK1q27Nmi5cqePXom77FTpxApZeHMmZtHb17ne/n08eMXDxExcOHk4cMnLx5s1vDgsW6dbx8/3KX15eudD1/ve/Xs0bN3T7S95MbvLRc9endpfrx7A2ee/Dh27PmO+/Z9zyC9z/PulSt4MFy+b4X+LLlC0CDChQuNlS/XbBy9evMqhuvvzBw/HPGDD2n8zDNOTTXxpNOCDDZoE002MZhgSavItAorsvzEFFPCcPghh8B4KAyJJZIYDDDBoAgMi7/UckpWctghRymj0GEFWVQ0IYQSZdkQhBERTLADBxFIwAEPRtylhBVP4OBXYEg8AZgWihl2BReRMWYY/xdcaKFFZGHSsYgipZRCCimlFEPMM+CI40wgikBDjDPO+Ncfnv2Bs+c4nMlzjz7+/DMoP//s5htw3mnHHHb2dPeoosclV09+9HRWkGfFfXapQfvV82k+4pUzTjOsDUPKFUuEA198SyzBRDLmjVNfeJv2Z84+/uj2ET7jGINTTjrNMosts9xyiy3JKovssbjcggu00DYbLS/V8jLUs7goBZQv3XprYom/CDPMuOSWiOK4wNRiiiiLMDLHKIxYIYQQTVBxRx15uKojEhtMEAEPG0ggQQcSkOEFFVZMEYIPQgjmxBNN2EtFlTiGqccdYeaRB8ZhQqZHZHfYYQcfe9BRCP8ggfDxhx9/HDKKmslA8wzNddbZnzjmnMNZPPKQNijQQR96Dz7O5RNdb/oAR9pokP6G3acFxfOpPfpRhGl++0HkKajh6XfQ0fgYFM44rIbzhwxpK2NeOMyE81B59sTDGz6FCk0OM4mUNFMsryS4k4M8DZvssc1aywu01yqOuLW4XNuLtz9t2K1SkIP4i4gsCrOiiy6+yC4jdri7hxI83nHHHHUwxseOIRgpQQ0Fc7ABD1CgMYcTZBjh8BRTZLGXFVyIfLEdYe6BB8iMgdxxY2HWQQcdhhSDJ5p0hFOMM8n8x3PPRBcYYNDhiw90dLxppE+B6BO4D/qQoq++csbJX3X/1ZjaL2px9IeaaX72SGd1eQxCjnE4oxikSEQzyhOORABiGeQAVXKCUzdC6QMczDhGIv6mQVkMa1rOQlayBrcsEC6rWLPYCQcJV63CHatYsOAgT2pxC6QIRSlJWUpToIKUU5hiETJaBDFGgQcrbAEPW0jeWoQQBB1IQEgT4IFcJOABHvAgDmmAwAV0gAMlOEEISZBCHU5nBzrY4Q7RK15kkHe8jEUGYyMr4xihZwhFJEIRpLBDIepQoz1CAxrDIAY0nLEnZ3xjbtERVHSiM77w+aNQucHNdo4mnfYRiDe4Ic10nEad7tyjf/UgxzyqZo5V4aMcA+wPKI9mP0yZ8iAK/6xP25hBDuHkwzPDGQ4+9rGPfMijGcwwxjFwgkJiKatYxbQFT1jBilVgiJklUZAsTDiLWNAkmtF03FCwibih+AJaSvkJUTDXFM8dRYdXiZcc9GCIUchhC0KwwunwcAc9WCEPWkjCDfw1gQk8gAdN3EBcwhAGhiEBC1vwgAMooAEbJGExXEgMZDJWTyPqAQ97wFHFHhqmLehlC3X4qB3ac4XoLSJ10JuDIaJnJgMWoxSBDAc4dnaOPXHmHDaFTWxYI0lFEgo6ufxNPAiUSAIl7X2JGs37ImUP9OTDapsRxzLcRg5llCMe/BBHOEBpNawJcFZjW9XbjjMcepAjabcRx/8FjzEOnPyNgydMITIBl6Cc5ASFbjWmLW7xVmJhcygrBCG1uMmhErFIRCQqLDBcxMNR+NAKdBAFY+tghzlQlg7zXIsWnuADC+zzARLYwT5ntwMeTCAEUNiBBwYmAQpUQAND4IJiYKuYL2VBR1IAnhaygIUqVKxKiSHLFQxDuitcAV+j2IPILPO85EZvnWVS05qiW4zpAvIZNrMZTMWh3UL2LFDkm+R0pLNLpPrmT61ZWvuC46h8mKMcomGO1ehxn7ft5x7/E48Ay8EZilAqvwgxJX6VoQxxACceyTgGKY5RjgQpaHDDWtCCWuE3alZoJhFCoQlNaNedKOutPHErB5v/ZTlwERZzifWcKXhoCkbIcxRhocMeQGoHPBhRC1SYwhBAG4EHQKADOzBSBEb7gCLUgC5GtoAFNuABJ+RhL0ooHRLq9YS/JKFHSvBLFeypo9g6RjGQYcJFT1eKMaZOZHSYQ2Qk+7yRrvNMdTzEIQxhCEQgghTFSIYyZmZd7G4mHoAS1CI78kjeZMdRwLFNcLSTD+N4p1aUyk9/61Ea4njGPK1sr6dAc6kBjqNP5cgeKZ4RVGVg0BgJhOZe38rguQILWAx6MITtOixjaZia1dwJsYSyIW59yCk6NMoORxEKR9QBDy4OYuosM88qELGIVKiBDvi5Tw+AdgIbCIEGdBCC/w50wAMe4HYHQsCwwTzBCU2IwhPQLaUo5KUsaeFtl+pZpcUsZguQsQIVylgKriBXuc+LHpqwF/BkNAOU5hDHnsDBmf2e4x6wOW8iFynx0oz3OvPrbzwcxZ1Ec6dqn3p01eQrD340NVMf7y9XbYlfSkWkGIcwxigPmIhjkGPBgUNhW+0KTcBJuJoUZiaGbo1rD9fkrcVcioc45IvK+dqcV3EEEvCQhSZYQRRhiZe7DDEHOchhDnTQwhSaAARtPyACEYBACDwwgblo+wMeoEu3uR2CHdjACFhwMhDyHgQcIAEHf2lCFdISPCuYhYjLS54VGoMjK/gwdV5//BynRw5Hyf/DHN1JZMR5ylOJcz58mDff/OjRST9750/qFc5wnGMOcuijk5WGtHhiX+mohacgbzpEIRLhDFLQmRSzWnCEJWzhvQ2/QqqIiYVcApOYnEQVzscQqo1OuGyJi0OQ4wVUqEILVJQTKqhwhBy6gAck2DgLizjFInzIdTkYQg55WMuOgoCEIPiAAmbfJ2qt7XYNGFnJHhB3CNjADhTBFETB3ZEFlAFBEkwBjuhBYlQB1UGGZNgTYxhPZESUjFGW1hnCISTCdNkJOMiDo6BPdOiGIyXSPhDId9lN57XgPzRSIpnPnzSKWVmH6NnDePCS6GlNcQwHcXjNZ3gN1XiSw4UD7mH/Bp0lQjhsCvNpAidkgiawBCd0wklYSElsQhQ64SZcgiVgQhSmxElQYfO1wvG9AiscHyvsjYI8y1CIizA4hfYNi1HsBCrUYSM0Qh2GAijEgRxowRzMUxYwwjAMohyQ0frNAcdsQRM4QRIgAQgwkZFMAAQYQdp5mwdoAP9tgAaEQA3UACd2Yl58UWKEkREVxh4U18hERh70m2E4IGPUweNJlplxBSyemQbGmZwVAgcmgjEQHH4I1eY1ki4N43iBV2kAmgu6YPl0hzycQ880h8e9l+tBY3ZYR/w0B3OMBjTgXjMkAp0lAz5QGvMtH/JxQkkAy/HFhCZ4oTmugipMWIQw/1g05ZWzFNMtXMuu5RBSyAJVeB+w6RBVSMVV8FBWzEEjDOIw4EHXpU4YZcH7cQEECkENaEANcNY+TUDbaYAIfJu3iRsQNMEPeGIIDMFhjIwr4ggDTpbXgdRygUxlyOLz/JsGyhlKyZmcNZdNciAi8OJIhNL36JLdoOBuVJ45OEMfwVQ85EppJOMLIuPE7QonwZdySEp+iGCh2YMIih6jZAd1OAMiHEIxGEPvncM+fMc8FN8rWEgVrsI50hVNnKPf3EQayoJbUpjQWRMMpdAMydBeGsVRLMVQAKQsoAI/1uFVIMWKyUgdAMMgGkJkWAEs1oEW9MhgoAUO3IAPhMDaSf+ABXyABpQADjBBCWjAB3AiENiBIVxBDbjdDexB6mCMyJwOHcDiHDACI8zmSVGWbmrd4+nmmdlkTR4CI9gknBWnnC3CThbDfYwHJi2loSgSP5zDM5TCV5aJzJECazQSU3LEdgpICvYGVmKHVuoHLm2SeNoDZ3SSVvYGOCgCZiQDnSECNOQKe80DJ6wCg+DEKlwYrvEchCjTMqnCKkghOToTTUhYTViYTuTVXvbCsSCFU/Bj9tVhKoRChVaoVLyIKDSCHNQBF+ABMfzRItQB+6VOh4qMEW0BFWRBFkxBGPQAD0zRD5jAFQhCIchACYAmEwRCIiTCHtDAJdoA1T0UbM3/U2MwxnAWj5x1xWQ1Ri0ql9fRpAbKUU7aZPTgIi7q5PR0hqMcIyLlRjzckWRUVB1wYGSQgjPAQ6AxJZs+J8nN4KNkUs/wUnJcSnJomjzs2yEogzfuJD684D4YBFsd6EzEJeDwhPBlyAnNWiy4AoCmpUmY4/ABy37imlDwQvc13a8hRUBSaCiIgiiEAiPIwR1wnepsgSn8kSmMkWSh0R3kQRZoQZdMQRzUgjS4AztwwzbcARMUwiD8ARPMwAxcQSAIAp39AQZg4gicGxuowWXlwfPYgR6g5ruMUUrZYipWhmVAz8gMT3LxAZnR5ElVaZkaApnYEfZsxngcoz58QzEY/+JCyhnHgIwhgEOhCBr7kEautClTihfm6VJSbdx2yEP+VI08QIOLZQYiGKszYBI8UEqkluM5OtOqQVOCAOjPlUQ5nsQXmiMrTN8KtSFghlNiBeavnQIqhGojOMKrbgEX5IFijMIfMdZWWJasMttaoAEweEM6uEM/tMM6pEM0IEIhEMIgCAIhMIEMBEKxEkIhBMIJWAAGjEAe1EAZkMHpBI9H2YHLQo/IjIJjMpsVpOLI1KKaTdZsPl4c0aScHcIiZClvFuchIIIdGYNmMCc4+OjxyIFWvIseXMHfMoEeKMI5vGBupNdv6IZT8mugOaWgkdx0tI94xkNnOIMigMM37P9kypDC3MCDPsDD1KSEFkIhS7Al8bWCpEoYKxyogrSurOUVMqkCK+hECz1og24L7rbhyYaCqDoC+K2fqW6B1bGIKTRCTEqWQoZCNLzDO/SD876DOrhDNPRp7hGtIDBBDAiCjRaCIMiABWTAF2DCDjzAAziBjSnBEtgL+u4LQ2grci1Xbp4UGW0d26Ytb6YUV1ApjOEknM3RIQDCIdiZOCjCKV7BjHCdHVSBEtxdFTSUHZTCRtxrUz6n4naEBXcE47ZgbuTGbyQKd5xDauQDOPAeICCCM9TNbOgDDn5hSyyf6a6usHSYhjFoCBFThsFaNBUOVJisUzwODl2O55yCqHL/KCPwLiOA36uu6CIMgx8BA4eSKB7YgfL2rDswrzu0AzuwQzsQQ3wibSEUbSEsRLEKAtNeQRB8wBqEwQNoABd81B6YxRZIwZYkTGS4ChG9JGVtKyyu30f95kq26vOgWXPhHtr+pnHCWZkcQgGbDGVVwZMkgcQ0QRJUwRXUK/gICnfCIMAWTWyIBm8UiHZm8MQdLskhlTPiAzxAw8ICAji+z+fGAz1EwiVkAhReQiVcghMq6IIiU7LQwqzxo7LQAohxkDDvRPfJ0ApBaOUoM9K1iImpC4yEAoc2AiNw6BZgARbEqhYIoh8Nw6ieqDD0bDtgsRavAzdwQzukQzHEZ9ES/4LT0lkgXEEJmIAJMEQJ1IAZrIEHhMFk7kgTaEEeeMkWLIEVBBcbGXCrrqTXjescTFarlm0fZ2v/0kEVVMHzwG2cwVkiFAJxSeCX5V0SKGASJEEQTPIcPIM+GC74rCA9YJUzPEMg2Yw5+IxzijIjiY+A4ENQxcM3kDAiWB77wMM5eK49TEIlQCEWboIn3Oc5DnMswIL2yQIsTDUKCfODvdALVXU5HTMzC5Y4MUVhfQhUXMURywEe5FYUOEEQ/IAUyAET/9EdLkI4Y7E71DWumrM2cEOurjOdufMXfzGdcTRD2IEUBMENREEYUAAF3MsV4JsSDAbVMUbxbN0furFl6P+xZJ3RbL6RblqGnA1nSkGgE3DBFCQBDqBmc90iR4OrRSlEFTCBEjBBSIs0SOsBMfypBT9ncBxcOBildfVHn/wJbgAaIi2uKHsE++h0AZUCECECIABwISzCM/yGUOMDOEyCJXCC7DqqK8QCK6TC8aWCeIPCJ2ACJoACepM3KOhherf3J6x3Kkz1Cx1FKvDjrB1FtdhQLTRFG7oIDp0YU2io8d5BZiXBEAABFcxBiBLDis3BLaTDOqjDOmhxO1wxFuvqOmwDdRat9jptOxctsRbCIUyBBhiBiZPvNmtd8SzeYixBZOgxGaXZKWZM8XzUv52ZLTa013WdIfABDtBADfz/wBAMgZAHAR6wLQcWAh8EQprxQarANhNAYN7RdhJcQSnIg0pvh6W8iTIkg0Q4Q84QDVGtNNBgsnFncHSKxJ4pQh3wtSAkQpqYSTjYVJuYA352t/OJtyeYtyVAQhe+d3l/giU8wiOY9ye8NyjIAnq/N3jHtytgNSw8uvb1Iw3VUGCCyH53DmKxSLAtgvEGdG21MWMOoiiAgjqcuoRXeDuc+oS3wzZswzXwHiEIwh8Q66x7MSH8QZ0dQg1cwGgZwQIsgBbUAajuphVAchMQtAF3qEOLUSBTVh/vJkpBu9leAQ7kAA5c+w0AAREMARJUgVZw4NwGAiD4wRXwgdKmu3wo/7BfRDkkawHhSi5ZhUMykIIxGAMziEN5AArmnblNj48/WHcfOcM81Ik3MqwzmEkpKIM5uKsyGIOhH7rEf4ImZAImWEIlEPobwMEj1Dd4k7cq1PcnQAImwMKwRLoruILzqTx486NdHcWxcBMO/fAzD4Mze04tAEMpEKS72ObpLGYfDUM0cMOpd0M3SLgWX/Gp5+o1XMMoEEIg1LoYx/MfFOsfGCsdYJtn7UCws0UPYILWwdhjb0G3doW2BjKPVxa0/yZDc4UhVKsS5AC2ZzsQ/MAN/EAROIEeoJTb/m+tL4EMzMBCXEEhwJhkuPbxFHAhxHRvP7zdJlAOkkYmnzl3Tv8wDLLpmeeDf6SrsSJCMewJmtj7ZtQ7xGPCJ4h3yDe6J1j8J/BuKnzCVEPFLdj3XlGFW0U1VcyCMAvzU6sCMvPCPbahM2+6iiCWYpWCKTBW1+GLHBBRHZxCiEpDOhj9OR890o+z0nND0y9C1BOX0l7BHwDr4E8dBnjABQiJByyAAmSBA+gAG5h9Y8dYZIDZKVZGidJmcG5gSpUpI8Ct1lUBQNAoUcPGjRo1buT48SOIFTqGFikq5CcQExkzmDC5UijRITp07Oi5cgURKUQi5yiKOIqUsWbjys3Lx4/fP5s3ceb058/mTn/79OnbV/Mf0Zw3eR61iS+ePHHhTJaURxP/HDFSLY0lAnTs0Zs3jx5BitTVjVdIXyt9YiVr1qxatNrOsnWLbt1buG716lXLLq9af2vJkmWLFmBeexEDU7xY8bBhtX6dqgWslqlRohYxklMHTxYqeOyIqqVtXbdu3LipM61O3bp2r9ut44YNm6ORGZlwiXMlUKArd34ZKeKBSAgIEDYoUEDEwRMyd/bssSPH0Bw6c7Ab0l7djh2QderMYVQde509hq5vn6O9DpASJXLgwBEiBIkbCX8A2XMoIh+PF2VgIhBCOCqkPD32CGSQQYxZRA+IVFJEkVKaCWeee2YySqkNkeJnnw9BrGknpZIikSZ+wEEEkUTC4Ycnf/TB/+ebYkj5oxBwyvLqkUgiqSQTTl5pxZVYBpvrlsN8SbIXJXk5zMm76GqSl1sAs+tIvbDM8pctf8ESsC9rOeUUyyxbxBA57KhjsztCkUa1bbTRhptuVGNtHXbYWac11LIBZaTfHunkFUfy0MORXKbh4QIjarhgggcuUGCBEBzQAoo8wLvOu/XqqK7TRUA9xI476rBDuzTpKPW6h9Zbz1MaTCihIIRIIKGGEGrIIQcl5gDVEEQKsQMj3gIpRMVDCuHM2EECSYQUOyRU6RAJS0pGmXHmsQcffWgqkcN/fCpKqKGG8tbbojj0SR9iVExGnqP4gUefeMIJ55UgV1mllVaIFP9MllhmuWUWWXDBhReDpSwYL1sGtmWutowUOGC6CkbSlyWp3OtLjcHk+BRRQAY5MznQTBOPO2ihkxtrWMaGTjrtxFNPbrLhhhc7BpnjF1926UQTHztBlAMKHoBChwgeoGCBBTyIYA0jvqjjjidSAdVMOqLbY4s6xkOvuj04HRW7sau7DjtG6ngvA/tyqOGDEWoNoQQacvCOOjkYOeSKjHgjcEWTDiGlFEIIIaWYQ4op5mNDGJFwFEVKKiYZaJwJJ557uNXwqHB7ejEpfoI60SbQQc8Hn9Pjwcf01MNBRBBEWtxcn3PyEaece/MNkl+2/n1FMFt475dIuSCeS2GBrTz/si68DssSScS27IVLjv9CBZVQsGekEZKlVlMOPKrYQpvTsqmmmmlqVmfOmNmJTZ1ssrFmlEJ2uWYaXWKR/pJMWplGggsWMAFcPWACC1DABSBghB2MoQ5IeEAZMKGIQ5zqClZYghXOMwfpzAE8cyjFHLpjhz1cASRk06AVTJCBueXABm6rAQlG8IEM0OB1j/jEGyaBiUYYgm97IJCxrlIMYhQjEYkQohC/8Q53ACMz/FEE1g6BrJKUIhnYssdMvvUtf/AjH+aAyTjkEY9zyMMe9KBHU/LxIZrsAx6IAAQgEnGPfWxuH+cAR72CFAs96rEVgmmLvwTTL4cV6S4Fc1hc/xgGGLhQKZF/yQuWqASmtyiSFqigRSWtZz1RgKIRnVzTHfCwBSxgQRinwYY1pnG+aaQGNalpjczWQZts5AUb13gFkXohDWm8ghO7mADRLGCBEOxAaQtwlAQ2EIU7fIACY3BDmupwnfFwcA+ass4e6jASV5GHDnL4SKvqoAQVzo0GNKjB3EoQKxOYQEFGUAMb1GAGNjyiEUyYAUY0QghnJY5GpCDGMIb4DXa4wxuYYUREVAKqxymCJZJzBjmylY/QbfFcJIqRPOQxj3jMg6MXyodET9StfUBDEHAch1C6NSJ9mCMc4mjGMojkMIbFJS7+glhdZvpHwcDiX7BgxVrYQv8Lnl7yknyJ0sX0IsnAEBWTqAAF9kIBCk42Ig5yuMMWpuCEJAgBCVHoBJ+socrzcaM0ckqNnvIUS9pc4xrZ0IUkQhEHTAiDGtN4hSV8oIMHWIBoIfDBAwJ4nAnoYAsX+AAYzLAFbEaTcSC0qnT2gMErVLNVrSpbqkDYngzEim66ogEOYDU3AQ0iDGUgQ2nTwAZJzOEKOAiQjZxlOCESg7aJ00Y6XrMNYBh0PIwYD38QqgjDJaOl5ogoTcDFueR27idBuYc8WEoOcZiDjB/NHD/OkYg/AKIZIaVJ5u4x3XiYwxwOe8VcHEYXmeJCplYCniv+JQtXsGIVoOCEKlwBC1j/uCIVqsBvYd4CF77shUpElUVUrZeKqGLveo+A6oNDgbYtdEGUUcBCHuBwDW5cw3xiXWX76vRKdeQpG7LERjbIAIc2PCEUwtBlHI6gBTkk4QN83esEIGCDBUTAAhpAAgVqgAQjbEEJQhDCEiJbQSDkYAnrmeyqrGO2VJWKg6sqQQUssMIcDIs3GUEE4XgQBiOY1gxlMMMcCPGHjLwutoarLT9v2z539AMdw1iEKHzrWzNpJ7iGCJzhlGEhe8jjHh7SyejgxQ98mIMc0p2uOeyBIXkkozeJOIfmaNLFe4wjHjSJKcMGQ7EmLSlJSZqSXQRMGPnCYmD5fUt/U5EKpvJU/xZMlYV+rVfrTO76epkUxfUi3AhHWFUPW9ACFZ7Ai25so3zmm8azreFKPbXmTu0gcS05LAkOoOELXjgFMITxCymQ4LNasIGjHvCAHlzgAg+AAJaDQAEfgGEHXVCCEprANStYIU0gHJUIs5a1b6bqDt4Bjx1wEEwMzG1YvSlEIV5HiCtwgAcV5wEZysCGhwtCQIIgREmCyM/EEeO26miHO97xDjoPo2u9tdrLgTstkCvjoebAkIvAVZSK3sRD+cDQR5uy6N4AQhmExgdyPSRGllqoGbfTHZEoVrHm6eVgdpFpYFQBClX8axb6hQUqBgYLSWYMkmRP6l9oIevrNTUUIP8LxfZAuQUueCYKkFDfNk7Z4WdXQxe82EUuOnEKYkAjGtrwhvpow3ceTAAKR8hDI0TRnSzQwAIZ0IEGNODudPcACkmjAJAfsAMj8OALxQaBDjIRB2zegd/RpA401QOSO9CBVJm1zhW4IJAZBIhYfkPEHkSwgYqX1gxpaEMhCFGRK3hcn1dxvuBKUfhunNwd1QcROqKRZ5dDxEwHXUQUQSXcIIYDopG+x7a8K7r00wQfGK1RILhbr3BQVx4+F4c+ugiTeMRjX3okXsSkjhcuZgBLrexwIUsK0BcGTHq4RBjCrUuyRC+iBzCs5xQULBSupxFA6Q66IA8obAtAEA/igJX/8K7DzkcAp6FnLiEO9MkYZosYpAEbUKMMJIAComAKooAKtCAIasAEPisEPKAGaCAElCOA1qACJoUChoACJKADdiAMpuYBNCAMJEEPjKzIhMAKwMOCkIyEQsgOtsDfOKhU0iQPBMIETsAEZOAKfqgQmmACJIDiymAO51CeuIBvBGEQ9KmIEOEQYotluqH6UC7lCLEfpAFUtM86qoPPFmE9vG9aWKIUWiLQyqEcyGse6qEe6OEeONEeBs26YkTRnCEQ/iAQSCEcnCEVn6FyKqdCxGG6YOJ2WuFedie+/CjqDlAvkEpKIlAXmaQWetEXZCFJILAXvwQVROESHMERnuoT/6pK2O4gD+4gGvNAC7IgDaRhZuAnrPROF55NF16hEj6uJUSOrcqAAyqACI4ACH7gID5AAy4gmDLgAzAgAzBgaRQgATTAB0LgAuRtAh6FA3pACGyAAW4gBNhgCozMCrYGa66gCvagCoRACZZgCaiACpZAsbbgqqQDJPKACD6gBDJi95aPEARBDy4gAjaAA4ygJcPA4siADJyA9xbk4ULCVBaBrrhhoASxJ6vvHaQBzxCx5bQjzzJjO7RjgrSjEEghGZyhQlqq0SrRHCpRKj0qH+KBFEgREcahGZiBGZxSGRJHGYyhFMxScpKBGXTnXvTIj4pnvXKx1JSkF5pkeejiLf9kgS/Gri6UqqlQwRKWcRmfipMwYZPiYBrxgAuwQAqkgBdaQx3gJO+6se+aRBaQL3L4CRjSoAMgIARwwAaGgB9D4ANqwAMwrwIwwAEsAAkNCAEWQAOMIAQq4BQwgGgECAg0gAF+4APIIA/2oODsYA648N7wLbKS4IJ+Yw+ogAuiwzum0Qc8IAOuYBBw4w8E4QpogIA2IAQ6gAO6UwLikAeMIAz45gqyQCT+xA4YYRq0YcSozx1g4zUEURvwrCjHgzo6hXF8azvyjHG2Y0LGshlSURzIoRKfohkElPzM4RlIMRCICyrHARWNgRScxRAkRBKNwRmGp5AWZnkqxmBIjRj/k+QWaOHWZMFJegEXZOG/bo2owATAvqSSKgkDQ8EROqmTMCGqmjEavSALsmAL8uAT1mFIIVMbsoHDJlMXcqEVNEEOBoEjyJFGfuABHOAGdOBWECIEMMADtBRXRKAEmoAB8BEBlCMEtoABoqAfP88DnqACHsAJhCwK7o0KtLA7JDII7mMJoMOCqgCDrOA4wbBP8QAIHWAjtCBANGIGAsgCNgCwICDd4tA7wywMtEAPpmMVRKEK+AYVpCE12ic+QfU9T6Fr8OZMyGMOqKO3+jMzDkozugbQlAFBUVH+ZDUcJsIPiE5AK0RWnUEZrIVCBYcYEkERePF4ZipilmfUloS9/0pUj4YkLgQsMPQrFGINFi5JMCwpwIrqknrNqT5Bh6iqEUBhGUEpD7wgCp4gC9ZgG4ZUT5htG5DU2XhBF+j1FTbhDazzb4xhX5ngAEQACG7ABnAFCD2gYDXgAwI2CfTAAYqQTAPIBu4gCh4gBD7vAqaAAhhACKZgA4wgCIDggrApOqzg3pAssuh0D/TACpigCfSAI/MgDzQAAihg4WSgZmWABigAAiIAAopQASAgDj1gByyuDKLhFoBBGqSnnpggD3jBGugET6wNauNTzpSoFrZHMzgIVaMpa+1TO6gDKU1VoQCtQsjBuDiqHJTBD9RWEPZ1QosoEUDOGMhyQs1jPf9ugWEYRr3e0hbwgkPrIuxgYRWGxETlAkappNZqbahKNBVkIVu1Fdiw5xMk1xHiYA0a4e0qdwo60As4dxralR3UwUhnwwTvxw3YgF43QRKmkyOcZV8LAQOcAAg+swZEQATowzRHkyCUYA9uoAgTIAEIiAKOYBj6sQIooALugK8c4RI2oAeQoAmiQw+QsYKUgDkxiCJXz4KSoAkwqGWRwE0X4AEYoAJ8kAYc4AEkQDx5QAJ+N1I9wOJ44BW0oa6kgUoqQVMdQRjG55Wm71Nh45VeQ4mAYXs6iGTmAA9I5mu9NjyoA1UdmPvQYw4SQW6bAaI66g9G4g/kdl+VwVedARz/QNgrmaEZEmEP+CCaaBG9Dgm9ZOG++LZvcaow4IKpjOpLJBfAigovUaHWuJVbrQd7pEpyP0HYLpeTHKEDuwALoqAViPROILNmtkHv7md9zUwSVms6VyS2EqEKkkAHDOIDgFADTFMD+pGMgwDfHkBSlCPdPIABvkAHJoAIaqACtAAJKY4DoNAOrAAHLoAHYiFliRMEMVKxwoMO9EAJcOCMqUAHiGZpFiABGIBhH2ADyIAN3MANyoAH3I1L39fitsEapMEBcaEVaCEPmAAVpsFpAThUQXeVUe4X5CBrwUNNroOB+w0P8MB7wMOApVE9kRJZSKFyiuEKluAKKrgS54Ee/zzxij5KHJhhHMSyIyaYd+RChatZMO4Wp2aBFkBNv0pUv4KKqRY3FazH1hIXFmItnYH4E0DhWyUXFDBhGaPKEdLgC6ZgCqhAFvKE2vKE2UrsfMyHXiVBAs7gDMRgQQZBBpiFcBB6BsxJjMdYAzZgA9gN82ogCewAClrSDNqgDdigDbzgjb1gNR0gC4gmAjhAAqBAsZrAeEOgDB6BTrmACwou4JaAIpugCaRACJ7gCfoRAh45Hx+FgC7uDEzXtHgAOTygA5ywA9rAGqhBGrrkYHgBDhqBFqRhf9MKT/x32mKG+oRhew64VMIDhFCVe6SGVBhnM/pNTWhZVR4iivZmCf/+QEDHgUDnoRxsB9LugdHIwR7mwRmMRRxioY/YoqaqmYWL5I9mIRZ+ShViTRXAGdeIChTSmZz36xMs6dZgQRWoNdaAOKokFxMwgZ07Kari2arwoAumYZ/bdR2YLfH27n4ugQwGIQ+mc0EUejpjoLd9mwZEwGDhMR6DyQIu4F+HIU4MLx1Mwxu2QRrQIK8q4AKCod0kZQJ2AASDYGKfwJ2eQAn0YKalIAiqoAm0QAusgAqaYAqSIAiy4Ae4E8cMaAGM+wJ0YDzn8LReUgLQtzu70xJ0aRouZhd+YRdWIRRugRq2YRtYgzX22T1ZA2YAGD5DYTNmua3zAA8yqw7yYAv/glNr9UDDE9gQdiiWE9gOMmIJmLIYKof85C8cYiKZtWXRDOEPxKGP5CKQACnUbEGP8kUVWAHIYY0TLBu/YgG+dkqoBHe/+ksVEizWpGowLeETqBV7QDsUMMESghie4SAO8MALnqAG1MAa5OS18Q4bnO3Z7ocNEPoifDsNY0AGTGAGfDsGSkAEME8DMGDPMeACpjsEfuAbvMEbDK8b0oEbFpwavOER4oAIKOAU/ioeQ0AD0PUGHmAK7qAG2IAIpmALrOADCgIJuEoHja3Tn8AJbGACOsACgPqAjPsD7jsMYvIlK44DIiACkIklp4Eawo3UfoEXFAwXFNyV2OdOSmM1/xr8U6uvk6QGTUilZefgDsYwTTYjgc9aa6ndgPFmbzQCVfNGcjr4rsmhXsphEzPnGwyhGHansImkXwZjYIjkFVZBFTjBFVxhFViBv1bhsiUbnHfKWVkhFfKLv/g9yqXqweD5EQATLDDhEUrbEqjKXEMgAXjADF7hGtoV75D0fnRhFwgBC2RAQQYhBug8BkZeBky+t0c+Bk7gA97xYHOACRBhEEzgAjQAB6IhwKVhGqQBF7ThFwxPG2rhDpAACCqWAjTAAm7QAxTAGoEgDHYgCT7zM0fABmwgCHJa1LlXC6ZAgTZgZ9PYuBmgYFuyJeGXAwRrosf82U5NFmLtenrBGv+2YU7oZNqMnR1ayTTqvtrcQRs0I5ansVTwoMOlpjui0QoK7mRIpTu2oAqyoDzwQA/0wCJk4DxIJimvIlYrZxyM64qC4hyIQQ/6LxZosS1tShbmnd6BJL/kK78uO9bsvS33S7/sfb9cARXQWapS4eChKogtARMu4RMU3uFzdME4KQ6mIAEK4AAWgAN0YUixjcPoNRMWJM5RvrdPQKER2rdXHgViIIUO9geg9AquDAOA4BI04RM4QRM2IculgRV8QRgeAQ7EBBjs+wsogGKHAAoiRQu24AkAYkePJlKUUBGiRMqWPE2oKAGi5IcQKDw4SIgAIYGFCwseWPBgxAiPHRX/efDoAOHBhA0RzGizNi2WqlWhQH1KlepXtm3cuqn7+XOd0HXZuPU0CpRdu3buhMWRY6dOHTt25tS5IyfrHDt4uOTBc4cqHrB4styhM8fQnDlMZOBQUierVjmL6ipKVEyZs2fOwjmDBs1ZolevOLV6dTjWLFy9ePW6NUtW5FasXrFqdZjTJ02aMHm+6coVK1eyaMmS5WoVK5yqMEGylAoUqFShcIYK9Uk2plCocFu6dBNV71CN4vRAcCD5gjK6uFV7Xm2arjZQrgwaFEOGjOuDtFuPEePECRkoToCPgcHEjESIEgm6YgJDCSBSnhSBYqQHDyOw1Dxao8MRXtxRyxkS/3hwgQYPaKADBQ940cUUF/AwRBNNTEHQDTbcYIUVVGSRhBBHhOBBBywlkIACF3iUgAb6ncRBBxZJ8MACEEgggSTTUDMNL5lUYoklobjyyS/WaNONT0AJpc466lxTlFHcqOPTOkq1k84nedhxR5dU3SGVHVlNVccccjTSiBxkdrlHWHnokQUQONCghZlSmSkHHmJCJSYji7CXTDjklFNIK7GcNostttyCi2O8NIrLLYqeFkullXGSCSaXWILJJ56sAstpsihqS2SxwAJLaKq4ogpOoNRGW02fdPrJbbhdgolsw6EZRwgYZYQABDxsoosuz+1ynXfXZSdDDMuKd154KP+koAIKMrR1BSKEIHLIEjQwoYQQOOBwwwUXeLCAB2HU0MMOHtigww1pVHMJGTz0MEEINjgYhhllSMCDD0Eo0YQSSmQhhx5aNBEEDhvq4K5FECywQA9pWGCBAg94QOIOHHxskQIJLBCBBLzw6AsvrbzxCCS1fSIMNT0BFVRQzkW5jU9TCsWOUtqgIVUdY+WRRx2L4KHHVFyMdYedXX51R5t15LGQFU0gtEcdeoylhRZ35MGFHmhFJZUhiJBSTDFXYCaZqIviAvejcEcqy6GHtjLLLKp4ksknrbqSqGSKzmJa3rNISguqqbZ6G22yffKIkMKh0ultqKRSayhtGCGjxAn/IBAsc7q8csey0WYHHnYxWBvDCzCE1yzshBRSiLbsXaGFHkIAQUINN1TwgA8d1WhuBxpTgIYulLBR0QRAHEEBySRxwAPGHzzxBBI/tIGKFUogkcUUUNjwMY4RPMCBJJTsYAEDCmwg4wY7SMBBBBx8fqMEO07TSy4rw+GISthEGNZIEs2WRJRqYEMbSEFKldbBlF/cQU9Y+dodtAA1PXRpC2ayA9jkcIctZIEKWqACWLawByFQoQ992MMe6JAHK4QFhXugwh62EDU+8MEPd/ADH4RQKVGN6m28KOLcbiGpQ8niFrLAzCxe4QlPpIITqQjiaUrVNsLl7TSpwkkqGJcb/1BoKki3sYlsQCGcUGAiDTAyH7AQYIACnIAQMpjBdrADrfOcAAMxeN3qHHACGMBAPIGMwRW2RYr2IEIPerjCB3x3gxo46CMeoIACNGDJFL0vAiaxSAfw4IMHPAACGAGYByyAARsMwQIUsIEb1kCFLeDAAyfZgcckkBEysKEMPHiAxjaygYuAjAMLQMAEAGYNHk3jF7KwBBrW4IggSQMpQFFSk9ZxjSNdY0rcQBI1rYSlR3yNC1zBYVbykAUuPI2cHuQCF7AQBSk4YQt4KKEeWIjPJbRwhCvEpw6FgIQt5HMJSwCCoQ61mLj1ojFFRCISbdHESVWqFavwhKc8sQlOcP/iFaERYqVgcSpZoKpVXqyNTT4RpFl9AqW/yc1t3hCGiljkV288wALuGAM7nk6QMCiPIF/AAhRUoAErWAELWsACFmRnBtY5JCEGsYQcfCADGUAIBihAgRCEcgEhqNHIEsCRBVAgPxcYximwegGN5UsDNqgBCDhyAR0YQRJj0AERTGKS+WWEA/6yVwdweUwcBTNGHShZjNygTWrsQhNsMEIY0hBAa/DkJwZ8oDqwgY1sXEMd3FjgTqYUFKVMo0teIu04MZhOd2JhCu6cghSOIIUsjBAJfNBnHwg6riZgT1ziIigf5OAFgS5BCELArRVtoVC4MQoXi5IUqWKBmFWsQhX/qvgEJzThiSBdQhMzSYUrOCFdULkCFtRl1atgNZvHCXCltHpVbCwhkvLhCAJvRMACOrAd8Iynj4LEAAZkAIMXtAAFKFgBDFygghQ4wAEueMELCHyCGTjLWYS4Ag1sMNVHfkADFaiADkKggwc4QkEpSgC6NBaCNWwgA9HwwAOApwFzieADNBalDYiwgzJQQhNlCENIeECjUcoUR/KVwDE5sAHCzkgC1oCJL/xXCTaAwbFruIQ1QFvZB3Y2G5jtbDYXyM2gtGMdlSAa08LSJS4sBGx50AIWwAYFLMgzCU6QghSikAUl5JMKT3CCFvYw3OISdAsoFKigryYEQ7ltuY9a/ygvGPXQyAgRM6lJRWcucYm+XWI2lfbiar4YK9nUpiaPq5VKhePFSHCuyBhBEQIccB4aBFKQ5KE1gVkQ4Bco2AEtaDAKHNAAFjiYPOAB8AmuEIgl1IAEHxjBCG6QARCEoAY1sIEXHOADEotMAwqowQa4ugYvsJJjDLgA8EJA4w+IVQdQMIMR0mAGMsSXptSD0flQVDIjRyDJH8NIBMKgjWxOIxeZkAQboCCQMGRiSt2YGZWuuY7OYgNK15hGNawBJSlVSSnU8AIWtCAFKnwND0TTA6GpQAWqcUF8SbgDFo7ghChMwQlUqIMSCEpQg4iQCh462BI+5KHb4gAhH7CBov9Pw+iF9iJlkGmbSOsmRNSkxroapSJtcDJd6YomNCVtnK1IHaTPvAoUb5Dpkn/1uQWYBzwE/umvK4BrAR8VBkGd1gpc0IIVpCAFK7i1IIva0xgwIQc1GMEFMJABEtgAXkMgwhB0kIEbPOACCNh2R1JygR8M4w4O6NIDQrCBB9RAB28Vqw0i0YYO9PgkF4mAv2eakpSIrGSuJ+XHUqKSR0QjGsJ4ciwkcYYdTEABEuhFT6y5caFI/BrRsTjGecITJfWsHa3wAtiyIIUuaKELa54CFriAQaJhwQl1lgIWoPCDIFCBD1HDgz/x2QeeUwHnxB2uDYhrgQwo5nCMjhQTK3X/KBAlGbEwXqJCC5FBJJ+QCVWXCp7AaaYRCwIoKq6AObByGytlUmjUG7LxCGaHI7iUEZ9TATJwAijAU0KFAknVdy3gYLq2YCvgYCyQAg3AdzHoAA+QAg2mAq9DHiVQeBqAMRfwAUDQViDwASBgAz9wCth2ANvmSxoDPEAQDRwWCgwQYwugAR8QAtFDAV/gbh0QX0j2gQ/wgfcGOgcQLBdBSjcyARTzAD9ADMNADKTACHbwBUYQAgtwAAkAAUWBfN0wFEKxDdgAE7owDc5XFNvghz8xfd0AS1EwBFOwBdqXBUTzNXkQciHnFVqgTlLwA0lAAjqwBQWzQnswdPC3BOGi/wOolAEfYFu3NVWkIil1MxqckFGc4AmAIxmJQoCyMF2ucBhTpBmfsCmXkAqssApK1DZ2cyqo5gq24kWuwhsbWC9L1nr09TkMoF+B9AIuoGA56GADtgJ5hwINQFQtmAIMcI4voHc0qAIuIIMQFgM0kAEY4DtB8AM2AAJGuGEgkAGiYAMM8FU2IEoJQAE7wAAY4FgbUAEMsIUM0Iof4CAXcAZ4RT2dYxGjRFNehRxpSFP3pgAKwAhyWAqlUIdVkAMXkAAGkAA8wEBK8kBMog6aJR2HOA3WkIgZlxQQxA6/wAXxNAVEQzRb0DVtpgcr5xVcIE9RkARNkAQ5AARZEARPIP8EI1QHe9AHdXBb8YcEMTcEOTB0xSUuOFACzYVEgTMLp4KLnKAKr2BFaZkqoRELmEFR1cU31jVdqoAoikILB8gqk3M53gUrtCEctDA5mOAB80Vf2Ag6E2AegvRrKNBrLFBULgCPDaCOKdBreldUerd3e6cCoYlU45iODiBI2YEDJKCaI0BjRmiEGXABFtBW6jZ8NZAvIkMxIqABRfAIO/AAwAAFD2ADQPADE7AxaGAGZvAxtjRTNbIAI+NVnwM6fKiYDxABIqMAJEAMxFAMpLAIc3AFQFACCmAAe3gGoIVAQeEk2HCIF3cN2eSeULIN6smT3LAGXyBPQ+AE7sQF3Lf/BR8Sc661Be5UBR+XBAd6AzgQBTigfv1kCCz0nyQ0BZCYA4pHAiBQAyVQlm+DRafRCqwCKsyoGI0CUVsEXXMZgU+0Cm7pUKMiaRSIE6WBCpHRl7CQCqgQHLFyGwaCdp+DhgiAAjMway0wgynQgitgjnxXpDDYjSrAAOp4dy2gAgEAAAFwdypAg0UaYCQYnjdAAlT1pVOlAzZQARgTAj+gAAugAPsiMgZAMSTiAGMwBhPgA47wADogBEPgIGPlLx54ESiCIs+5h2e4h/lDX6OEnWhTDKWQCIXAEDTgAAZQngjwCi/ZJD3DDlaSqdygC5LQCsWiC5/6HNbQZVTiJDzT/w69cAdeEAXkl3J4gHI/6QRAkATfBzbuxCUlhAVYEAQ3cAQ/gAM/4ARYuQQm1wchhH1OkARIQJYZAJUlgBhWJCqxwAqr4lHJeDiCkyglikRz0xhwkzdYBIypwQqy4EUkxSoUOBvRiBM24mrIEUcFgAJ9NC2SCY97h1QzqABEZZkyqAIskGCYSVQtIKUNEAANEJoAAAAqUFR7R5nzOgOERwIYgDEYkwEf1mEOsAUOoAAMcAfukwAHkBLU9gBjZQSV9ABTgAM6MAETQAETYJFAdhHWeT6i9ACAmhyFOl+/8gAMkAelsKjeSQdXgAMVIKnluQHSEFo94yRLwqmXQAmGYf+IFueeiQhaPJOpaBAFRUlohKZyShkF/MkFVTC2b0Y1WzB+dUYFPwAEQ4AHe6AFT2AQKIcF4UMF5FIDOJAES1AZhEEZdKkahDGXmEFdAIgot/CtpRKuzVU3mEEYj7sKW+cKZ+RFKzUrmoArlgAJj/AIHHCGR1sABfAAfaRrNNhg3vikDLsCoakCkzmlB8uwrIulCLu65gi7BDu7MAgDJsAEbVsDVJV/VEWxFRsCDlABwMBtaVojuukR6oIJGsAA0TAHQoBVCtIBncMDGxB7uAcBIYAGjuADrraH1qlvKcEAWLCo3akIhsAQJkCeknoAPSAN1CAN0hANwyAMwgAMveD/fLqwgMXCC+0JHdiwDUdCTZfaDtPgca7VBVhAQpX4feNnfpeIBU2gBQOqZnpANNoHBUNAH08Qcg98ZyhHBeRHXPNXGIiRwoRRdYihUXSZra8gC5CSKIbyuC6sCZ2gUaugUZrwuKjCCqyQXWH0CZDgBpaQXUHCKaEAR6FbAARAAABAggR2dzJoVO14AO9omUhqjqFpsAObd1QKAAhLmUaFpbE7gzToOvPauzjwARZQARnAmlPlXxerAQ6QBXmoAAgwMjEmShSwAZ/QBhOQBeCgBVjVIBMAAYAMZGqaphTjshYwBpwQBnuIb0bWehhgCtCQNt2JCOBJAwpQAEd7AHCo/wyAAQ3DELSPoAvsCapTa5PPkVmkKiU0YyXcgAZAgAToVLcfpwX1pIlSEARu9jUXbKtfwWbIjAR0dqtYkDR70AThEz5IkKfXBV62qFGbgLmZwBmasFHSVRgaNZeFsaI6rAmbwM3ZbIvazBkaRV04gSmegWkshWmawF65gQk+8MRQTAAF0CxICo4I9qQpcFSr+68A2wAAcABElVSza44P3cUMi9BVSruhia8wUEcRS7GPtGwkMAL1aAG7GQJFsAa0gAm+6QAO4gM98HlnYAQW0AjQgAEV0Ag+MAE2YAceIHwdoaYj44YTEAaawAOfkwAR0LISsAF5AA3PABjcKbRNUP8BAnC0LKkHxKAMz8DUclgMtNAKlPDKX92eGPd828AT6Nkk6tAKURAFWbEFVYB9UpAEUuBOWkB+dVYFaHurUoBBb3YHXUAF4JdOcqYFWRBPIbfMkRTSIvAbmZApjO3Njt0Jt7iir3CLGRXOkZ0Ji61RnVCMC7gJneDNr0BdUdQZ6HwJUrSu63qjl4MJavDEAzAABhAC/FXGlDm7rdukXyy7oVlUUwoAAhAAqjulBnuwEP2vSCWwDQYtM+gAJnADGlIDG+ZfFxAHwiAN2lC/suADT+oRHbAAF7ADaNAIHyAhIUANjkABVMAIMVYBFxCRGqCmNfI+ZcAGG7CHRp0vwID/1YCxF7xXC3lgAlJNygxACla931pNC5Xy1a8cyxeXWVGCnjwjDV/gZ1yiZlRwoHVWZ4NtwdoXNl3Dn1HwfeD3ZuDHiSVEBbs6flRlbqiUzpkwCZPwG97cCdx8zlUHXjmcUZuwKZRgCZXQzZvyI5Ug4zumCZmNKdhVCZyAxNj1CaHBdTeqo5fwBhNAAAPQACdQASjQgiqw0K2LYLud0MHda1IaAMAd0QFQ3A+tsMFtxrYLu6GZVPMaA8FdATS2bDRGVVQADtqgDfQrDbRQBD3QVSXbbe/yC4xwVTagDVV+BECQ0hoQSfBSA2kaPR0RAryEIlj1AcPgDH/RACGAzpRA/wmSEAbvC78AwATKcNX7vZ3F8AhuQAmb8Aqjo8KfGssYh1naUNbWpHxg4H1VMAVZAE9O4FokHHN3lgVawBXuNKBasHhBgATytOwftzTOMAyMgAVVINfFywAlQASOjWmVQAmVcAmboM2Mjc7cjO7tfl053Ak6rM2YfeSMHeNAvilBgrnbFQmTkGlRFEWucDnoFUZQUAAN0EdlnHe1q8VSqrBkzPBeTNzBHZpqLgDAHecR7dtjXNBJKkjmUS0YMB5MlQdyQAxMHQ0vEQ2+gAag4AMiULLGiYcU0APAAAqtBA5wMAHUdgEOcAEhgAGxWQEa4wHUpgEKSQY3SwFFQAyf/v8Mi8AAC8ADZUD1mn602UkHrL7f0PDqpkAGX18GZKBjGZULuhDAVKvrO1HWV8szlRAFXrByKFfXxv59VBAFVGBnJERCIFeJJbThbdZaagsEJSRPdVYEOoAEQXDki18J3MzYj6/uPXyLtsgZ6BzZG/UKPLxR15XvR77YR44JPx4JmZYJ484pnvE4tJJ6JxCOAitsQEUtrKvbR4Wlvx3nG6/mE6/mxX3mVSrxso+w3UjFWV5shLDUWx8N0iAMsbAGoAAFLIsSwtkBG2MEJz0BxUEBNQAEGOARHzDTFuBLDgACN0Bcj2QvGKDUe8HUd1AjEvD1Xx8GEGAACvADo3Dyz3D/ys/w6mmjBsCXnP4CEJQ46SI4bVq1atasXcu2jdvDh+okrlvH7heUI1GOOIkSxQmSjlOyYOHiZIgUK1iSSEmSRYuWKVqkyJSCRUseKVSocIGZRAsWKV2wTEmChJOmSZUqZcqkyemlS0yjbuKUiSonTq84bdLUqVNWqq9axWr16tUmVWlXtUrlKZOnT5AsYZoU6ZGbN48eRbJ0CdKlR5AqPcozA0WKFYlVqFjhwoWKAAAMNGDRgoWKBgECNMis2fNn0JoBfObcYHFmAZsXL0a8IsVmGDFkE4I2bBgxYqimCZsF69EUHxB2PFjwAMIDC5eMmDGygcIEETguLLDwoQIG/xsVFjj4MKKGkCkXwoQR9cw8tNpcIBQPU8Y9mQ0liD1zZv4ZemLF9BdDtIAHmzPaoISSVgoy6CCGsnloG3UoctBBdtixBooooEACCS8uPCmIH6ZwwokpgpADGju4wIKKD7ngYgsuppgiDyzy8EKKLLi4I4ospqippI24SCITTCyhxBJNLrHEqkyg0gQrJrEyi8lNXlkFrLOYzIQTV1yBpZVVVOHEE1BSSUUTTDCJqhKoMFFqrksw+aQSSOCIoYUGGEihhRdcWAEz004zjYXLAhAgNcZWQI3QxQRNTTTNFiUts9FUYMHQzVh4IQXOUmBBthhwK4WUReKwBZZK1jgjiv8aHlBgAQUqgAACTaaZhIc3YAlhgi6ywGABDLwjoQYKFqhghBE+yCADDzzgIZr7aiPmlC8meOABHqrlwQM5zmvW2f2KISUJ4159VQIOeDDijFamWQgba9Q9kJsI46VIom3A8PCIKaAAkQuPFimljh9+AKIEPUzEYosphuIICySA0DFHELPQSYoodsTCJCCisGSpJDeu5MioLrlqK6u0wmqVV2JRWSuzWhmrLFdUZoWVVUD55JNQxGTyyEw+uaSSSPgKzC5IHpEBhj0XW2FSzAAwDc8WINssM6lDCw0AQhsFYDTNOtPMT85W47M0xFBAIRFEDKnjCi/WQMOIGkIAJoT/BYKt+1VdppHFAh6ACQOCO8D5YYELGM7BBgoeuO5YEhoRxYMOULGtllMakeOIC46TYAMJJJiAEfScxa3bYkoppIJppz1O3Fc5MEKXa7BRkJtrqsnmGm4keuj2aq7RJowhiBjiow+LfyKJ4JNIwokupHgCihNZ9BB6IqDwwosoRGoRJiqkcKKmi5cfcqlKKFEKzaauWnIrTgaUspOxVCZL/rLMcmUVmbtMxeZP1FzqkkigCRJusMsb8vKINqxhDChoQGOiFpk/Ra0zpelMoSAzqAAkKjKLqqDXGiUACmKQNFLjGgUb4IA66IEJP7iBDUJQAQpQIAFZiIaqFKAAD7iK/xLToEQEIAAFM3BgAXKQA+FGgAMckGBaGvCABowQjWgMwwc7OMMpKncHldTgAhuQ1qseQIFR3IZ0pSsdKUgxhAWksTiqYx0EyKULa2ADGw+ZRt6mgQ1tWAMhCKrGDzLikSEg4QiBdEL1qDCEQFbPJESoWEi4UBPrbWELWijJD1okBR0QoUU6wkIUgKAkpgQJZFd6UlbMcspYyEIWKxPLylYxpVe+kktHUYUnMJGkW9olgHCCBCSCpBe9VEJOnGGBCy6TmQheBmuR0qDVPIMaACSKaxm8oAg54wAHqKZqfeoaBU9whR+QAAMXuABxFnAAAxigET604QIgwAlckAECE/+oVhh44AALKE4DH6jBERKXBnteghKSCIUPXBcHPEgBCDOggQl+cKs1akAKpdhPKT5FikRkFBGImAMEbqgA4qSOjeKSgC5uF0duVONAc6wdQrCxCx906AgBG0IUkECEJ+SrkIG00BGkAIUiFMFFUJiCRzSSUxNlwXtQyAmNqHAEIDxBqZpoClOoChX1caIVThJLK1O5yli00mRceUUntLIJIqmpKkayRNAM6NY3WOJml/iEJewqhxhMClOLqcwxwyY2znwtaXxdgaI+kyhrNuozTjuBCC7gqNGYBpmlwQwNaFABdKYTAQhIQAEOgIDiSIA4EXjABOzZgQdIIAwW2AH/KLwwLUsMIxrSuEXmamGEA/DAnmPQQbmOUIMZMEEPpBgGNE6hgQVIwBEWLSNG0XaIQgRiD1eYAQVumIBViXSk4uIAL66hkGrQTqXTeEjtrJENN/hABzawwQ0EZtMfDOEIRUBkxWLCBYlJDArPy9APKvTTmvx3pk7gQh62EGCJnQl9QLqSU6LUCkuYkqurFIsmwiKlpnzsZ0dqayQuQdWldLgukZDLLiuBCVDY7BFVgMELWNCAA1DGMZSKLGNI6DRJtWBPgRVUNI85tcUa1jOp4U4FBiCAaWKwaaW5jupSl0YFFMAAEiDtGyaggA5A4AJQ6MAOhBWcCYhBGEZ4wBq+//EL2krLF2FIQLmqZYNy7aAW0KjPfaDwBQ9MYANrOIUZNQrdQuDhCkygAQMScGhEY3eNxkkdd8uQDT2yixvZUGl4scEQbBihCEQowhFmigQnUMjTREDC4XDgxx8gASM/6KRHqCDIJ/x0pgFTJIi0MBIXech8dmUKU4ikCUqIDCmU2MSVqHSVTPAaTUoZ8ST68jMTFynZZDISW59d17nE4QSWUVrS/jopSOGYT5IKFJKp+SfMpGaCWBPAAI78GRBWQAMWuEAFKhDuzUQGACcwQQgiEIHO+TACCIAAGRBwgB6MYQE92MAC2MA5DnROARYIQ7AoEIY0cEABjohGKj5xHP9b/A3gnqNABHhgidnS5xnEAIAGQsCBDvDADHeALh30cIUk5MCxhk60otVYnEUzWjgcKMM1DGK7Sat0jtnAxjSA6oMb4NSmjZzvD4rgESBwJAonclEWKAQUJMS3CE84AhFwSupA5jp7RX3CxgZkV/M1RRNKiUpfllQkIh2FSCHmy8ZMXPdJvMHDSUo2V47Sa014gq1JGowMMNVAF+RJBQxQwJ8ugxl0mmZp4+ZMahwoNR4LKt9Yc/eRza3uG+SghXHTAAOe6YAMyGAGNdhBxCXAg87xgAOZiEUZXBfwBTSHA5LgQQTSuAHi6EBZZPAABeIQjTZMaw1Q2ABIE3CGNdD/8xHSkEY0mAGNYgjgARewvQR00IQSVMAB01JAzxO9qjUuQNHalYDm2pCNgizou5O+hi5mqgP1AgIpAIkBJIKZOoIbGIIcqAEkYLuMmIIjyCkP2bQhKConeJ5VCx7roQKNqBi2iruNEahKWJJNGMGt6ISPUYqueAWn0AQPu4Q32DCpMJIAaqtnqypfkwq7gpOPsYQ7eAwcawFjGjelkaCtySAhfLEC8LHLAzclE41BAQAGaLcopEJ2cwAmsIEa2MItHAEMUD98KoH0awAd0L3bc7Ny0YWq4ADkS6P6i4AyYIP1UAAJSCMPuBUekAU4sIA4CIU06gEPCKlZgKIJ8IA2/+C+aCAGYxiFVYkAzumcBzCAQ4M/+Xu/noMA4zMnRAupSoSAEIiFbKgj8uKGbcCGUrwGSQDAHwgCINABJLABHRiCTQMCqCKC73mkIfCCKSA7KNiJTjoCjPAIJHgCs8OpTDoCJJCChMkeKIiKZOOwD5s7Cyu2aSw2qnAwtFiFIrEwTHDBr+CESLCwaawqqgKxZUOTjWmrj4GDGbg8pXEBCYoxDdK8wdqxzWiMF6AUxQI9SBGAKXQ30Xg3zTABOciBDzCWDLAAhawAC7gOC2AABwAABdCBDTi0cYGAAyiDSyC+fyMOzkmtV1mACBCihQuD0gqDXhCDBwgBj9yBIjAOKP8Shi86g2gQhluohUG4AgZYgAnoHEg8gElklfZzv0RjP0o8NM6aFkS7AB7wBaPTBe+SIzmqBjfgQle8gS20gRyIQCcoO1ATHiRQHmX0gifoNChgqoyggqK6OrWkGI4opIrZCCdIn2ncmRK8ik24xqo4Ek5QhSlRhbASi00QvKowq1fSijRxRjKxq14qGsc0oEcAgwqIJsiQMR1LARVogag5gBizlBegkxhbAahZDdH7oG4CgAEgAClDp0FpTQw6ASa4ghPIAAxoSAa4TQdwyIZ0AAbAmmSRgENbAAPwIR4gg4jrgAtAgBAoJw4ArQXwACFSgB3AhGm5OGHYgVdJALj/SZwI4L5fmJYw+AVZeIQxIAEHYJWR6xwI4Czsar+hJEr4RDQEkMT3hCEOyIU9yptriJ1pCIMaIIF6AwIiuAEgiC+BqcAh+IAh+AHhuZiNwBeMAAkduTWlAsYpuB4vaMuurJhCQpJdQx+sqASzmJJWyopW4Ar8yQqaSRlYuB9OSIW8xAqd8QSqkgqlsIvAeAM42FEDgoMkiAzMmIzEaI1iurwGQAwhdI0UQIzKUAGsMU3R25MASM10MgDO3KwEMADSEwAMSIIfMIEKSAMNuIB9AgEQECcLwIBjubcpVIAQEK1pAa0EQKdpmYBbOYA04sxDg041YsnqRINe6IEHOIBa/2A4N6IGapCG4zCCWQiDCmhPVvFJ9YxP+OSszbrSg/ssdGJPBUgcCpAAN8gbhNjPaUivU9tCHcgBqzNQFgrGnFCehNmkKKCCVHuCjnACl+gkCsmCkeBAVcO1rixHq3IwkzGlrZISrdKKKWEFKaGZKUmFWvoST/AEafUEuwoaoJkEvYBMHTWgNYADHZUBvsKMxDCNPHk8fGyBx5MUQ8HM0DA3zEiUApjXdOLMz8LS67qAEgDTEOiBvCgCDzDT9qoBEDgW2lTIKTwACoAA+bTU+UQA1pqWC9gB+pSWVQGpaVFICjADN6g/I0gFNHCjaZAGapAWD8CECTi4L0qA5JLUQf/F0p6DWaTMVHu1Unu9Wc5yp+J4lQ4og0ogC0kwg04Lta5cUB0AgowJRg0ZHiBYnu85ApjIiJ9KGKpluwrZOp7AgotxApj4gbxckhEtNjXRBFVoBVZICyfhEqpAGZfRClVoC/aZVrvawY8pmkeo223VC3DVUThwBDg4AXbNzHxcgRdwsRRggAYqXBdgoGUaDdeILG0KgKV5JgOQMpvdLPbELtVZgNFwgDBYA0vwBDgIAQ0YWBw4SH4agYTEGqSs3NJztwMYAOX0AenzAFZpJ6AbPwzAAHrCPe1Ug9RSBV+IhgngSSgwgAcoAkC8ofQUrXrFXJY9tM9KgIOrUutNJ8v/tdl7VcoEUEqC65wOMIJQ6yQFtCkI9EqfygInqIGs4ylVJbWhUEuPSIJgjNCOwIIs8AKJURgnAIqzVYUYZRIvcZmq6EtNkJIuUYWUyZ+0iNYv6bCgqcFe+hi7GIw3WIM2gIMM5ls4UIN72yvXWBpMaY0hDT1tChtIeaYJYgB0steDw9zMxViPcoAdiAKORYM1cIQpaC8bAIEaGAES8BXrQLJBSQABKIDXLb0F8IGG6wFUYEn5y66QogB6uwAKKM4dmABp2YC8SIXihQAfKIIdeCHiUIDmjUTtxV4DgFnMvVdNrVx6rVI9ZRWghLLP4ski+AKJGR4neLUoqJ6OEJ7s/+nKC/EpLwikBc06HSmqHAHG7OkeinkCnXCRWVWqPJilregqBV4FVmiSk9lksXiZBKaqaS2Tj5GKTEhBwYATBHKDNnhlDW4DDk4DBzjSqUkBPXGABGiAyHuBeOUrFljXv/qrKDUU1bxcGM7cTXyVDdCBHuABlxyPNHgCY0FdEiABLQQBDJhCAaAAY7GAerVehc3iBACDMyjeG6obulGcC9hdC6CnSRiD4/CAWliDUJCAG1I/e7OAYDFjSYUAccbeeZ1XTKVe9zuAAlBNywVK6uVM+DsAkAoBshueIXiCWAueuPyBTBq7itEXJKAC7NkvXvyvjo6CJ+jfRbapUJvVov/6ryYRCyc5CikJ5SlZEhJ1BQTeCrliq2qjy00IkkqYhLpQijeQ5R0F10fg4DhImnw7Uj7RlMeQFLNhAaRBgaTRMbOBakrpvAGgVxeGYfdTnQnYoi0KgRCwgS9QAx3AAH7apxrQQhL4AITNgIPMAAFYFQFIpyNTgA0Ig+KAKDVKnQmQty90AAWAACNghUDcgGhoBJZsv9uESGxCT3LpnAvorOut0oFmaAS4ruBsv/kc6MymT/mrAIINJKxEpI2oKQHkCPeqGPn6ga7MAmYMKqvrtLU7S6ntJB3InhzJ7Y54AiZ5BWctJU44zGL1S5RhQargilsqEriIRqsAk08AEqD/KaA0aAM3OGoMXoM0wGAuSIzCKr3JsDHPUIEUqOXEMJsWE82n1hRDGY3S82pMTWaYTSPBjqGQciJUiUUgMFobOMja5E3Xu2viuM0HoLzi6IFoSR27CSkI2AANqAAFgOh5GoM0AE4P+AVHUBXquACF/ELmlVQPuAADUOjrtVzo9WwoQ0p0IgBJTLSDAykdKIK3rgEdiK+zzJeNICpCZiQoGIKM0STsMcAKgYJiJAIdkYIBdIIfoBAOzJ6tM4kL3C/2ycuyNRkvaRK/TIUvgZKjSDxxvJmm+ASqgAsyb6ukTupv5Vu3WQM1WINvjQLOQE0CcDcCyCAobADLSAGrVhTG/0CM0uRMA0hiFNfe+k5mRFMABIihDbgAaSEc9opFqAsBHSDYD9AANcUACshNhdTYTncACqi3M/gCT13n53gA0uqsAYBoaZkAIwiDipSb4iWc3dWADKDwBGheMsWsrrZc0a5cK2VPmZ1ZBBhoBCgt/Rb13iYCVK2es8QCXiSqCrmQfDlLW6TVI8gkRoJACCQCP3KR7ulKfNGRP84porJVKOAKw2tu9jHBkaHWae0SJtGEjaEKXpvWXsuEoXmDMzgDNYDMDtZgt0EDNOjgPJCBBphX1bzzO+egFIABiUcBBjD0B4h4HctShL5zPFfoOKbZm71XLD2ndK7TCwiBDNABlf+/dBDQgRu49BAw09rMABvYJxAnJ3vDJgqoAEug3Qmg3S+qTiSGXZA6AOOQuR3AMhtayNy0rgRwI59cD1YJ9oGuejm+UmOfUxXnrJM36xB4a9lmxoyQbY5g8iioqZB4AkEqtdK16B+ogQ7RAbIE9xtwgrGbgi+IAl20EF6VwCzIg+pBE0y4Rqdokmmkqq+lCsHjCgsDkrpQzCSJhLwgsaJx5TV/BDhIAzUweC8weIPHghmoXIXm+HcjG0xJ4tddABRAmjm9Uo4nAI8P9nB+XkJn2S+ytxi6AFi0dERS+Zi/8Q8o2H3WABJA+Vv/gNq0gPULASOwOAZAjsSZgAQoPaD/fIAxNg4jyAQySyMLqIFjGfD2g3pIpF7Rj/2ql32Rd1iCxtznDAEfIAL10oEn+AK8n4Ii0AARCHsX8QIsoPbuESSAgHLESZQnP45MKSLwSBQqR4gUOaIDShSFX7pgyZJlypYpU758OTJpkqZKmS5p4sSpk0pNmjK9zMQJ5iaXmSxNshSpUiRLmTJFChpp5Js3j9y0KWr0UdE2bdagiYomDZovUCgUIFAgK4EBXr8S6Oo1LNivABooOGDgAAIEBb4OCKt1q1YDdreutWv3wAMLFSpoCBFChw4bGT7USAziwwcQNmp4AKGhgoMKiBc3zoABw4ULFihMEEzhwYIHFCyY/76AwCsCBQo27FigYEIYT0ZkG/nlg3GGBwkSQJAgXMKC32q9bk2uHK/eA87Zqi2wl60FDjV27PBR8KPHhBouZNCB5AkUL1s2RskCxYlHKlAEPiF/8AeRIw+LRAnZJQ+RGk/yT9FFFl1YFZ8TnGhiySYwabIKJ690sslMJV2SUyU8XZhJJZoMtdNNlvA0iRuTQPJIiUWxsUZRcMCRRhhtUOUFGl6IIYaMIRignFxhcTXXcj8W0JaQbsEF11x3aXXAW9LZhcADnXmGgQdP6PCdBRro8AMIFmRgwQeE2aDDDTV0yVsNIJCpmQUWXADaDjyM9sBfppnGwGfFPcABBAqURv+GKhIk8IAwv4QwGQOuBTdcCB48oNdbXh2ggADIMZecXjkWoNZabV3gQRRhrLHDRGBQRCoQHwz2g0dYRBEgFlO0SoUUDEUxBBUFHQGFQRM9UYNAUUBRgxpQ+UAEFES0moV7IUXxUyWY3JRSSx9euNMbOV1SySWUVPIGTzp5+wYkRpG71BtuvAHjUyzCMVVVMnYBRhhQ9LCAAT5mBaRylz7HlpAJCPlokXHlGJd0POa4lgIUXMBZZzoM8YMPN2hQgwaMYSBCBho4RlhiNtwwAmIk3PCByBj4dQFlE/AQAmkduEzBX349wCdoC5T2GRlkSHBAAqGgUgMDhyqQqHAKYKD/AxA22LCYDj7o8AEGDggwqaVMMofppgsQtoMRqsBRgw0MvefDZjf8oNATU2zk0dqtRmFfEUAMcQR5Vh17QxF146eQDkdElCuswEJRRBGwulSJJQqqtIomlNz0EyaKa0v5JZcsrvgklZho4rhvqIHu5+e2gcYaazxFVVVgjIHGGKSGYYQFbuW7XMIJM6mWc0PyPqRYA881lqV2LVDBZinbAMQPEhMGApSOMR0EEkMYdtgPNWz2AZfad4kBZQzvMMECLD8wQcOckQYBaDVTwBkFPJDBAQUUfCKMEQ64FoEE+kvAQAAAMMB4XaIMAwBQNdcowAAD0FfWDIAAwgjBA0aA/wUtEjMYIvjABiEQW7F0BawnEIE8QEAC2erzEPr44CB2uwER6JODFkosClH4wd9kCKwpQOFWWZCQSjghIQlpYhOYgBYldjK5TGAiW9oCUSSewgYTgU4NTDEDGpryxBWlIQ1rSMMZwuCFL4BBDFH5whjCMAUfIABTtmvgdJ7Tu7YA7DdtGViR6BKWS/WlM5/5QLEilsEMZCAEG0MTCZiGgywdQU0NswDKGHmBD2jAAiLoTAU6sAMIJMAD42NTZx7wgA1IAAKkmYAH2rQAHkyCBzVDBTA8kL/hSOAvBASAAatmy1sWYFJxkQsbDfAAHnhACDeIgizioIMQoGowFnskBv8jEh8kkNAgB4HCFKTAhVsVywcbJIIOaiCYuhlhef05ghSkMIWHTAFZR6BCNTmxileooiaauBwSM7eTZ1Vrc0rkyRtS5JRyFUUNakgXG6ICldOZ4QuuO8MYyhgGeb3HCFDwQBrxta8G9stfvIvjbwBGx7GMRStt4YvM9FiBMKUQYlELwQ1CYIMP4AAHNxBCEGwQhCHo4HwYqEEhXzqCxXBmY34JwQ5QU74JsIkyedoBBWQzAQ344ALjC0MrwtDUsL1yODKTpQMONbSvKoCWAhhaAhSQgOhYKlI4mwApwwQHS4CBMd4MUwguoAEb+OAIQ2ihD/JwTiIQgYSAa9VHoOD/gxTSsAjXa2kNnpYYY7XwPSfkJhbyEAVW8PBBM8lETUB0Ic9eiA1vsESFhjKuf/ZTKU5pgxu0qAaGmm6LZxhjQxlKxjCMgSLvsYAa6fKj2zlnLf3aKAJ+Y1YEyAV4WqnLARYwNJnNzwNKOyEQdHDTIdwgCEHAARCEUNkojPAGbNpYBmwghJjm4JCL6ZJf3he+8qlSZg5YgAQ6ID4FeNIIOygrBMLwijFcQJRZFc5pKtCACnyVAQ7o6tBcU0sFO4ACRPvNADJ5gQiw1QM4CAMoHPGDRQmmrhrwQA18MASBRKQ+WVCsDN/zqlYppFZEyMIRfmCYzWjAe5th6Q9uwELd/4JQA8hSiSqCOKFM6DMSl0jiJU7SkwpNoiiRSBfqHsEUNrBBDUmxohazrNAvqGEqw8ribM8gBtuGwSr2yhEv18ikNrpxSB3tKHKLtKMc8cWTlRmNzEJwECE8YXrQDLQNoBkFJ9iUCloQAhLIpIFIcskGJCBBDdLbtEh6rwIUCEMNyqffzjSVAvgtDs4iwIHf9CkWYbgAAiHAPwnITHtrIuBXF9xV1xCNAVt1wJrOeoEHREAHFjCvJ0KBBpdqUGyDIUxEPCJDhuCQnTl8ghOgIDG7tWo8YKgxYKWWY8ugqps2OMgX2CkFXSEBQTIJ4ksqMYl7Zuvdk1vclM91BjNca/8kkXiEUEYykqMwpZ+lg8PphhXmqVAlizHygheioIMF2JFHw1OjcIW7u43+BpNnFcuOCLAWOs1P06YJjA/GM4RnUjvQQwhCq5wABCfI6gdB+AAgD7OZw5AMZEH4AQ7O9AGVeYAMG4DABsJQ1wp4snyy4VNwfuNJ2sSCDHtagKv5t0iUyfLAlKmMLGmNawVziQFdypMN+tAHOagCDJ1pbJgsSBhELiRw9SnCE6TQETDE7VdeoOYXcAi1GojABhXDAGJ8zEKJEYHhBXmCS4p8kstVa4iYmGe1+PmIkbjBDZC40BJfkqDKRQISJQp4U+CQIoRHZcyqA0kX7jAFBbxlRz3/suh0hPtGOEIAkwrcpcLo5ICkJ50C2XmC4KYQnyBQe3oynAIWpJCeLEThBji/AQkAWQOeU/oDNsBB02ogMud5bQMP8MCqkT4/0riGAuL/zQRA099WdIDpr2ZkI9c066775S8LbrACDpUBBfxf0UjABSwBH4RCHBydl1yfN9UAC0HNDehAQQjEFNBHFORVEbSQRKjKf+DQFEzEOc2HN2mAj4VADuDU34TQsUBMTbjb4kwCtyyOJSSRJmDCuy0O5ClOk01Ck23CJnRC42XLJQiFlY3BG8ABulCZGqhOVaTBGKyBGICBjORBGjRCHHiAknDcLkncRTVHRvUOcEBAVhhA/6CMDwVMBgX8XmqQnA4oBBVgwdrMHBJsQa+QgBAIARBoQR5oRBdUXwaQQExNGskAARGQgAXgwAgAgWJ8yQewDA9swPuQwQRAAKgVhwJcwPrNBqj9EqAsQAR4Iob5hf1hwGHQQAkA0oHd3/4lmCHiQAYwSn0NICaswaPp0cV4zGMwDRtCTGTJEGAdQbEYAQbeAA78QA4cQbkBSxR0wRFkQRykU8WQQAkmBnlEwd49BBHcQDxpwg5aguf1YA+6hEt4wk/QhDz9xJJhwjcmiD0FBVOoARxsWeYJVBqEmUIpoVR0gYzEQShgQgT8xu903BZKx5tllEbJGaoBG1I9mgh4gP8F/J4DSFdjRYz0rA0SOEEWxAcWaAESgIwQaIEWZMGrNMFLad8HRAwQ9NwN5IDPZRfPEeMxRRIPOCIFGEEHTGIIVACpMUzNKIDxbAYFqEUCdOInSoD9rcnxfEAJlICs+YWt7Z9ZNVd4fMADJMoGdIAjQJJdrckH+JjHTMwNQA1EAI59GIEREEaI5dhhiMAG0YfdFIETwBx5FM4v+sCs5AcVUAHeHMsPtIQlOMgqrIIqAKYPhWNNeIInuMQ3LshPeJ5PaIhOBAVPlAgcFAW6IAVVCJRUjAEZSUVUOEIqaEImTcDugUXH/ZZ06E5BbpT+sIkHbJDgyQwGuNTT2I3xSc//FCDBHSZfegiTf/DceQ0j9wkB0zSNH4JMR0KT9HDXDbwUBmwAGchOcNykVAmlBRiBqCXAI12MB5xVWRGlBGiAmsgSl4xi13XdU15KAljABABbBFzAGAjedzSM9jFnNzXW00DN8ljb8viABkAYgykYZVSAXW2QCCSGjzXgQQALBiKLDLEKFPQdDrkTD7EEJ8STTPjQTHCCJ3wjtNDEPHEIiJAWlPHbG+ybwJULUgwLPEJFZ7poKvRCJCRAGCSAwBiJ7DFQFw6XkEAAB3iAB+wABH6Ha77dEKRQ3bAKEmRbdiFBFgxBFCBBEyTBDVDBHPKUzHEX9zHGBeAAVyYBowEB//I1ARKgJElagAeYwQ4gHdHVFaklnVB2gMWgylnxif54YvtUwKzRXyjm38zo360lwKaoBQKUBinFwV9shl01IIJ20wiIwF5dj2DoAGDV1SjelaSGJyNVzFqKCcgcmhNwW4mdk0J4wRF8EXdAgZFlaE2wakzAxKtCC2lRyxBdzj0JhbkwxT8hRRukSBZp2erJiIxIxS34QiRIgBGE4UeRhcHoi9bA2e5kUg8YQUJgl/bhJxIgEqwgQRAIwQ8ggRQE2kYgQQ7kgPL4WBLgQPWNSXDawMlkwAjUAA4IU0w9UxCQAEwlYgXAjw1I4pugBp+wJ2kswLA9RgjEUScOxwRoxv8o8ulR1p+BGRiD/YVr4MwCtAbO+MAXZExiNIb3eWtMjQAgBV4LEYbE0FANfMBaYuNhHZZ9spRCvAdgUZNHHAtESFR9lAcYeQQYqOpKfKO6JdFJKA6IwEQMYkg7dgsk7MSUMYVlZl5sqYE/GVwafMFDoUEcbNGMoAEv+MIl8ACy3suyfhTB1A4DoaYb8QBunUE4OUEKEcQUAAEIFIa3SpoNDIET2GEXPAFGjokNTCnIAEH0YYwOHMZjABKl3UB3xRR3bR/3adf1XEAYRGKPhkEH1MwCXIAECKz5DMYHIIDPCKBwINXGHA/9NZKajGKmOUAAeMmCVd0CHAAE1AAauGb/YsCrS5Xryz1BImpfCIjA8oRpBmVJf4hTCr6HYt2ACPgAgwpOqwBOjylWRECBREFoHoCEN2KCY94gtHxW5sQgvZnIiY4L6YlLt/AqjKgBFa0BGyTFwU3FFojZGtxjVNjCL3BC7ECAW4itkcAFprRZckicxTmHEYSBGZzBFyzfsUzBXslQyQAuEADBMEoBEoDA2oyJR26BFDhBEziBFFQabi4uT4lw425Xz8WUpOHAEwRBYWxAmmLSm5BGXwjsAsyPlKhGcSnAqyEVYmjP8XTdYdCcZryrXwSQK+5AGLxBKqjCGoTNBoFJA+KAEiyBFVzXENwrmSzPEGzrttIH8Zns/3v8RxQQAV5x02QkjRMEgbIYn938wBMYgbH8yhaExBC5RKw+puJkr/fGoNJawvgeBbk8RdSa6GkFclSkARtkXtYacha5KBrMliwIAyykAQ/kXlaMbR3NXkAyVxoZwALgliNT7RdohAeOwDCSJLwG7kb6WM+VkxJUkxNsAR40BBWQKQ4cmnalCWOMDM394eLS3AgwGg4UigSFAGqIH848WlNhrgiM2AXMmdFIQGVsT2KQwCjK2gfc6whMGg6UrgUMExmJwUTpWHmJCXNagSEcgiJowQgsTwMq1g8MQTzHMxFgl0Tg1UFMDESEUEOcE8VkQKW18bnJpeFIlFXAikeY4/8NYo7icAvl7JvilMjoke9TmIFooQs/rYGKZvSWFZQjj8Fsya+7SMVsqUI00EIlXBIEHEBX/M4CWfKNlq0mn60BHGvrfMEXdQEVqLDdDoH3LaVciQ021wASJMEPREESAEEecMEEw2U5BVoH10Ct9OHGJAbKFhIORGkSwCs0cd8kSdAOaIAn8ckGaUDOBMYNcGdZIez+xNJ4ZkAOjAnKCjFPTdoNJAEG3CsgMYbxfNsPa9+kxasS3CEJHAFzpg08r00IPUFERKAK7SU2Di9eGl9BMOdjNeA6FQ4RGN97vAcOgdaFXA5oTcLlKcVoQxG6PMIRWlnAsXa6mEFFr++wZHT/lqHBsFQFws2ju5hZKkyDL8gCD0RA/rI0XNCFXYAF1nCFFhpMc3QAFDSU6XxRbjJn8uSAyKCKUIsAY9jYEJQrDiTBfngBtWEBPE9BEnxpElDBl4aM9SlBut6reQlBFEgBoyHBMHbTBaRtDSBdaQxGWT8AstWAM6u1nUaAB2Q3oh7GCJwMyiQ4NqerNgfiyfjkzJhMAzINMo2A3SZBzWqQCECgUdcY8jZgCHlTC10fFBwTGxrffyzEGJdYWb5xCxkE3Mg3TwzFhZj2rZKev+UqEhohHDhCUVhZP/WqFinFG6CBGagIi6wBQ7VOkjvyGagOw6WCMPjCL3hCGeSvjQoP/5NcclkYTBoVAAR4DRmMgRlQxRaUKnMiwR/ylIJbUAhgwKNpQIYnwXhkwUc2QXbZdXzIihQ0gTVJQY9tc3DewBOcl3zjbQTbrRN4BgFrElWKjQXwtz0LeJ1+4mBsyU7JdfdYMzZjczUfBk/RHM15CST5IRTHK0pmsfQ8xAzB8/X1io/BEAYFY49dTw0QQVk+zbgNxF5xtkAYwWHZjfIIBERIQX0w0bvVm7jUmxs8gguaaFCkC+kx8WqTjmyhAWtlUeoUnOnoNpQ3+U0zHBhUuSv0Ai9wQFuQ5o4skF3wyCWztMcpSQJ0wNcW8FSsQR7cgRNoMw5kwQ0swRJsQbpyJP8gzbkOkEAOWJbeyjfdJIZ5S4EWyAoVZEGg22EE+xjJ/CFz+hg8A8EfaleOFd1+FY1+UfoD3JU3XfpQeqIPMJoTTNrGBMYH/EV4pnqoh+y9kkDIfgBK1gANiE0QRDDJTDd9ABbwQqDfXGONLTZ9hBNK6TofQcSkOoEdGIITxAdnW4U4XY/MmlPDQUFkMm2usha6YEslSPS5KEXoqdZqo8sWOdQYiEFGU+ZTMLH8NpRA9arroAEYgAEqCMMZcEBwCwlA0kVZEMACfEXEhdSS/LfXqO0ZqEEc3MEWBAvccmQUL4HhIRMkVXA8S0FIypwTcBdIVhN6R0EVNIEw2cAS/IH/H/BBuuKi9wUBzm1XBKPsBl3Ave/JAxAwpUOADayl9uAwsAlHBPgABMcz9d1reBJeBiBqTz0GqJfApIXApC0lCUiPy0kaypDAib1H9KENBLaQ3ojl28DsO9MHfRgWeYTQHhQDI5CHfUiWCXFgL0qBe/DbiSoFagOEJUuTIkVys+aNGzRt3jR08+ZRwjRqGkaMuAaNmYlq1sBx+MYRHDVn0KRZowZNSjRevoARg0oYDwgQEiCAgOBAAQIDEhgooHNA0KAGhBYdQGDnzgIRbBSJEkblmo5t8nSJgsQLEiQ4bNzoWoNEiA82kHSZQiWJEyRTniAZgkPIkyBCbtyQckPI/xQgQXD4AQTIDwkSN5D8yAHEhmASNcbuBaIjxAUPOyIseBDGw4IJIUJo0EDhQAIFECJIMK2jRt0fOGqMACs4gwYMGCxkqIEDBxCuHwSX4F0DyI3cQbaSKGHBApAhRH44cY7ECZEiOXKItfEjxI0fUIgYeVKEyJEjRW7U0EGEiBQpRX5U4TIlio4fPmy0BvIEShSWR5g/eQIJkkosauiNSAiaZBKLIEnooYreEOiRgzhio8A32lCjjTYOagMNhBp8YwwzOEojjZLMOOOMMMKA4gtLhJnpJgRkPMCAnB5Q4CikjPLJKKMKgGAHKMb4Ig042uiIoza86KKLIKrqIgvEbv/IoS7BhigrjydqACuIKXEYbAQq4ZJjCyeSkAuuP6ywIYMtFsMhibSg+6GGJHJDIrgaQrBgBx46oGCDDhaA4IIaNKgANNFIK02CIqYo7AYgHuWLtRwW++CDEiK1EwfqbgiLhsWAQEIIIXIrj4YtgXDiiR+QOOyHIZKQ7gftYnUCiiOc+IFX9nw4ggrwfjjirO+GkCKKXI/4gYghUosi2fSmOCKKI6CYAkCLHsnQjW7ZoDChcD96Y5JLBIqEQzPGGOMMNtB4Y8FI3ljojAjX+PYMlNI4Q4wz9h1yDDHWjcKRWWCEEaecEgD0AB17LGonoQgw4IEOhGR3jQs7yriNI9b/wmEtL6bwggjhcCjvNiSyuEOKIICgIjgnckMMiymkuGOKJGoIIgsqnBBiMVPxqiGDDD5IAgkphNjLZBw+0FODCXjgIQQKFkhgsxC2fCC0QRmNwLshoEACWv/Ug3TLEkiwYWbW4BqBBNlG+MFOIWzIIYgchrDBBiCQBlm5GjBAjQQi8BxbBFe5Gw+K/KaFAj9qkYU2P2qhKEI8H4z4oYjGjcjPiPCgeCQiNzLMkNxKJmno9NPZyJDCRxZ0Y98TJzrJDQpzT4ONNDR8g6SU2EBJDXfHCOMMllo6Ag5OZpIRegR+smwDCgxweIACHhaqxgUo2AGqlE5qAw444ojjkinY/9IKCR2myGMK3FB2LQoqVo5iVL7yGKJ+HKLYAgsBlALbgpOFKTihPLz5AQmKlgQgSMFOwkGZDT4Aghp44AIbCIMRPHAjCYTgB6hxQNcgIIHSRABzQxhVdJDwhCg4YVVJ0MFvbkMlG5iqUyXAgNposCog5ABOWrHU2g64GhyI5TDOIkEORiAbDBgtPJhjD3PCgwTpDAE/6qMCevwjnx+ELldQMMIY1SdGAsGrEpGoRCY0YRA3TGJ2w+OQxl6HkS+Q5CFueIQaJuG7BpmhJCPBFxrcZQbklQgNYkgkGI7gAx+gwRMJSECMZOSTAiTAMhe4wPWQsgAEbC8oB1AABTxQhP8voKQkDHmEI1gZijo0SThaAAEQrqWb+ijmBl2gQh7ycIct4EELd7hDFnhJTCxoAX9dASJuLuU0omGqb3NpmVtyABZehaArF+CBGYwwAQVsgAwasIEOGBCa0ZjQhD3QgVaI4IQp6OA8xyJOEFIDhKcxZgSsCY4JMlWCGvTNgZ4SDNFIEDgN8IYEV8pNNR1QgdlUwKHDOsINnuBF7eiAP9txoaN0AJ785IoIYowCF3xwg19JAQp6nIQmzLXGTCBIXnn81pFWkhKUnIFd+XpdQyi0uoioIQ1hgB0b+IU8dakBqWkIWEqOl6sofMIDz5tRAXxiAAWIhgIWUIBVEwDKARj/QDQbqAFUaIcGDMHBEatsBCPqgIf4EecqX/gCAlGjJ+Hwsgtb0EIX7lAVvW5hC7zUgtISQ6osBAF/XXLCEH7gGtcAgQQfuMEIeFO0wcCTPiKQgBHIsIFJhoEMnCmnor5GBBDMLTg68AFxWLUr7MDTK5TF1G9GgIEKaCCBkZKVWoKTmPpwZoeP+UFwPnUoBzjAAhVoAAZS06wj1IA/ORiWDig6BMbeoHOtEiN/ujPGkm3ncwXaxCYsoUZIkK5bJ5kQIlWiEkAypCGrI1BEHJJHNZjOXSUJHolSIjAwJCsKY1yIBCg5owMcWJI1olHEQGnVB3jABooESfnQmlZWNqIR/1vAyg9sEIU84MELT0DMV+qShLxioQm/zANgqSAFWb1QLsONSxdYhYMfPI0vSwSOzkZQtIMy0GQo05MEwsCDq0kgRR0YoWgeEIETQgGe8lHtsoaLBCw4AbbDrcsNPnDQolmANhjQMcicEIVHXYlONEizeVCTqsiKIAQPzUByHSDmhE4BCrYKD7M456pkLS6kzPJBEYrgA9gypwgEgoRBMiQVNmAkkSTaV4dqx66S8BRBk1ADo89I33vRtEQiQiVJ2BWGL1hrPD/YQhgKHD0FGwDWOmHwww7gvcmEQQ2Y+MQqK3y+OAizDlNgTnmoNVFiPWEKXdGB/9wphS3oZ39BGP+CE6RQgxwgAQ9CgFmdqBAFpQnuBsd6VRL6FpYPZGAx1czT3GrgAw1wwAhUm8AG2GCEB4B1NE4uTbPqMwLVqvaiIFQOPIdwA7XcAASSFcy5M+AagEZh2tPetmAwIJawwDlukj33COJ8AQ1YAACuwcBFKUqEJxyhosy59ngq2riTi4c5zAodf4b3uiOtYSOIDJ5ZM5bfNaBoIr7j3RvlNYlvEcRCj75QIc0ASDTckSQ4XRcYwBCGaPnAC0YgsCQTwIEO3FuSNIr1rHt0gAeQEnxocMSuy+eIRoSiEee7gxZQU3dhYuEGMLuSf5yAhRb3FUpZ0MoTIFhN3GSBC3mQglr/nkAFmy0Whi8EmXBy0OWn8W0xW0rNBzhDAQ5ssIM8OIMCzEka0khAA/D8gAiItiXh3Ec7Hmvh2KAwBL68hYE7VBsQeB+nJARBClpwGQmcloEwzwZuFxVPEajb5QaQgAZdFoF0QvqEkPLHuiGEObNgbgSPLisHRcABiYpHfv6aFSXqOgNELGShI33I6CIiF4LOyDqcK/XpRgjfkIoKhTAcj+qSxQhQw5F2AIMogAIeQJIU4KoODNYEgCiy5yeKwuwsIATSDg5C4RN07RNAIRQ+8BIawT84jzD46lWGAAu44A7kAA/uIPHwygukTQi2wAvuJGm8QgqyIAe3APGUAAeu/yQJhCDxkCCy9ARTEkrafsBUGqvHjO/jeIAMesADKMAISE8BBgVGIsDjPEPhFiMD6uMGQoCxGMuAnsA5EChwDGUsiC8HAEoJguBveK8wzs2hMEADeMUJdIVFqsVZROADeIUxnugO5aNzxIM1eIUIqoXQYO4I5OPkQEg+gIq92AtFzICo3AAS2CB3CGR4HgLpjO7oMg1BTMdC1oAUieoMxih8nu4LvEAMxGBFPCd0DM0DEAWiEPABGIABror0xM4ABICqtEd7QolQPEAHjEDtdM0SLsEDQQETPDAU5EAHQGAIqOQDtKCguIBseunZqIALAigPvEALtAAPsiDE8CQPhP/PDiAIsADoCbiAaJIjiKrRCRdDa7akoKIAN6rxBjKgMyYgDMxgAzpoAaxKAR4ARiZANjTA+ECoK9iGMfzQ5H4gC7AgC3QwLfQmOBiIsnTDb5IAWmyPN64kCoiAsmgAB1JlWIhgCsDAC6KAPUKI0IZAB+BMa/qMTgrtB2iABjAnP9BjcY7RB/aMO27gjtAgeBrkW1DiQygC6XpqdRQiDUhRvhKiEt5Ad7Dy0dYgYKTODGDR1Mag6qAADKBAc7zL0DrDM2yrAo7LAXYx7GrkAX0CGAXgqxbmAi6QReBgGS/hEj7hExiBEUDhLx3hn+ZjCkjgKrzkB4LJl6bAgKRgxbL/wAwh0zlWptv4pwmuAgecQAnwZGXIrT5yAx+J71PSggSEIAuEwPZawwbEAgM4oAzIYAc0YAFE6SAPhgufKAyt7TWhqTWA4weqZZ2SZfGsayOFY0tShTWI8AMs4AOmDVLCcIlyAJ54RbWYZUoQET32zMYkaJxqYFdiLhGd4nKeYCiBchbHoHjgq0DyqA0AxEDmL3dWh/4aBD8JJEEi4bwS4new8udS8f++4Hi+IAzAYAzI0gg05wg2x5Ggpsvs8AIw4ALechcbkEZ8UQA2tEZuazKM4Av4EhMwYZUs4e2cMSQ8AFP4Sgu2YFr25gecra+Kaa/yQDdYc5d+phyPxUyy/0ALuEA3YOhMclALqK0KeE8L/KYaO+UwqA2GkMArzs0zPKANwmAHrDA3Z0ICZqMzZgPMPuCJRgBlvlQEMEr7BIjaFI+eKI4GtIY6BMM6CQMJtiQlefIxoG85rS1WOKwGnuC6MuoG1KxZckAK0AMmUY4IOipGf9D6xugLjCC+ImEZNaG85vMN0iDpPNENKGL+yOVS7yu+ShFTHaINNHFTg+d4UvUL/EtFwGBBO2dBbYA+QgDONGAL7RADKMABFAAAGPDAaAQCNzQBBOAAJCMEOuoL4sADd+3CnvES0soIUq8RuoAF8QAKakVlegkPqGAJrGALqIAKgCMu7gBaukDxIP8TCVQwDxDvDJ2tZpKACpQAC3wvLa4DguzkgRZPHzGlaD6gAnhADXhgqxgwAmAE9YpgC4pAT3TAVkEghOZQByCK44aFc1CQCqwrOyylBPzR8JaN92xM2haLJ03ABPTGTgDxaVzlCNJiCMTjO2qFWXIAA8iCBJLAUziHPygvB5jjZEQAAzSnEpYxjSwhE/yyEtIod7KSdkaiXTZxFNkgQebFdvBTE3nqK58uDMTADBqnFRN0LBnUkajPB/QENp2oyy6gLXWRARMgQwVAATKgAoj1Ajivo7igEZqRdAQEFNaqEfZoKIcgD+RAmPLACdBiZPIAXK1gD66ACWaGCrbCLvD/Jwn453+2YPG0olScILD0Kg+4QAvQIjdwYASmTWbwxPZUqDq+JAM4jArJoCcWYDQMVmtK8jpaFj7wzC2A4A5sKzY4xweGMwqyoCTpJDVqgCdHoG8+0trSwkzAIgTsVAciDkrh5mSGUy1gjghYw1YKDk+ewMaG7QaOYDm4SzpC5wZUKxMGYhIE4mhXR3Xq642wsltQgg0ssSHua9GwUkPws1QxpA2USpGG5Au2dozMsgd84P8apwjGiMP+7TV9FqK20FbTlgHX9sAawAYcwG3z8liPAAvi4O0eAa1IJ+7Op3z0YwruIA4EVw5a+A68IA/qwAlWTAuOFDdYsz5SAzfw/+Q2sgCw5o73biAJsoCv7qAOJlMIDoOJyuwt+IL3nKM6wEIDUsMGLIAH2JYBD4YDxsmR8APZmGTFoqAt5EBwaoMmxVg7Tq6FbkAEjGMxSCBkpQAItsRMoBQstqRvrGsKhmuOMeWffnBVWnZXrssJgEg7SrIGPIow/ixXUvA9YNII2vdADMQ+GST9+pdBPPVA3ug+HQINlFIqOKLUwOBRd0D/Eln/VsTqfsX7YtWRahJMKZQLZQNtK/RCSQ8AAmAXRckCFvYJknXtRLh8VikUWKl8SLmvtuAOWhAP6kCY8ICXeskFWxNP4AQ3kkBpgEAJFA9KvHE1lABcg+nDHlMufv/oMOwExmBICWQlCEjANbrsCBCFaxYAC2fCA5BAWbzgIkemC74gr6BlC55gskaOz4rg5IDAWkhgNmyDbe6G94BgNZIpJeOGM+CDf6jL4TjP2nCjjokwNwZKTPksVrqAO9CjCNQDJk0OP1BKEiQBQYL2Kj0VK5EKQ041fttgdeArfvPoIe6rp/1FKqQCDcrSkT4ACsTAJQtURQq4QRe03aKsrjyAVv1w9UgAg9xSF7NaAXbxAurOCMAgDYKZwh6hAzEhaONADXxNDuJAmoVpcHkJmqOAMbaEL3JACLDAKpxUC5RgcvcuN4QAJLWAiGfU8cxkjgfjmulVLXIjBN7MX+f/uZ4hoAPUh7HUBz5a0Qvw4FujoAtock9Wl3MMGs/8YwiADGmcIzeCUIb85qErD4QMh1ma7ysOw8bG8COla47pxCvKQ4Wco3GSwDCAgDm8A6Gd4mjNJSpXhxI07ULcoCAuBCsb4iobRL6iclNRoiHgIL/KB5G8oNDIkiWUp1X97wi+IFkITZ2Gcmxlte4YgzNqQAQOBQEtVG2v6gJ2AJ4+ZwviYAMFwhHaoBIuARJCQRRCgZfkjgqewAv66g7AuK+4wHI7k06dwEelwHu5QghiWGaCgC3kuj5sQC2CwA5csJoO44dMwJmoQ28WCwpOBh8xQARuwAES4AEim4rFhrHQVRMKvICUYVgOcsV758w8FNEIiGVZope1m0AKlKAJrEALkqAEePJLaIA6dCAIrqMGiKCaFsNljiV+kDNn9IYEhuXkmCNPmAUHCA0IsCBVzgM/9iwKAgIAIfkEAH0AAAAsAAAAADEBqwCHgYlAfodEfoxOe5JXephff6JngKNsfKBtb5xnXqBeU6FWSqdSRalPQKhMRZ1HS5JDSYg/UHw7XnI2Z201aGg1YmEzYFw0YVU2Zks7Z0I8akE+cENBdkNBfENDg0VChUpCiFFCg1VIg1ZNfFhPcFpTZV1aYl9iYl9pZlx1alt9b16BeFyEgV+IhmWHi2x+inB0jnFokG5jj2tfjWhbiGZUh2JSimNRlWJPm2FLo15OslJVx0ZT4S1V5SFJ5CBA0iE8tiIyoScskyYngzEjfDkddTwdbjwcaDodYDYeWTUcWzgmWjwvV0A1U0gyUVItUFIoTE8lSEgjPUckLUwlNEMiNDshMDYiMTIhMi8iMS0lLioqNiopOyopPiclOyUhPSQaRCAUShkUTBQTRRQSNxYQJhUQGxMNEhQMDBEJCQwHBgkGCQoLDA0PDxAREBMWFBYXFxgZHBwWIxoYKBsZKB4bJSQbIiIkHx8jHB4nFB0zDSBCCCJMByRREydKJSw+LjE7NjY8PzY4RTc2RDg8PDxDOz9JPkFIQUNIQ0VJREZKRkhJR0lMSEpNSktOTk9JUVNHUlJLT1FTUFNWU1VbVVleVFphSFlpPFJmNE1mKkVlGD5qDT1xCEeFBVKbAlinAlysAF6wAWO0Ama2CWi0F2yxNXSqX4KjbYakgIShlICko4qxsY/BtJLHtpjItZ/GtLHFtL7KusLHvb28v7exubCor6ijrJ2gpJeZopSToZSOp5eLr5yLuZ6IvZ+GvJuEt5mBspV8r5hzsJhtrpNxrYp1rod0roZwq4Nup4NvpoFto35toXxqonlonnZnnnRknnZennxUnoBIn4M9oIQ2q44ytZQrxaAmzaApz641y6hHzqJZz5xuz5yEzKGMx6WPx6uRyrCVzrSXz7iXy8KRwceKw8mD0sdy4c9d8NZN+d9L++Nm+eB8/eaI/eiN/eiQ++eT+OKX8dub7NSl5dOy5dTC5NjM5trR8OfU+u7L/O/G/e7C/e2+/eu7/Om4+ua0/Oe2CP8AJVSpEqeKEysW6pyJE+dKHTtn6kiRQMDKQjMWz6Q5g6ahlDhpQqZZE9JOnDMosxxiFCmSJJeSJE2iRLNmI0sp8PjxQ4iSiZ8mTlzC5AdQJaAmUByCAwjoJEmE/kQCeqIQIUmUJiW6dHTSU0RBTZRQBPZEI1OnLF1Ca6ptKVOW2lqypOIQIEVN8i5ZcgWav3/8+vXjx2+fYcP+5PlL3KvXtsfCtgmbLAxatMs3MoMAEaJzkc9GjBw5okRJhgwYUl9YzXpEiBo1RsiWbeOZ7WfIgOkG5qvxN3Hygi9e/O/f4MCIgYU45qsbcHn/hkufTl168eHRsRsPLD2c4sWPHFb/uWKlvJU6aOpciYNmoUWGUpxIIbjQYZ2BVtCgCbmG5Bv2DAHSSCMtwSSTVzPVxAhOOhXlE1V//FHUUUChgIIdf1CYVSR2TRUUIYZgNQkilyAykySNnFBCWCY4MsgkJhQClyUosNUWXHCthYIikTAiyI+CdNHFDMQJRtg++iSpT2LyxBNMEqYdgcERoY0mJQYXyNbZlp3RYEMMzywzTDDB/NJLOOKMI8883y2W5GH/IImkkm8exg9xhxl2pGFKFmZYL98UV5yRggk2aD/XDXqooMYZ2qihhXI3HHDDRdTQFYIoUsUZjVCCRn5vtMdRR1VAIQVK+qEUh0XntcGGGiSl/9EeGnbUUceABcKEoFeUVELJIgzuBMiDQN2RRx5GIWXhH4QgteEhhCQSlCGJzDTJIZYsggglkSxyAlXfKhIII44QEldcOJryFloqWDKJIpBIwYUgXAjpBQ3EbVcYnf7Es1gwS9SA25i9gJPmmsElrPA8DEsnJ5/6IJkPnXVCHDHEc8LZrz95WqxPPhPzuU8v4gBmJGGBFRqdcdsVGmnKhCHqssqDITqcmn/9o5CoVhR0Xh0hadSGflgMZJCtKMnaRhonvWGHSGyMJGocdmShCIEFxhQTrzUBm5MddgyLlAl27EQIhT+xxOzYlUzCyNuLUHKIiZRIgu0kcU9iybcn9P/9LSWBZBHIIYOsdeMpp7yC+LozWlIIvfbiK+hxcybZz3C/POMPyh1nfNyeb0ZMZ+VKggxykhNTTHHqFS9GuuqmH9aPL+MMlmdhkSIKWGAon4zy7/p+LrNgN0NXXBx1WFEFenFIoTwUcajRhhrUq1HffSd1RP0aaqTxhqoarbHf1FQLiHVLWnNN01aW+IEHHsNWgnbZzKJtAiVRNct2ViguQkghIrpbp/T2raCoqAQlgIQgthAIRZgLLYl7hVxwVAq6zCUQ9RKS5AZ1JDplxx/BGAbH/DS6PnFOdSikk+lWyLrTrc50StrH5VJYOpDZ7h/BGMeR/GSYfujJd3r6nRD/hzjE41xuMWoaVPPGUweG3KcCVIhe9djQhjgoogRVeMSmToKe6snqDFlgTxvEh4ZQmYQQiMBVrlzylKysby5awdAk7GeHPPyhEEeR31Eo0QhAwEh+zsrKgPxYN0RYohKdooQlOvWTb3mlBI6g1yAgQSLEIU4FN4LgW+KCgiB1AQsjMF50QGe54QRDGD58HcX0pErUse6FLHThx2Y5MRaOjnSvdGU+8hQMeeywcz000sN+x8ogEpGYR/SHmgr1CClAAXurkoAFIlKH6lmvIeeRgq2sIIUrnMGaIbGVrNLgBpScAWzRUmOutsa1RNBIfpSo1k8otJNC4PEnvTLBHimk/0eg+GoSkWhEiCRhSERmJQWSaApQSiAJR0ACEoOIKCVl1JZTQJAtdLmEJU4RiCB5IZQ580cqK5dMYQSDH6L7WAtTB7EVqlCWtIwlDF0qU9Z5LJcq3eVhesm5PcmOcnYipp2MeUzDfHCZgrkCFbp5kjNYARJNZAgaqleHRzyCClFdjxTTYE2SfFNW6VmI4A4xIHUaCEFvtERNaOKrfP7Bjvdsqx7z2Kt+OusliECEIbgSCW7tzRB+y4oJHopASDjCEZRwxCUsiTgcoUsuW/AkSBNFypLyonIwdCUsM5tTXda0pp7l7E03exh98HSodLrT7vzEO592jIj74Nw+jiqPQv8BogTJWx7yAtHE5U0VVmtYHkEYgjyNgIR73KPeRqZKviwYghFlbQmB2MkrrczFjT6B51EKkQd78rOfc60EVIgFFEFG5ZB9jcQhE+G3EyjCJwh8gVis2jcVuEJxFj0XXW5EiEEEabLDQ6mSStoLzGY2lzKt4Utp+tlagvZiKiQtn4ThSx7GVk6BWe0PZds5IdpOttJB6j+ugIX2jIcjyAvaQN7AvfIgLw5mqMNSO6IFayq3jPpJlVjJej6XnNVa7nRXgub6E0Dg4Y4aqmsefSW/RGihEfa7nyQSQYhLtIRbKTgBe7+lhZasyCcwgMFgIXECRSJOghA8BSJRYAlAWOL/v6I0WSpLuRhhFDi0DMZz6g4cy5w2OMF1oqEuIUbh1+6JH/oKqms7fEw/0bZQVODIQv4zK+pZYQJUcAJBoLC8JkpEixyZno2XhgaSiOo/ddACj9bJRrRaV8gJUrIJoKKF+N2PrfBk6wlSAAhD5NOfALUnlQGagkp4q29vaAokKFECv8n3oSeAxEYtOkFLEAIFp3BzIwQxgngwiph09oed5/RZldaQwX8+t4MbPLp/CDqnfPpHoQ1N1ENzmNGNNmrxCuWECVQzJKk6SRqaIAEJqEcKUIzPqYYrRRt3TyQAN2cctEAIs6LvKUCGY6zZWt5IAGIqbcXKWnt1AhQUAspM/87jU1byEkAsQgXGrkTfmFIC8prgBS+AQQms6girPkIRinjEJExxFsfRhdvxMNRffvexO9W5F+oGtJ9nejp263ndM40hLjfrJxByrMN58kcvkPGNzQkVmDGDLWL2jSgJOKG41CvIUq9QBStgFeF1sIATnBCFJtQhCxyxcX+4tzSAy+o/WriDIqC7xgPxiqAaTdDGAXm/meR6EXa4ylorgYIr17Wv/DuErwEKiBR0K5GAuG15g/KCb1WgmYIIhBSa8IjDSsLoppAR4miQdET/pWb7OqK8vxF1W14d3VKfetVTKCd303CFXe/F14EZ23DQABnLCAENKrzo2+Vb30isrf9gLJAfgkxVxs47ieydIAGFQ8GqTnR490jSvf3UvyPJfrLFHe8VuxXiEjyycXWlT/qUa9zyBxiyeVoGej4BCD3xFYngKwmVLYwgCUGBSIX1CAh0Aq3nc01AHkDyCE0QF5hwCSrgB6bwCq7wAvEQMxzUQZdTHMJAfMf3SumGfDClfDa4Sv3wbqYTfRxTMXkiDjaQDLzwC8kQG9wXRKwEM2qnD48mGOOxH4GHBligC1glCFUACVf1CE5AHnGABV1kYwA3VWDFVV90BlcALWWFNdO1Kyt3Ew6oCCJXE2yjR3VTCH8wLG7EeYkQCUMmCV0GUIkgLSaAN53XLH4jFo3wCJn/gkAmoHO1R2JXcAXiUgIXEBcqcAKVoAgqcAqX8AJmFzPChCQxyA8zuGB9Vny2hIOctYoR9ibRoUo41XXe4A+rdCQgdAze8A3e4AvIsATLEFvHBCm+41rJhFT9oCpcpR+G4AiKgDxLhVUSsRARAQdvQIZelGOpIhILoWqL0IaNR10kcgl/oC2HIBObB0gGGAmF4IAK+Ic1IT9XgSKFYAhttQgoQAmI4EeLGAiOgCk9xwhciEV/dwWCYwKPQALtggI/52ZpgQoi9TuRsnbRkYrHV4OumHx+BmFaRxijVFq3NCe6WHYxRIr9IA/BsA3e0Avd8BgggC871Dsz8zm8Q4z7/xBi3lYcdXAHvyUrBnESDXEfj1AHh9BE1uhF0TM+aMiNptYeEwd0uBJd6MN/h3AJ5ngIhwCINDF5eEgTkhAhvjaPJ7AIgGgtbxMTHMII/8QIxSYTLRFYgdBAtDdJGmgXdTCX0CiClMCFjxAIhJAJaCGRQBVbtgOFfyFuNKh8MVVuQqhK+zAPr3Rhq2Qxv7MYPKR1IqmLt0iTkCIPzwAN3MANjwENNwANPtVoNNk7hRFiopQ97LEQmcY88nEQHKEQgUc9bmAF9Tc9XKWbcMCNUKkFh7B4PZYrTyETkrBX5lgIiaCOI6ddbcUt79gT81gJFbgrhEAIPnYI99g2+lhA9/8jLRbSCIEgglUACBpoQHODQD1XAs4TCIjwh5/oChJ5b3vyQcIADqz4YHVibx2kJOKwC+HwkYOhdbd0JCE5kjUEhCiZYf1Ams+wDeKwDdAAAhxQYPhZjMJTGB8EHIOiERNxBWhABS5WB5pmBU4QRQUxEN8EK92jEb8JTvsRKwuxW1fThmb1El5xlZbwB4awCOpDEwQycrgGItbSKyiQCI2gnYXgY4aACHsoCYsgc4tYN5TwLYfQBFKgCLcFA2R2AjBACRrYTE1QBVKgnk0gCGRaAjAwijzEQyVVoFjnn5XZJx6zD/KQC7ZAC/PwMNRHOiJzOfsSaC/loB4mD4+xAz7/sAPaAA1KkAQg0CSbQ4yFwaEdmpNs9w8a8QjtB5/WWB5QiQUFQXve9HBS9VtdNU4P1xER8QfGGY5UuU52MxcVVy0C6IBbOXJ9I3rW4hWNAF3aGSItQS2E4EcReBTtdYhY8QdXIJ+HAAmD1WwIZFVN4AgDMZc4Jwhh1gT4AnzApJ8Fqoou5ZGwE0OlE5njkAuw0K7zUJkdk0KXYzG0mA9+Eg/SN5OEwQ0/oA0/0KjUgAMg8AzyYA7ZkA3aIA/eV0THuHbhVyhpUFXahAD2Zz2o0hEnQQXR+FUl4AQKMaNk+JtpWGuHwKSLwAgnS5VbIwn/ly1LOqSUcEfHuiuUgAIn/wAtcDgJjWAivPI/UHoJiwBAiYACjYAUk1Bmf6AFqtaIPZcIlKAILSKCggAJCLkFgyAWJdAEupALSFeRcnIx0iEM4YBLq+gxL4RCDDMPt9Cu7jpLmhlhMHQnrdSRcyIPvhAc26ADvcOv2sCoQTANIHAM4sAP5mANhmsOdmIOM6gYnklMTvewgmF3yXMI+gGy30M+MrpcyFOxq4qG94c8hLASb/M2FgeIUGFPH+e0QyqzXIkgNouzOQuH9xgTAhW0V6GPenU/gHAHh1Bmh5C0z+pz8LJzgnAFRVsC29Jz5ikIufACj/CtpWgx0kEM4EBuduq2C7ZKaasLtcC2bQtDef8COxMzr2YbYX4iDzvwA/8KBO7ADuzwDtvwA9vgtyGAA9CgQ4V7uL1jDtVADdRgDinzD/JADuJQdl3Hdv2AVRGRjd3TPeKEHhqhH/XHEWcofyJhhhuhKoCQRuEIXTqaNVARtMyiumgVs4nACNU1ExYCu9SVnAhCrLVrFVOGApVACJMACFowcVlqAn0ECM/qUIGQCJBgkIEQiWIBOPSyBTlXAiSQdNErMfkgHcdQvTqIU88nS5HJMHv6Ct4LC7JAD+VqrhSDKCmFQvnwD+LwdejrA2z8A+ugDnDsr/PrA0GABCCgQ/xwDoZrDefwO/xbDdYAwIShDdlQDTuwA77ksMr/JH7/kBEO8aJqEAdaJAXOk7kgSz2c21UxylyoEgdodLKke5w8ChVYeUckzDVSkWsI0kfbmZzK6coywRIv0Qj/Z0/dQsOGYAKIcAdv8AZaYDcsoQhKewgJNAiNgEVzOcQw4KVbsJAJ9AhM0MQnI5ITI8VUbKe0qFmulLbzsK5sy8XtSgtg7FIiozr7IjGrBA7p+wPykCRr3MZwrA7okA0/cA5+mwTmAA+LUbjXwMf7u8cAPBg7kA3WkL7xoCeuaSi2spDroRHdEx8DoE3ZExLVgxLgRKMS3MBTowWIkLIfjJyTUGWXUBSnnCC9FoG/unIRYiBa09Iy4YZ7ZcsR2AiG/5hQdnAHd9AIIucI1wIJAxIvlHyePg0IWeAITEwCj4ALTdBt09xSSzIcxzC2UJyDKeRCVq0P3DwPs9C93ntfXiyZmSWSdELG/FK3bOwD7Iwk7+wDQCDP2tDG9kzHSeC/1ADI1nAN15AN8RAPiqoNhnsN52AkO4AO18CoB00YCY0okEACUFAB6hFVCtE8ZvAIVgAI0UPRaiAqXpTZEhybvzU+UJkFoSt6hrCdpn3aVIaVfvAHuNqVNHFHeJTSAKUtMMHSLd1/ARWk9xgJ7BUJuYxPLFE3kdA3fWU3iOAIZ1oFedFR8yEIGjgDMyAD9PACMiBShRlDUjy4+0LVm7WKWf89D7bQxbCQCrLQrl9cS0LYbj24D+Ywv9qAi/ogD2ed1nrKqG181nB9zwVQ13aN19aADYVcDXZtDdqwOwNd2D7QgohdPIJSAhUgAeVh1F4oBVRQBZEGwWiQBRQNEW9A0eOUBkODBoCAY/cHVmdQa9tZCHMzN4vApGW1CH+AlQ7IllmByt4Vu7D8Eo1nuihCy7bL2ydgCWDhLEqbIkfsCLUWvMo9EN10BVFQKkftAi4AA9znWhEzvbfotc9XxSDjD9+9tt88C98MC7QA301YqBFjHDlJz42KuHo63/rsD97wr/jNxt2QvudwDXQcBQ8QAHv813++x/4t4NlADdhwDf//quCPq0w76Q+OAEUl4E3KYwVQ0G8VcGL4IaPU0+EOx1Whwqpn+EVo5MHHqSs3rBZPekglPAlAWqVdGbtawy1kRas9bk/QMsNCjrUlUHAlgMNA6us+nAXKM3tV4AiUXHdoSndN4KbEAKf3Jh3Q8A1KBxgGtmf96eXzQA9pOw5c3a6vYAuv8Aq0IAuxAAuz8Kc95Vpq/g9s/gOCLN9tfMjqW+dnTQPqm+dyfQFGMOB33c947d93vccCjteHrOg6ORw95wSKoE37IREGgUBXELGbC3H6wR7KtY2oNsHfdAZwsOKFeMKyqkZP4WaW0COGYAh9VV2t3la74nhagwKyMAko/79GAcUI/6PjQ3sJhUAJE7B3BecEk6AFFgAFSgsHVqAIVuDk8oE8UoDctuIQz6rMm3OMnAPtvcAoh+lZ4rtC/kAPXs/NtMDV4T4L3XAL3z7usBAL8+DsaYfYJtPu3FAY3EDvdD/faK0Nel7H/cvv/dzvfd/vhksN5JANhb0DTrzo4+Avi7EIDYQfv1UFA+CxMpoej+DQaJgGcEA9mq75sTnBoVI+WokIJZsIJ3uyf6jTN2yWbridXBmzhoBHrw6HLf0C9tB5NB9Q/gNAhBjk0lIBTzABUPAETwAJVQD82oSNL8ZpEl3sVaAFtpIFWbAFXLh9QmSpigwNV/97ao69CP8KO1n89Wl7C7UQ7uA8C95gC94wC+UNC/YwCyPkmYOh/djQxs/AA/Ne9/jfr3l/BIHe//4f+AARYdq1bD/i9evHz99Cf+Pi/Vu4iJEiRVbqxFGjJs6jOhfToHnz8cyZjGrQpCmZ5qMalWpGolmjEs2ZN3HsACJEyJBOQ4YOHUJ0KBGiRIz+LGoUSenSRYkUNUIU6VIlSpMmSbJ6VdLWSJJM1DohaWkkQowaNUoEqBDXQ5EmPSrh5MkTKU6gVKggwQKFCVzo3DlTRwoWK1g6BsrSMQ4cLFcgcaEhj99kfvv2Ubbs7x9EaL0QJpy8T5++fKVHn0Y9Op+/efPovW49b1z/rliwbN929eqVLN2x7NWbNc/yZX6f+20ufs3HcubNnT93rk15kCPWrF+znl379uw2blxTfnAyw4YPNy9apOiRFChSPJawgmbmTJb1S5Zs88YOyvsq/c+MwyYt/tCiQAMH/CPBBAucqqurlEoqEkQIOaQSqrLSCiuuJGHkkLCWmgQXLQ5hZBFCCukqEkMooSQvCZygQooX6YLigyHQGeIIR+yIow4slFhCEC/owCKxjq4IpA5BSJDnH8qerGwfzRbqjDjMRCstn9RSWy02emKTbRxUbiOzTNt8A86f4Swr7jgn+VHOBx62ga5O6KTzgTru9uTzuh18iIcyzSByaLN//9B7pAILXqyijjTiOCMOKs64Ig6U2PgIjfs25Y8llDJN4wyQBiwwQZwMSUQiqMxK65JLEGlkQwiTMpEQt6yS5KyuthJrEUBQEEspSmoBpMS0UIykkRUlgOIJCSRgrwopopiGgg+CSCeMIbLQooomBBlCCHG3vSiOLIBUIgkm/UGIvNCk3MyfKq20jLQstdySNNZa+zK2cWYb07bdZjETlldg8S2WWeo97TLk+rnmBx92uMFOi5nDU88+N74OPEApi7c8QxcpoYInnLCgPStIUuMKKeKwCI6U0qjjPkw1zQglNNpwST6R9LsCJ51+IiqRohpR9Y9LJMlJJ0Y0TPYspP+JYsStQ+z4w9Zdff1QqUlQgZWRtAhZJNlDSngCimedkAAvKKhJZ5pr0xkjiSuUrKILIYLgWwg6AqyDCXHFBaHJhLZ55hlzwOknM0Oj6UWfNUVTLct89QHTNTDHmYcSMmPhppuDDdbtFVduq20Wf0wbbZ/N+nEHG+YkvthibaoBYggkquGYY48lmyxkh9xMpIQJKnDPiUcmONIJJ3qsQ1RL/bsvppP6k+mkUNGwKaefvhcq1aR0BcRVRYA6BJA/EuEqaqSVmtAQQLAONhJfK6m/kULCTiSnPwDp3yOg0B4pWGEC1cDGE6oRtxxgawxkAESltrCFvfWtDmaQQxwEUcH/IBSuXc/gWzag4aR9uOkfkGsY5U5zL3zhax7yABNsYjMLS5BpFtzgxuh8wY3cnK5MsrAXvorDj9jVzgc94EESlbjEHwABCV9IQgaWAQIi3GAa1KAG76qxRS5ucU+/AxlE/CGOg2wGKIoIhBUgMRJBiKoKUZBCFUbSoyx0KmclmQnLsMeSkJxBCz4BHyLQY5aliKV8kqBIUBThq6wRUixSU0r6tACIRlQtEon4Q1SW0og/GAJp/dtJWQjxiCdUAATSmAYGsIEOKCxwGnyjGxnqgAhByCEQQ+Ab3+hQB0hkgQm5DMIH5AGPdYSDGXzDBjQa57rHRe5yQWyhll4YQxm2/yYXp7BNLWDRDW7sgBu2WQUPR2cmepDmNILKxg6S6E0cqmIVrXBFK1qxClWoIhW3wEUuXNACFrCgBS6QQRe6wIQYLGEMB1WCEXg3DRzkoBoO7SLvsnONPwGPH8I7SD/8MUlbURIOGxnJFZj1iCuAilPyMYl8QuKpTclnJnYgGlAQQRRVRUgp5fOVTBFBkUSEkkK7gpAh/nATQvyhEIAQKiHyl8lPnqgQhuhQXiqgA2tgQwirrMICrdHAdIjhgUsYQlj5pgOybkAQNcBABjgozHWkwxwgDEIyl2mof3TmmZfbBwznsa/MtWYcJyjTLLgZOlrcUHQFsw0QT4OPetRDFv/4vAU/dbADyu4ACJe9bBCEEFZqZCMbODgCEpSgARSUdhAZMGgYNIABJTwhBEUAwux+MFvLggAE07giNXYgD9CIUWSbgQMeENGh9MEhPo8igGAgdQUrXGE+LnlZfa7n0jumdI7em2nRxGfTmy6iEHiAgxYCochGnA99/7MkWe5gB0IgragjUuomMyk2RJzqEIt4xLOesINrYEMMqzQCNtKRDm0QIVtjoAQJgBkEWdjDwQ+WhTd8UQxxecChOfBAEIAg18y4CYVB3JIKR8O5vfoLTLuQBy8A+7lXDBaHOOyGN2yBWCAyVhX/ZIY07NREIOhgizkgAhGygQ51VKMIoSX/QQpSoQIULGEJSTAGMDIgiC4oIbZ1AoIYBJqEaCwENAoRY6E2s15jLeIPdZhfjyARCI4IpiNWUMNKH/UGloiKehnBlExGYgdDaDdVR5OaTbOmvj/cQQs0dcpEgjIhQKjvEIawgxbKwqoTJQtCZk4EWtJyKvWobQL8xQYSBDzgAWsjB3R74BgqeNkGP9jVDhZXLoWQ4Q0r03EQicY3oJkvyuVVr/4CBy9ikAEwbCAGSXiBbk6QARO8IAZkJWtlu7kDb9DCFtokkyxcAANv0GMV8ojTcmZ72R1YAzznPjc60qEOahDhCOqqhCpW0GQRhEAcQDICEa7cHMpqYxvg8MUg/wSxhGV8eTLHWQgZ/3Gc9X7SV3WoApJgZgUqoKEKAzCDpmimEkdwxI45056duReHPwDFaCcvilkgaUj0/K9AKUdPIs6YXUSEMkHtRRojjHUIQjRafbAaitAMoQgnSKECFOAvOkZN6nRkY4EHHQMRhIBZILTaHrGojW5gDcwPYCCEI7y1P3JdOdahZjjiIPE4doGMGmxACWEQQ9zjHgYlZEADYXggGcgAhi8oIaEb4AAHhuABD8wgBsrAtm1csIx56KMeqhBHNSy72SEEmQjoxnx/h3wNdythECpgxbyXsAEN3GADGgbCD3bgjG10QxzyAB5CwDGIE7SAF5QBDXnIiP+Qf9zBD5cwGn6fUIcXlMDQj1CExeuA0pacQRFYCFAgRrJ8NFD/JWkIb4H6/JPgpwopge5uIRa0vkCb6A6AAApSzifUrBUCPePTOSPkZ4dF5ErmjdaJ85DnBP6qg+mkdroDUzWqq7p7sIfewDp7uId74CAgCAKpC4JzgAY1gReIuAFduyvJ4QdxaI1dIIEkSAK4k7sRFIMwAEEwOKi9A4MVBEEQRIIXRIIkiMEv+IKBooQxQQENGAFcUIVZuIV5iAEX0AAlOIZowAEvyjzwqAbwKIIY7IJUWIV5E4R0QQIQOIZuGJThaJ026YfZSwXbgxLXWYh4EIdB8Qc8+L3gE6D/OqiUOKgCKnACK3AESCGM62GJ5gqQ+XCjOAAJn9GPjkC/7Do5iagpSwIE73qDN4CDPwg0tEAFXFCEOCCbs+iQAvEfSSubqCmR9MmansA/Q2iCKoiDJ6AAIKiq/xuwa9ABVBMD1MOsWDBAB8M639g6viHAZKJA3vOHGwAHEUuNsxOHZAitJFhBEiTBMIhBFHygFWTBFoTBGDxBMEgCI8AAGqiFWkiGYbAFVViGF4ABDbgFFhgBhsmHf5CHf9mGaNCGdfSsbDCCF9SAeZq3LkgCedDAd2mdhjk4cDABVgDDK3GTMRqUf0BD4BukokOeCnAeKrCITLEPk4CUQOgRUZEe//mAFIuMAy04v+8xGppCCpWTGgAqhI96gz8YC/tBhVugBDsQpPExAUCQNE/ECZygxPRQhAnpuU4cOouogwsAgmtAxVRcxYMSAwIEgnqIxVerRVd0QHSYwPFolxsIB180O8vAgRCABnEQh3fDAGAghmN4hhsAgQ54NzE4gmmIQahjRmmUQWg8Ag4AgRsIAWm0AbSDPWQ4gm+gB1Wgh9WAgVVogRe4DCyRnMsYB8+YDHNoN2gUgVZghX7agCUIByiJksnhQnBwAX+8vScpITEqQ0NBQ0s4OYpQhLYRgJORAvfIIyv4lIzQgo6gAoY8A1GczTP4CJUYiTeQNApZpKZIOf+dCzRGAAREGEktWETwa4QXsAUTODRdaQQUwCRCUIShaBpC0AL2OoumeLSiQqqfSBQnKEWgDEpVZEWq4xtalMVX4yBXDAJ06LLxWDixm0qqbJ3MkAzLKIIkoIF+sJx81Ad4wIYjKIIb4ABiZMYjwAFh+AZ71BLL6AUQFIZf5Ie9JAdyMABV8EddGMwU2ofDRIiLercu8AIvaMzHZIFd8IYQYJcPNTjc+4xwWAXNpEwxIsOBLMiTMwtFmIC7cIIKYMiLkMjowZk0kIJSOpk6iJEzsIIqaAmWmImOqIMs6CTtkohMM4uqEc5C+C5AWMT0ShYCGapMWwrrlDSdQx9CCAT//xEa6Xy0RpMfR5AAAYCC8AzKdOC8aiCDMWjFBZsFBXQwA0zK9US99jQGf4DP45DKemGYqrQSfsCGabAB/jQNNqEMdCgCaOAHfRAHYkyCIxCHqgyNB02CYbgM1oiHcjCAW1AFGJgACojRwCyHYOiFf4E92DtMdtlALpigLfCCEXDMfioCIihUEwIN43AThJgHebK9hPgyhqhRhrjR7isZtjG6oqMCSKkCaSkpOIhDRrmCKrACi4CCmkmJSBmJSIkDABpE9KipSjIqQsADLtUC7mqEoiIEOxBTpaiVQxQbRei5nAgln+vERiPNuoCCAPhJVMQGVRQCLCgDJGBKB4S2/xxQhlu4xsKaBbFaMEI1VC7sh0SdHNFYE9ybDDuVhkzVR8pwhyKLhsYZB2KzgXGgQEodom+gAAEoBwsdgAiYiwjIBVX4hn9xBX90gX/phXIoB14IBmEQBgEIgAEQgAKAgS2QAy2YIBP4VRfAgSGQhocYFOOIF0M5DnpwzBb4hRVlVmctQ2j1g0XwyEYQICiwgkc4gJWZCRmRAHJtggqwAgGIAwI4CTSoALl1LnLdnjwKDJgSJEGKP5A0igSRxPD6PqnpuUPQAi+VGlUpETSyxEczhECYyQJBKvVQyMBJWFKzBiIQg6k7BvcwgstSPcpKPdj9gW0oBwFARaWjhhc0gv9sEIaOLY7NuAFxCMPKJA43KVlsyAbjbdSVvQZtMFR5wAAwwNQPbROFmIcKNQAIeJYCiAdD9Qd5oAVVQAZooIGyZQEKeFphKAeHkId4IIdyKAC9IAEuqNoJQoFfbQENAIFokIeBfB26MiF/IFt/3IUpYZeFgIh4kFm2ddvRRD5GoYI3nAkraIKVgZQ4qoJHsE3uqQIoiMPUlCM9O9eMHM6iGaT4kwijOCo4kFeQrKRGs1wvdZ+anAQXkITu5DmcAF0w7U5wtQILEALrMDIwkDt9O4ad5YDUq6zKSr3Zsl0BUDdUpIY3XAYoCZm65L2FMw4upCt/SAdswAZ2CRmGeF//dXje731Z6l0I2INfVCWACHiWAZoAqBWAO77jnx0GAwiGof2nWJXfAJiACQAAaBCAaHi9eACGWhqQX/nVVJCFXEiGcajVSrbk940HGCpbYHBjTIaHT4YHc5CH+C0HNPTN0VQEC3jDCV4+JOUISKkD5IkeiKsDK5BbJ0BSKugInZGPSIk0CvFIza0kpDEqQEhX3YRh4UQ/LZjcRqTERjgBWTgBQlg0SHgBooLJQYNJQDC6L7gACgBXOigDMlACJCCCZzCABAiAaGtiyhq3KJ5i5V2HTxaGCICAYICS43gHd6iBbTjHS8bkTH7fczQHpcOGf6HVSh4Hc0gHawgGUTaH/wuogAKI3wIAAAl4gggIgKctgAKQYwFg2pAWBmj42TiWgLJtAUIWBnNgaXOIB3eAh2GKh3j4BkGINJzI38dsAVqghV0oB1AGZZhuh3cgaqKG6WRthRbwhU826nZoB3aAanZwaqdGQ5Q7OUqQgEewAj4UFTRormvN2wrI1laWACqoADN4hAJImUlxUj18g0YbCipdYfRInxaOA90sm0BzUy2w0kqC4aQoERM4AZNDhBDZTULLCZg8hEDQ5SowgAiwgjiygChogjqYgHSOACmggyigwSRQgiMIq70JBvmdhgpIgigYgZfuB2EggAQwB6N2h9iW7dmm7dqmbXToL3aw7f/YZocwDoByYAekHYC2AQBzWId2iId1YGltEIYJqIIpkABBHuQJiNpaUIVyGIAAKFtd2O3aJgdBwIP/ceTHXIESMAFkkIfanur1ju13kIey9QV3aOqnjur6bgc38ANN0y5IYBYp+FY+fAQB4NtYtoBwjRSGDBA5MmszoILh05Q36OUzaANqnimUa4reNBGjEqrrbE6/3jRD4OvyC86zUAQWQZWhcIQTWFPxFm+gSE0pMIAHiIA6iMMrCIzLToAZr4MoaBRIgQP3MAMzKAADQAA54AJHqAILSG930IZ0Ngf17u4ol23cxgapdurZbgd36G1s6GhoiAYQtIHlXsd1FIb/aDDzix6Aju5oczCAAhCAn11QfniFDI3yfZbveHgEaH7JnGaBFWgEJoCBcZDv2F5vp45qp3Zv+C5q3q5vK3dqN0DDEz65vKCLsU6DChCAOGIbi6g47hHSjZCCM4gR2cyU3HwDChcKj3QKdi2qQvienHgKnZMI0Q1xlXPcEukQpvG+RdjOpyqqoRi0xVaEGInxB6ACM4gew6AAzHaZHrXxOQqQMxjyBNgIR2AEGXhpJicH15bybq9tO61yqM5y2u5tazCA1zaHd4sGKd+GaQCACVBHcyiHdYiHdpgHVYgHdoAHP1YGdliHf39y2Q7lljYHXUAFe5AFW0iFX10BSGCC/xfYhjE3hzGn+Ir3hbJthmpox2w4h3WA6nXQBmmQBmqQhglCP5MzGmt1mVmWgkk5A+dR0vgQdefRFE05g9SkgruRrpHIgtTMguEMPt+MuVZXkPSrpBXWyPAKvs31SOA8hEkwGlnnuU7aiaMYm0Y7gSsoumI3WCvIAiwogXTOWw0GV2iviWk3F0dwBBjIdnPYdnMY96mW7X+n+5YGeIIn+HOwU2uo+IrPhoa+gJGXBmIsApHHrcM/fBwgAmtQa8uzvCKIAVXgACMogldlgWANMhxYh/bWhmdEAmLABVp4MMdcgRRgAkF4gRE4gtU/AiNw/deHfdefgbIlgSLAfCI4h/+oXgdpgP1BGAQKQfnpbHkrcB4oqIIJkIA3jMM3hBQrcJYzQPYeOYAJsAAzsDNPCYz1yPks8AmiQGG3BQQ/sIObpilFUGFOxESz8BUOFySkaIs+Y9f0Qaqq76SZBAQXQJI6KPbYjKM42AICAAgDCSJIuVClTp0rZxYurEOgQII4WhQ1ghHPnTt45B4Iw9juI0h3RYwYKWLSJJGUKomcHJkO27SWMotMS3ct5sgkYJKUREkEhA0bN24QwTbhyDRpSpVGK6YKWrRorVi1cLFUmrZ2GN1pI0nySDJbt+zVszeVRYpBgpiECBr0RtKrTJUim9rixVJq2dax67suG7Vq1Kj/ESJ06DCiRIgQQZJS5wkUCVSkWJBQJ86Zg3HiSJEg5YqZg04elahjZaGaNGrQnImDEOEVLYYTL060KNGhP3bw3CGkKPGi4IsYKT58CFFwRosI/bkj+zYjQ4r+GAqeyBAgQIYMMf+THTuhE4GaUDHg4EGFOgzlDBAo4VGTK1swn2GN5k2c9gms2DlU8WJGG3XkDkghESFNNglqs+CCCSrIoDbmvGQNhA8ueI5N2CwozBFg0GAOiCGasw6J62BYzV7xlMgOPPOoIg888LjCSirKsFPiVhhpE42I49iCij2xvDLVCmkJIgg0JSq5pJLy2PWLkn1JaSJffRWG2GKIIAaF/xROVGCGaY5ZEccjUrBWgmcWSCGFGSUc0EQcZpyhXmpptHZZHFfEod1xuPWJGx5w9HeIIsIloohytx2HSKGMOEqIFnf8QYhw2/0B3HXecdfdd9oZMlETBjzwABVOXLZQBQJF0MRBWaDBWn2t5QdRIHcg8h9G7whIYIEg3WBOXyHlOCxIL2EjZYFbsWNTNuy4Y44RSUgz7FYgqZOONdkM+847Ll70zoyp6EJtrgtq5c478dSSSiyuqEJkCiaYUMIv8cQTI77vUKuvk1T5guxH7HxEpZRXGneccVhAwaWec0pRQRVWqIdGHVQ8cpkUDlsBJ6ypNXRFxXpOashhhZlMiP8dcABymCK22Wbdb4koZpujiwBixx2AUOpyItpV6l0hhTDnx8jaMafII6I+4IQTrVURR6oDVXEFFvXZh0YbrA0AEX+IWpTrrr36ek6v5Ob4kbECf8Tructe0+yzRUhrtkfXZkuut9zeQuO4OeqLrjDCyDPPPLPMokoqqigObyORlABDM8soMzkyxQDziy/efBOOOOLIM0srrbTgSzvBBjzwOVWyU9h2Bx/y6RtWWPHII1Wc0ZkUJdTeWglN1HGQFWi4tpkVWLz6xqvC37mZHd794R0hOhdmhxvZaaGFzodYJ3OWjBYa3M0577wIIiYnhhvrQv+hxaSF6AzIH4o4oXT/HROolycJAkGAhZ5xwJq81iBSBy0wQhFfQ9dGtOERrZRuHe34lQOTdS5qoQ0bxwqJsNwGN3PIbVp0a4fdsDHBrXgLIySoCjJy5Q9/0IMetyBBBl7QDGQQoxfioAUqYhGLVMBrEFxggjDiIY8hlqMcIdrGNoRxDGU8QwYjOEEqRie2KaWuYAZ7HckgdYfN6AkSrnECFSr2Gtl50X9pSMOp0JAGNaoBP6wZ3kKwl50rtY45vSEEFq6HMztID0uJaZkiFHEzPhJiZojYjiHOdwj4SW99k+oO9pBmngfIDjNlIkE5BpKQhbyqPm1gyNYSMMDfHBAe5YCAMIR1OiKYQ2wj/yRWO4wlwZC47Vhxmxvd3GG3bMBjWC16UYxWwIgVsIIer3CFLVwgw2RsAxrbyBE8ZoELe9hjSKwoUiACwYRnJmuB1BqHBlTRgl8wkIFUVN3JDrMpSAUqDlUL3u2kMJk6SOERB6Bda1ITB4slz38MedX9NiMbkvXpEMUBRG8Akc1BHCJ6z7se9tiXvUMNUme4KQ7JaNNQQnAHEFqwA/aY49GVOUIX56mC7aogBSiUQBbEIEEWMPOGWMEhDnPggiIMYIAA1CF+hijlKbOCQQKxg5Wu/GAsLcjABYKkls7iIC7NFo9cGMAUpjhFL7diC8VZFRWtYMEgRgAOcZhDHkIcB/9al/HMrcgDh9S0JjYFsQRulo0dIlrbN1BAFWNE0CPnlNLz5ngySMHhDW54Q38uo7wxrbE1j6gPGivwBCesEQ1YsFMcKsualMWGowfLUm56owWEgDQQWirZILKZBT2yTzeE1FJxzpcl7nT0o9DzTnYIpYtRveYRV7CCCeyhg2K4ABKOyAATNPACGHDgA7pAhuFyoIElkMAEuxhHWcdBjhFso1dqK2orTycsCtZygnVN2y09CI9x1CIXAHLHOEgxivmS4r3uOIUpUkEKUZRiKiYYwVbioQJMlIIUpLiEOXJUi1MAKRZmWUWR1CKIZ4JIHWprhzRSUoRqgOQbqaAKMcj/dq7S+UUbqssOI59nspS9gQ1ssMOazqAaNWRNDTZu443rB0YZW83GyTuDFgr7BuwZh6DFaQ6kXJMzxJQsECg2zMrgd73saCkxizotIoXm0ZCK9HnSqcVOLVCFHzoCEi+4BwyGMAIYwEAHv5CFLHRgDDgXAwi+oMU3dsANeogDGEBgRgtzEA3vOhC8AZOSlGBZugyNeIrGMocRozUtU5DiE6MwhTy2Mo5RiKLTpMj0VvCr31D0lxUsqEGAUcAJT7AaEwnOVS1KASRqtgLCaQnEhG+ABCKkAx1qm4ZXqKE2cawCxH1lWzvWYWIpQVSiXGZxG9pAhSdYAE4zrtONbUym/0ecRo1nVE1lz/AGQcWBkEVmsiGao5s62IGPx/mNlgZ4BztAuXyupfJioudZkiGytiFlpM4SSQtdXOAC9dABCSARCBKQQwATIMFCzEAHQAyCCWF4xAty8Yxh7OIb3NhBN+ZBj4/LYhbIEKpfSFQ6IhT6HAlyeTbIdrZz0NyC2Ig5zXOu85dUgwYwiEQS5taJTvMX1PAluig+/Y71wkPUoyD1WZqR6k6w2hOYWCu6amEKVNTiFjy0dWonDIJdp8PCHwE2SYT9EXmwwthrQ7ayEQ3Rdn/0eigrbBvgoNIJrKkOqcm2jzFGhdbIWA2bWaOdGAIHOPSGO+qscvkQituPGv8GYYTSQhYkdRhA2Lvdud38+kAa0u0UZsvvU7Fnc3GeOmzBC2aIQxUIkEkJVIA+4mZeb0pQAgIgQBC5mMU98IGPe8xDHAMQgDbOYcFsLH/lVTpHtpifrRG2AxvVqMY1sr+NYjjjGc2QxvUdlI5qoMDAnOgCGKbliVCwvxRGHwfSPfGKU5TC/VdNxdNL3YIUYiQelqA6q2UC1rnDgi2CJLTAu9haJCjTNoxdEfSawLADDpBEETSLwPRLCxDDsbFN3EnJFqxWs20B9qQMHLSBG+ABjFmBE1hAHaBBtsVBFEhBFfgWffgPGpjBmCTPt+2JbHAURxGUlhRGRAWWbwTScTj/gkKF1CI11EeB1MochmtNipRBVOj92/oQQiFsh0mRCu6cgRVIQDkoQAQ4gWswBH7klglIAQE8QBbQwVpAQ1bJwwA8QDZYgx3a4c25wzrcAF9cAzZEAzQkSDRkQznJQzFkgwAMAPZdwzlk1S18w/hVw80JAwpwmiicX/rxQyeAAie6H0ZEE9KJAqfN1yh8Qn5xWqmlwi68g1b4X9V5Qh9cAA3QwAwQQ5FMgjjBVVqsQCzIAwgkARIcQTWUyA2QxDSogzqsQzzMgguIkwaq0sBog9zJkXdA1M3ggWG5ARz4gSJYgQxuBiBo25pcAe3EgcRwEhzcTsOo0asQ0mC9I8qE/167IY0jwBsSTscTWs8eOSFHaQE4vqNHFRYKghQ/6sxuQYATrElKDQA5OABBnONMtQb8EEIJqOEDBJ0REEE1nIOOmAMdWoM0CIBS6IUestw6vM0AEAABDMAApBKBqMM5DGJKQkNgKBBGpMI3qEMiRoMARIImEB0nBIKHzIIncCKp1QJS0l8oIh37nQL+8ddUpEIqyMIu6IIukAKrdQIn6EEe4IFX5kEeFMIJqIIrxEIPnYAtfMMRBF0ShIA02AAIUOA1pEM6rMMsAIMkiBNfqQ1TdWBfwAFuZcfz8BGLGdYb+EEjXIHvGE8crMYjPIHsKAIVnFELdtJmTIwaLcTiBf+KV85bu32mFhxC8zShFlhABQhCPSqCI0xE85RM6UXKvH3UvPGG9AiNyejGG+jGvMGBFvCGc4hKAjwAFLDkACRAAYRhBJAAFsgUQ0gEIFQkAlxkEaREDnDks5SDA9RhIrKkAGjLOrCcOtycSqqkALhkO6CDH2bDeLKkXmhFKnSDOqQk711CJhCdVhrY0xmlKHrC0C0lU4KCU+bfWRTC1m1CJ3yCJ3wCJ2yCHriBgzooHvwBHqRCJXxdhCHgCLBl0CFBMB5BRmIDXcYDN0TDCqxCBvLF24GEX7IDHryPYG4ZztyBjMqoFjAUIpjRDXYGQpzRapyBjaVBINCHnSCWHAn/lsmsU+WxTxNSBgU8QiA5wmo6Ah8RFKQQpETpTHO4o20WhmuhoJL6Qd5JhAEgQHBKAJeUChgOBAWYBma+AUI4AiVIAQRIp0pI441gZx0S50omiAXZYTVEw3juKc2pA/OJ53q+3Dlswzmgw0PwHiZggiguJfuBQih0WihQqqVK6qU6JaWSQrG1AArIWh/wAanuAVc26INWDyqkwiqowAr0UAukwgZo6IYegYfWBF2KwzZwwIedKF+S2I3YaV8QEopV4/o0GxWuD2akgRVMwGhcgUK4YLZ9m7ixW2u5qPT8IEEZh5JqgSA4QRRYgAU8wmgowhbUSsBhh3PcweK1q3cU/9YjDZaEBhkeRJQWnCD7iApBBIBKRcAUKAByQsypzBR+1AEkUEIgUEEEJMF0XoM1BAYjlsMDRIM1CMBKSsBOUoM1CEY0yKdKDkA0VIMdFsFgeKxKJsgdZotKOgECXAKkVmoosp/MXionigLMWurMAmgqfAIo6F8KeAIq9MEmcAInaOUmbMKDguUJ3MIxCUmtXagLZIBOaGiHFoE10GU6gAM0gIAqGNuvTomwsoP4FOtIAQIIagEWZMFqwdjF2EEJTABKRSvgfdsbDdCUYWu2mszBdKsgQIEgNIETNMEjiCsWDELOBBJ2RIqDRlsbrMEaCFm8mgz8yCg2sk+7EekFCP8DNAQA7dVBBEjAFDgAOSjAA0jBmCzETMEBQkACJBjC7yBBRl5fDqRENmAnxW4ncR5fx7JkoH5sNJQs7/aunvKkSiJASmLCJfinzU4qpXJizTLl8m7qzoICKdhFCpDCKfBBJ2xvJxgoJ4Al+L4CKshCWcICrLaAEoDBTrBlMJYEOmDtN4SANnTtiWKQ2qwoH6FYIEBU2p6t6AVC7UxACQDCQXgRZN2YalwNQ5yBoHDZYK2TcaBM3aEUfDyCIDzCBFRAuF4BIliAIyzSHRgW4zqu4x5WvLJWbwYKb9adHViANhTqNHCJv07BFEAAclpA1SwwPWWBajpGHSSBrfbEdAL/gHlo5/EJABInYu8Kb0rmrkoWwBKPZwEgAAIUQAFkQn3658zmLPspr/TyLCm0XQtc7ylsQtVppSd8L/gWgj3kUPnCKgvQaq1mJNZmLQ6Yw6c+49oAK/4KTTY5mUdhQf8iKxY4AhWoCUK4hg4icGoosIylQbnl7TsiUkMRpB1cQRQkJNNAQQVIFgVwshQEQvSUoIuxQRuwgRq4WBvkZunhwYOKsCmzVnfaHDZQQxVAAA3TsAOoCrQ2J286QhOoZsRcQfsWAQ5cHw5IA3ZCwzWMJDUAgFJYbBR/LHfq6TTz3kNQMQIQQCZsghdvMSjMF6XeLFOGglOCsRiTMQDyJyco/yj45oEktLE9lKUuDkILrIAcdygdYy04RIhd6LE5lRii4YH7/HEGLMG5/nE2vSjTpMecnNEiT2vi7clMsasUSvLJON4hYI/zaAF8OMEEhDTEJGQoUwQgyMEprwEbCMqQacEbsPIoM64bkHAb6BEJCEOhWhA1CEAu6zI5nMLFSAFmMJ4WXEEgFHLtWMEVAHFJLGIzl0MVW9/1VcM0DIY0r6TwqiQ0HEMO5AA0XLMUazMCaEIWa6rMOm8orN/MRq/NnjP1Wi/2fgKCpjEnhIIaK20sAAk9n0Va3DOtBmMFUEAI8BpdokM3nIM50C9A84pAS8kSaABka4AHCMEQdIAGbP+ABggCF6itCFLcDFbBS6eBiyFP4dWJZU7elMHjAxsGpGzZ9QRCIkRBYFNAJ4NrFXyrIJx0SufdHbjB87x0YMJBKZ8yG6xBTWtBIOA0LWODNMxwLj8AOVCCafTyHbCMI1jBDFKBxPBEU2ff20A1BWzsVA/GNATAejKx5uqAenvAV19zFWtzAmjCT2rxWTtvGm8x+5ViW09v9VJFCnTCKcg1ghooKNx1HqhAXs+zLFgTWtgzPrMlBThcSOM01mKDLyC2GCNDBAV0sCJaEHx4EACBDoiBGIB4EOzAEcwBHcwo5sUUzhC3m9pBY5r2QsSB88AP9Kj2YDGhRGXTI1SAE3D/CQU8AQWsCRZYALgGghy4QeO6QRz0toyaIEitT4upsqDAgRtcDwVogwVJgzUsX0/7tAv8bROQgBnQG+YJwhVUASNotxUUs1PXLglcwMOONzWU98cu8QBIgzGodzEUww7kAFgjwJhScXzPd6ZGL/OCAqtxwjiLAida2n6ZM3/bhQpoQoAjaCdob/eCrx7k0Fi4gizYAl87OPtOgwAEABQEgDS8L11awy5gOFUkw4YTVWP3hWxkkyDYAOymeBmUQYmbgUqXcim3G3G7wRlggd/9qJ2YAW/iOBHquL6ZTGuZD7VFwWRVAJdAgQUIwGRIgR007hq8AbsWtymvcjYyebS5/0HzVK4WIN/NSQM2fHk2gG5Pi64rSEITKMEI0AG9zdsHXoEkELAVcDfJenc2kEMtPEOdX99ghKQAREXwrqRIasMO7MBw7UAQOIGea65YI4AlaEIp/Od8RS8oyHWjo/XJC/gnUDoYh04LqIAfrEAfmOo7v/MenEIs2MI8v8K7mFpapEKGBt2GWUAUTAA013E1XLg5iHEyhBeH42924Jo5rCUSfIEcyAEZCAEZDDexG7uLLV4dtMGMNVZrPA/a57i0l55uPM8WTD0UAC4FRMGQQ4ZkQUEUXMEdiLug3IEpFzcJn3uqjpuXaoEMcLnNSWI2OLdP54ItzAAGkIAc0Fu4K/+mJVgCAng7U8du9tWu41cDAFT1nUsDTxrDBwQBCCgxxQ/ANmD8n2u8Gq6nMKi3DgiAWIc8JxCd8558J0wqyrOz87K8puvsy1PFpQetHuzBHpDq0TJoHuR8LNTCPK8LXzNBLojAhhLBOSC9aQIA1qJDNXgDYtuFMoyIA7kDokl9dgjCODQBF1RAEpgBG5QB15PwGmTbKhN3tNVBZZ1RfZgBQNz5M5AgIEIHESZECOjOHTh/tMiRA6dOEyhPnlSoACVKlCdQKEjRogUOmzVxtNhh04ZNmjUv15hs48bNGztwtAzM8kwbNmzRpFXDli3CFKNTIjggd8IVuAsY6uS80yb/SxY/fhAUkJDESNciRKpdy0YOwSsaAgBQmyZNADRoQOACyQGNAIEBd7cB2aGDrxApA+oO0KYj7ocCCBCf0MRJlKhQoCB78sQJ1ONPkj1t6gQZ1GXMnjp9OpXqEyhSrFi1UOHpFCdOnWCXBtVJT549p2LVsveqVqpWrFikyGBrRJIkSKahmzbBAoAJ6aAL7WbO3O8WysytW9euHTvv7NZp+87ODiDzj8w14aJkWpk1ZYSMgamGfn01MVeyAZQGTRr+aNBoAw/zGkFkIIPMM0ihgyAqzw6CsAjEESicgEKKKCh4ooooLKjCijquyAIOlu5IiSWWWoKJjTfeuIMNN9p4/wMOOOSApqehBPCJmqKOSqqWCGq55QImtDDvDjfo2MINOBIoIIEkjujKiK+qGUuBW2yZgJpqorlLmLjiwiAwu4YBEwglpKiLAAGeMbMJxBDLhLFQHAMFM8o4k6yTTTjr7DPQRCPNNNRU88SUTkCTjDNO9rDtlFdesceeWFz4jYUVMnglA+OQoCadaSqYYAIKoEsHh3S0Gaa61JZZB7x23OnOu/DGe9A8EszhYgs6pvnivfhe8m+NNlSMCUY24jgjCzTOADDAAQFZ5JCCCEFwQUIaBKS8P8wLxBBHFHEiCiguGlfcKq5IN1k27EgJjjjigIPFmlhk0Y578XDXDBt9Gv+KGmum4fEoB2iJABdXMBAEDjzwWBgSDGRsEgKupCziq7EcSMCVGdgCbIAvzUxCgsAGEACEuITIIk27BDNTkATgxAQTxxqzUzI8IeuEk01w9vMzTgIt7bTUVCjlEsxKewyUTTaxzRRbZJE0FnssXWGEGoyD0ppPn8iwCOiwqQY6aHwhVBlptoNVVvDE++5eLbagQZhAsqCjqzTgIyMNNdI4Y0WW3pX3jZrueKPZMxA/I8acCinkDzv8+KPxQgwh5Ko/EHocjiMft+OOe6WQ4okJroiigieiQPdDK6qoI44V5Z2pjdlpr33GGfOFkV9r+sVmx6OQeoCWAxKAhQQuaIL/gyYTLhjEkKyejHJKi4sIgBwHGMglFQnuItNMIJKIgOQBJjAiCCG8uGJklrUxk4sI4LzkksYa80xnyCyLrU+b9QR6NKFZ0QpVpOISnPDE/uzENNuUAhVTiwUuJAUcFmwACVkzAjbSQQ2MVIAI0UEHdM7hDReo4jrmOAd3YvUdWs1qJHCTATToVgcwTMAMZBACGfiWBjPAZA0CmVwhAJGSNLThDGYwwxnalRM/4MEPjZPfJa5SCEtc4g+RI4S7RuS5hniuDnWwgoauoJErQOEKXQxdHVwSIzes5ES0Y0N+3vjGJa3ERtnAhgAEYMff9YhgCGhALVywhTzogZB5KAEX/0pACOhRjHoWs54DGpCAWwRCAB5rk5m+8Ag11UUAEejiFVYWmLeA6QrwQ0ACpkg/UdhMMwh05Wc0EzTT/CYFhYDNATsjmz01bQ+mgGAsbOECeriiFSxgAQeQUEEkEAGD2KCABSbQQXSIDTrruAcLWtGCZWhjHedgRwpn1TbwVAVuy4jGFlIyBwp8wYY4TAOyYvISH04uiCRpgxGNWCItMAxyebhKEy1hiSXiwQ0MY+I+lZcShn0uXeSKghSgUAWIhq4Kj6gDsYZ1rDiyEUUblaNJ1iCAGxVgANHwncCQQrBKNAABqtDCG/IQUzyUQBCZ2ESTnuSVRgLgeg1YwC1c8P+XuwzgA2AKAhY0ucm7RMAJj0AAYAITDTAJwQolgFME5ke/UOhsE7JxZZ9As7OuypIUlkqB/jrDmV36UwUuuMUJSmCCqdXDBSswQjKTSQR0oIMa2ABVB7FxDeioIx/3eEU2maGNcyzWVSoU5zoCgU4uCGMC6LyDGYpwhHbepw1xGBaJ7hXa0D5CDm/A5+bu8JKVDOtFbkgBJtb4ojcwjCaS8+c+2wUIKTjBAk+4AhaqwBEqQIEKrHudajWqoo4W60UgHUFPspGNaFQJACiNgPBO0IA/HgIPMY2pCezQhz40KQJI8AoRqMfTBWg3Aa8IxCPuIgAKBCEuSbjCBIZayaH/QtUugREAB+gbBC5YoS6IicDMVLmnzeBPaV/VGdAg879ZEg2tsvmEWPPQB0tE4hCLCEQgXHCPe8DCrkdQJjNxgMFqGKGD18BgOtQhDnvYghu3UMZiz6GdxrJNhWf0gjAuQAc5GDEJ0xjDDTkrhzXUpA2em51HSSAIM8TBiDOhSRyX7IaYWgIT/mzi5BCxiIBOsRB4aJcd4vBFKaALdeWqgxk+BFI3etSj+JEJSClgx2gIYLrSta5SUKDdW6hgJPfKQybycIfxOilKVLoBenmqAO0+oBa5oMJQAxCFIQghCViIwpasUQ1peAwwCBhTYCQQBSVkwQqNKDACMpEJVdYp/xS1rkyDv+pVUEi4rKk5a2g484nLYFgPpTiBJFBBiUPI9R4z3sAROEWEaWwtHdX4SrVLFY914MMFqXCFMrSRjWko1pvsaMcKvVPGONBBGFGQiBzoYAZqGAHJS1Zy7EqE5tvNCBIkeHOVmfjPgRRCfo0b8xMvEYlGLELMBB8ow94QhyqgqyMQTV0cujgiOdLEyjTxeMc/zpKX5Hko0IjGlqRhXexqt6V0qAMc+qCJPuChDotOwBEsRoRrXAMHRIi0diP5Cgs4ASjTmEYRkgAGI2ypGtVYyyYJYGqoL/URU3BqgROgiU3MujG2rsxXwc5r6/z6TzdjmhuKjYITtOAFkv8gQaRe0Y0QQNs4Sy+VtZlJbXXoIx7akAEJJvGCaEwDx409tzjZIYcuCkIbUchCSuJdBBwEgQwxadGSlJcvLdyBYbdDBA0EAS8zzA4O/xS4FsawhYMvIhGJQIQhDJGIPxQUEPXiOHCv8BFyVeEMrovD4GhSL+GzSHD12rfy1nCGAAgjutCI7h2BhxQI1CK7DWDAKx7RBExwAhOOwIMTMIFTnBNB5zvHgTTIIWnt/pQYR5jGNawRf6dXgxr1nwYABAB1/Uc9MAkg2SkzQRO4rutqDdfArk/EztdgA1H+hBP4YBPQzhQqoRFQoAVQgARcgRVcoBt8gQOypgherNpy7oP/YAwf8uEcuEEVUIAGoIHw1iEbdgzd2GEksmAJhEEQWigiyqAaKC8m4MAOZGREbGKfOm9GtGAGSGAOjOgMSq8QBK6KCiERAuoSCoHhDIFyGscQlMfjYGR24gALwLBCQKSLXMch9s2g0DAN1bBh2EAQhGEotIEexiEYtOEBkKJHIGAWqq8BaAEXJEATMuESJgAPJsASxI/8ym/n0C8BgI6lbGEali7+5I/+jE4a8G//oA5O4KS/TkkTEGwAHcMAhU3X9ofXCOWsXuNPdIYP+MAN/EAFHMEEUKEWbKEFWmEVWMAFvGEWYCADlICZ7s5iTmWw8AEezoEeYKEFRgAaqCHc/xbLscajhZpgbnJQDtRg8iqvDX6QRt7gRfIFDWckEGiABJoAC6gMD36I4J4IBVDAEuxgDeyAcq6wcQihoLiQC+PACbBACiogdaSADOMFd9ZwIA3KDvDgDx6hjqKrAHQBF2qhAi5gCa6gCqRPD4GuvS6hEVTAEl4AD3TBFKDnCBBx53ZuLBgR6BTAFmqA/CQx1OwPAPCPvzAx6jSRZAggAQIQFAkQMnSNFBFQUIZGNWCDFEjhwWCDE/pAD/DABGTBIWVBFmpBFSzFBWqBFnLhBZTBBkiw2qYkBOMBH9TBHOrBHlogBoRhSxiLOw4vGkfiAoSBC1rIDpQsDIAgG7dRDv/WaEnQ0F4qwAJGAPTerPQGwg8A4YcuwRIKYY3goDCDyCGIhaC4kPjgIPcyYgKewHXIsCHWkPMWivM+5xvNTAtKgAXDLRuEwQAwAQ9IAAMyoAu+gA6wYAoeYBZWCuhgwRQgAQUuAbxgwBIMoAAC4DhYLCx8QhvSrxEb4ABagcWogSSrASZhEo/ybybVBDHUZL9wUgBBEdeE7QA5IwEtsBEkYRIkIRImYRIq4QReQAZK4AVqgR6kxhZe4AQsJRVmARl2oRZiwAayoTSnAQNC4BzQQR3WgR7EAR2EgRboqhm0wQbOQbHU8tzKzTuSaBnRKSVuIg3aaVh+0HNia7YapmH/3gAKAIACSIAEmIAL8FINIYcwr8geCWoN7kNGsyx5FgYNnQAjnkAKMO4O4EUz05AzDfIbP5Mz8eASNKERoEEYtEEbhAET+CAPRoADOEAJlOALyqAK8lASGvEWXEEXdCEXdOEFxJQXeOEbeKEXegEYhgEY1jQYygGSGlEBXmEEiMAIqsEl66/+ogEm7UIa2GJ8ZNIugIIa9qyTZG0ARXEUDzBQDug0VuFESaAE5kBSx5EEZgAGYqAGZmAZYiAGZOAFYKBSgAMFBsELMkAZdoEEMoAJXHUJXJUJMqAG7gEXvOALMIAEZqEZlKEasoMa0sYd3KGbzI07omILoCEAMNRz/+BAQ4UADN7pB+MltjBvRgYnCgLAAk40RengDOzjPuzjJWTEJOpDtWRrRobUoO7gdDbiCuJADn70c9J1RjizXs3MMxdG65jGBIRBGMYhFwphEjZAB3aABwx2B4SgCx6hYOa0FjyMbuyAC5qgCTAgV0/0ESp2YptgAOQU6BjgAGwBA7qi6erPJ3bOGqgBAKZN/v4l1PSUz/LUGq6B/uqvBIpyFHBWq9JqFD2hO3OpJx11UFghFYi2BbZgBVwgaZX2BVaABFjgBS6FBE5g7SzFVAdhEEgAF5QhAwThageBCTRAA0jAFnBBELYAa0tAB37hGLzp3BpLWLvJHd6hOygiEP+EIQDupSFmZA1syAjUAHYGp6M+7o3qIACaYATIUUW9lT7m41tjBKQ2TiAZhgjxgPO0AAo0ogJaR93gJQ7MUHDsVW9vYnPwQF+Z5hJ04R5ooWAN1mB74HV7wGB1YB4OADlpYRG4UA66VhAEgQkioQTiygTU8wUOoGNR0hVIwAKQo+lkliRlVhLzFP6edyh84vmygWSpQRqi4QIE4QUI4BGqyA8wAQVOwRJMwRI0IX2ZZn1d4zWOshNGA1E6IYBcoX5XgRF8oxX0V4BYYRVUQRVWIYAFeBWqhh1T4ARcYBeEQAROtAZg4AV2oBtioAu6YBBQwJh0YBaAoR36gR88WFj/PZgf/CGE+aGI6MAcLkAOOO92+FYIpoEMXmQL60xF3mANtmA1E2YOzkBGv5Vx4VF5ZGu2bjQNF4bzDFILQmVcuqhzj+923MAMbyLftIDVAMF0ua+BbqF1Y5cHYPd1f+AH5MIAGKARD6AFzOxe6IAQgLcESGAF3PhSWmAFVAAFEGCMG3EBcgEXMMAGKiC66A9Q12JPhSEaoEEZhkEYlkEJkuACwMEbfgEYtNY5LMAvwSAJiqBfZ0AJyOALSEAX2BgZkEEXdgEG7MCI5uALviBetAAGZmEe5uEVVEEWgOoWKWEQLvUWZiEWnlIW+jAXmuGBkxYXcOF/C1jtSEADmMAD/4rhKnNAFu5hFib4C7ggbDVAEk7AHoDhG2jhG8BhF4hhGcx0F3YhTEO598ggHqJAC14uCFt4GpKgtWqCzjbODtxAC1aTCQThzWbnypYkRuiZRf6gcm8iivnJoBbmoDcHCzgiCjIuCGckIKeVoSgEmkQlAAQAE9gXUlKBBVqXi10XdsE4COjrBU6SvV6hCTL3CSa5DuhgAnTBFmA6F3KhGGBANGsXOQ8AKmlhF2hhFr5hnHWBGERZTMdZGXyBFmqBF5QADDCgG2RhFqB6F4KBBqDAAq7gC5oOGkQlCb4gCf4OCywABmhgF2bhBYbMDMoADMCgDORAC5xAALQZlqG6Hv8ykAUGIRhIQEHpodkkhR6iumRI4ALyDwYkwVJYAAYCuwmioAmSQFI94IFlQJGVYAmWAAO6AJFg4QXmQcSajR7GUsQkJbTh5ZyxQF06yoaKDC/vcbW5MBBOdAm4gA7mQAuemAg37wcbhnRvJ0SbWBtnZElY5Ao+BOMiznO3yA6yYCKhYAJgkrmdIwDwz6ZONxZUQQVUoKO3mItBWgjEQAiAYAlk02MzGyYDYAIC4AmMKADmwbP9uh5mQRfiIBBuATkj6antoR7qgR7oYR6gmr+/wa/5WxbooRjsgRswgKm7gR562heKYRZk4RdyIQYuyBrEQReCYamTAACcAUzFORj/RuARqKyG1JoO6ACJ31oXXiEVkGEYZiEDLdDCZ6Gn/boWiIEYenoXKgkY8CgAKqARfgNpC2AjrKB00AUMoyBEvGjijvxEA4FoX8Ae6GGX8VtSxhLK8RvjosAc6uAM4KUL3aCdemULF4YmaAsn6Lkm7Hk1cbBzPCe3m/jN5WXf3kAbZysI76AOLuAKFC8qsqC0N4QCAiDQy/t0MgIjoOAR9JUTTMEeUAF9hQC7uxh2gcAIxCAIfkAIYpOMXQE6VXYCqGwY1tu9Z0EOd0ECEgAXSlq7GADF71vU+duVv0EXoLqVn7rBv6EJwGADYlycX+EW8LseVHcasIHCvYEWlhoM/z7gGW7gGZ6BBpCBBphgDsqADshgxOkgCzIECnQBFlShFkbdxVcABnYhvzlbdWfhvuehwqV6HnSBBHycFZBWAAJAAirACUIlCyKKAiogQyjACXgrdQRBElLjBRzcFrxdwGecFhBeFjCOArQhDpglDvj5yMoACS5gCwiqCDfHoZUHDpxAVEogEhbhiVjvCpfodiQzzuUFDzheeY7biyCKOTxig0QlVGr+IzrioSoOo5lGE1zhFUwBo/kACLQ40r0YCMSgu3sgCLbgDO44FgQgZaGbAqiMm4dhF5ABBoZhGGTgARxgAGphvRoxAZ6SFsRhF74BqmMdlGV91lPhBYCBF/+WAAyWII+xhBVg2uBpgRh4xxp6YRZ2gauTAARAgAhCgAOOAAOsdAm+YAm6YJPpwA62oLeq2hZSwdt3AdzTftbx+73HweylGhwsgAJoYRgoYBF+fAVCJdDp/eNV2glkgAIwpALWLAomtQVSI8Tu2x7Kna/LHQ3MIBqEwQyY5QzyEg5sqAy6gALmwM1l5Pk7Hg7O4AkCIOQT4YkSQVpgr/US4Z9b/nYaQl4/Bw5UZlwqQNABoLxFBXXWLF1+CwyxILnDSHQuYX0xwR5UIQVKYRP4YA86WrsBoodAgUGAiBkjpgeQLm4cNHjYoFYuANGE/YIRx0w4ceLGzQP3LRyMAgn/BtRCwABiAwYGYBWjMYIEiQs0ZMq8YNMFCQwkkoBJwgSD0FQamHQZhIGJNWzWfM2wkOQLmCpQKNC4UANDhi5evHAFQ4aLFy4YLjS5gCsVMnDhXLFqweLbrlnESOjaBYOEgGC6BEwIMAGKAAITErVitSJFBSgSJAiQIqUOFCdRojzKIqWCEwtOZKp6m6oePXuk7dU7PfqeantvzAiTFgfOm9lu3LwpI6YMHQpg4MBx41s2Ht9u7tixMEBSoUKXLiUqZMjQ8unL7eCJQ8dOFitXtly5YgVyFCdPKkw4f57CEylVvmO5ggUL9ypVxEOxQMF8AAABLG36bwosqFiCySZ8//DRRw88LDhQgwoFIQYZY/TwgxKAOARRArIgE8wu38BwRRUbgRROON/wMowBBBigywEKLKCShrNw9E2NIPGCY468pPICMsgoAYYSwwSzzDO3sBBDDDPIAM05TEVTExhfJEFBfgEMs4wMGKyxhhlm0AEGGEsowQEGRoRQQy6p1EAEB6u8tUIIRYRAQwhGjHCBEheMMAIGAVQQxRNRTFDBIIclVsETUAgqRRR1XAHFBVVEgUVlUUxKwQtvtuACLbTEYk8staAyiyymzlJLqmeYYQ4FcZwx2xttAGdGbnBYcIQdsr2BBx7AEQeHH9IV8gdz0VGHbCGA/OGEeec9sV4V8/9dwd53IbI3aaPQmufseQHsB0C44gIgwCX/bYJKLAMWeCAfhSjooINADBEhGUEMoQQCCzwwBUSvRMLFFltgUQINBvMJk0z5WWDBWRU8oBIDucgyT8UWX1yxR7bkwpEFP41gcMIGy/AMNOgwBc0MMUQFxl8BQAMNL73QwCUba5QRJhl0kPXMMzakxcGZb7KwQgce2GADESDY8MEQNshAhAcGDwGCwRswcRgLKTQhBRRQRCGFBVc8sVlkWdBnwWIWEMPKWy18U4sssLxSyyt2w1LLLrsQEwMaZJQTRRx12OYGG7SSUcYdSkxDxx2ywTHcbL75sWwhfvhBHSDQDTud5oD/jO0stJV1/QR63oI77rjepi4uuAIUuAknqtijggqdtMvHHpHAG+9AP4ghRhJkhFEMMxMoAEcbEDxUiwt1CNJEE3V8QUMMWALDyzfgkGPAAwbQg0wc/cZoKsbmV2wLLhXbAAYGF9OSy8XioIOONeGM08sSU1IARQAUBCOOYMjAZlzCGRjMwKUKBGMc0UiFKpgggAt8pgUruAAFBCAAaFjgAkm4wAWEAjIjcMBgGEiCBg6VAkFwZlJggwxV2lOHKgygCRSIgt425YJZxAIWPOzh3Gghjh3wYAdn+FtvzkC4X83BVnKYRhJ0ZZzh3EELdrDDHzB3OT8Ua4vJIpYf7ECs/woApmFVaMIEwvUt1rWOdROwAOtQN4EBZOI/sotF7TJxoD3ocQ8c4F3vKCSEMTBBKs7oRgimUJvxIcAV/gNMRqARjZIFoxfBCEY5DACBAYADGFjAEEQYELeNfGMc45AHKcEhjm/0Ahy3SEbH2teRUrbCBTT6RjnoZ41oWEUJX4hCALzmhAA8QxgVYIMxbxYmBK4hCsKARgBckAoa+G9TKwBMedKWKMpgqgIWsNQTKIA1xKxAJkLxIGW+IAUKWMAK76kCBppwhRkgY1Mt0MUr5tZDuuUiF8EQRjIsAYcomKMKr3pDcP5ghzEQYQ53kMM3t2CHR12BDlaYDCAwZzk/5P8Bc3kgluYy94c7uMEPh3hEEwSxBTrMQQ5YKB1guHUe/gDmjH8R1wSiMK4KhCumJtDEfzAxt1OYAo+52+MePPBHeQ0BcV/oQDeOcYU2tGF8C3gFDC7wBAtkZAIU+FaVohGNAhQAAhKAhg2qACOVNCABsFAGJGEGDRrM4BnSBAANeFQynySBBjATxi1aEDILYgMd1ZhGMHwilSpQwCxRgMIEnkBAZB5wDWyIQwAGMAA1kSAAFpjgCp5VQ/qItj5R4MzoKrOEVrSCBS2QgQw6QASDhWAII6QBB5YQgp2MKSgk2BQLcoFPHr7iFvuEhAlecIlSvKEJ2qhDHNgAB8fdYbr/YRDCSuVABmpcCj1jC4ATtAAIQ1wxD2/Iwx/wkMU/XHQ5F8UDZYUiiEHQQQ5eYilM+fOEb70UXE+wKU7DpVP+AIACKDhXJkSlAlMYKI9GFQODkkohIHyBDGTIADeAEdU2UMEhDqCFLRJVgYyokz+BgaQABkBWsELDAGptgAJs4YoQgDUa0LiADWBmAWg8Axc1MJhelQBJANwCBSOAKw0GWw0KTAALUvpCewalKLBxqYDJtFkczhiAW6TiggI4DAUhI4XvRCELMYzhpZrAwgtwgQkb4IY9XFAPWsziFrbQxQw80AEYxEAEHohBMZrhgRvo+QbKOIwLcIEqVaTqFbh4/8E+B7GFAViCFHiggDDmawYtPIo9T0iCEPJTujP2bz9W6G8V7HC5XvnKDX8oXBYvt5w//KZLM2BGBgIxBzO0gUt1MI8bS5cob1ngl21sXRUE3N/zCKDA/ykF3mqniXYZdQ9+2MaD/wgEISzVC2RQAjGegQVZwQFiDUAALLAa4jP0d8AAiCkAElDRcEUjFwlYyScRYNVoUAQDNohGvwcMDeIugxhL+EkyZJCMZaSiBZCkADSkgeR2M1kql6qAetJGhSlLVplncBY0/dJZOFWBCuzBQnvgEx9BYAF6GxDBLUzFC27oQAfKUAYyiuEpXwShGLvQRRB0wAsP50AHtaDFzP9nMQsdyAAXqGg6LnBBC+KW4AWPEMAiSDGHAEijMqULdX6LIIR26/QI03ApACA1ASra4Q7Dqc0aWr0GLaIac4CwgxsK+AFnfMELZdg1ZXsdbMcG5oxWwqmSd1qFbwkg2QLwD4BEJdRoM3iPhVjCtXv3g3mJQQmXjYJQspC8MyzvIbFAARRCbIb/QiEahApXBOLQvwkIYBkHYIDtIbKAWtxC3wCIAiSbAFYLCCAXL7gANPSKjBEwoxiqSAUwnkGBaECcsOeZeBICIAX/+RIKVfD7GsiQTC5dWQpPgKYFpOAEz67HCU6gzxUc9YUlkOAF6dMBN+hhCxJ8gBvz0EExdAH/Ax3AAY6GDB6ADHmjA87gKbsQBMcQdTlQDLbQDB2wBZNgAhdoArWwMTCQCzCQBX1ACswkDW30LBUAYmCHVYESBdNQGZNRB4FgAWr3BmzQBsfkB1wCRoWAasQCBwRUBvvHAV1AB7rWBnIgB07QRprRRs2iGfgRBU2YH02QBUo2ARZUAgXCCZtgCrFgC6ZQCtJWVHvUBBxwefGSefSiBAJADg9welxgd6IHEQaQClpwBc6FBU1gMCVTPcswDLqgC5U0DClSAA6QEhBxALIwA/whGNEQBWDlSy5QfIz4EzUGM7dwAjVAAlwgCEmADdhQDQO2BV8wJROQeAEQBRQgBXHg/33gd0A2UweyJwAqkApoFgC28BYs8CdfcwFTpwvK4H+zUA/2QA/0QAu4EAv30A1DZAu2UAKCEF+DwASQoAFJ4YyCwAVi4YzXOAjbuAIoEFFaMAglEAiOVgIx8AIwAAeb4AllIAwUYC3scSl1kAVgIASVESKvmARVUDqCUwFWYBxSpQZqwCXutQZ3UCyOIHd3twZqYAZLYAzQAAK5dgZngAZlUB6ONSiL4VUUAABQAAAWRxFRIAfgAgUIgIWcsIVd6B+TR3l7UAEXsCDZ5gEzGQQ88AM3CQT3EjwAsIYQ0JFYAAdnMD4u5gqBQAd1II8kEDIHYxMedAEbZBZD+RAKQP8LLlAl12eKAUADSTACqbACTVABUkIlTTACFOACKwATTeA/nZhkSkAHUtFLWGCCV9B+ZnAGU2ZAZmAzbUBaK5AKg1AFFWALq9ACPJILtvALviALsSAa9HAP+HAP9sANO+BmpcEN3eACLvAIKCUIgRAI2ZgFWrAF0HMWgvCUWPAIg5ACLYACgdAEMrAkLwAJgsAEM7ATjmAKnTAHwnABRihRdYAFdRAFnmYe5IcF52EBXBUHWRAYVSQbuxaQU4YHdqAL4BAIfqCQAWkGYMABSLAEK3UGaWAG+uFYipUogBEogHJTXdV7cuAyluBTnMAJpyALtXAKmIA7epQ7evAIkKD/BwFgeUIwCIwgCYaQCIfQCJGwBBogBNomBkighg/gk1Dgj1OlErVwAnQQB3Fwh9HjQTREAfJYWjT0lM5ViA/BAAfwCr+nZINSQ9DQaBcwAVGRBNwkDACgC4CFJzRgAUhGBFHBio7yTS2FBRo6ZWDSiryGBVKwAqyAC7dAC7KwCrNgD6vhmJApmdwAjKXRDb5QDC9wAiXgAqpANE0ABWGDft8CBVcQUdpyfvdhBRYwCKrAmucRBSMgCF4QjZCAAVUCABcQCVcgDI2lj4/VNWODBEJwHuQnnNSAHnLAnBOwdtPlG2wQkALJBl2QD+LABHAwZXJQGaJIYV8gUceJnhNA/wfQEkwBsB4hWgFVUFME1VWVcC7zWZ/3mUeT1wdZYAGEkAczqgNaMB1/UCzQgVB40AZlMDwTsIYPwKpRIFJSKYeoV1oUgIT8M2CCMx7BlF9VMAUn+hD4hgvR8E0TcBY3NW8vUCVRIBXdtEFLwAVhMiWcSFgA8ARzwIpVYAbsNzZVUAfK9H0/oZc2k3oVEAOpgaWPeQ/0QJnBSBqywA3G8AsA6ATyYa2BwAUtsForwARYkAUt9FiTEVFU4QRhBjaoeQKEuQLhsiheEAieUoziok7MBWXnYYKkOAEgoKiPNQF1YAGOeh7yeB6n5ji+UYOXugbNIA/P0AVeUgZYoAXo5/8ENXSKUXAF5+cy+dVrPJuEPdtN+iGSFuB4mYAJ6WKf+MmS1AYoAdAIeMCqk0Ad54VqxOoHvjIrcRChEPAnAVAHcCCVCfAKj5ARwXRTE0CunCU4TnABSKgfEZBWKcEADnCI0JBfhdt7AZALK2CCUfATF4BTAXBS+JEEXIVk0wAF+BomTyAHX/MeRQqwUpEEZWBMbHAGFtQMkWkPs8AN3OCws2AMx6ALuQCAJbAfhJKcgsJVgdAFrrCxGKByXDNyi2I2SsZ+dcA/VzAIqaCy4VIFF5AFjgCztSAAaNS9g2oBixJl6/EEYAct94F+F1B2FcsFGxQIk1q0CxmQXdAN28D/AV9QBmXgBSSgQlM7RhPgBGY0KFxVFVWwGU9JNiYYNveRnFLgB7CTCZZgC7cqeSzpB4/QhJigBZphCcyhLH4gG1ZkOasGHI+whhFgre54B1L5ALfgAhlRWhXQBV11ilolGSXQBAKgX/SGorbHAAlAC8SAHAFwBRzpS7iwAkw8JR/5MhiQBc50BQ+HZNJAAW85ilcQABdAUXVwlAQEu18gVW1gBk8wArlQGrPgDarQfDJgcaCLBYoIYIRCKKN2AYHAvEQzA2rmF2Bps3QQwhPQKOkkNpDgWfsRBQLABZCQKrpHEQOmZO34JxYALRdZAUQgBOhmglk1DfjxHlVyAVQ0/10NZTMBaQPcAA1KgDgWuXhTqx5kc4rkoSjcYoKoWB4XeU14PAGPMEf/cQmpAHlElau54wemMwGLsAXmUQnNkWpu0AbBksJvUBtuwMISiscWYAcRoFb4pgXjGS4cqV9OIDjphMtPAAMGQMSQqwAGcAvqxBnYRAG4oAqNRqNNsBkUIAi7QRlPOVjWAChcDAYVe8BWYLVZoExsMK9NYAeBwARDoAMUcwswsAVM4Fn6XFoXYAX74QQnNlOAMWoWwMetsALjRAFcoGTGB8QhygXaVxkblAUlsCkpcEZRMACCUAKRjAv7EQ2AYWmlwz+X8n76CHZKkJ6K4li9F2ZdVQFZYP+/IrWQZrC/IOC/ypo2mfw1XtNYXsPVmQwokCIoVHFNggIFkBDMm1AKthALr2AKGyxt1NY1VYLJftBYT9AcxKIrhSNVhmAdbfcGlKALTiABdw0FWjB6uAcLkhAHlKEo58swTlAHpaZk+vUyuvAit8cAC4AAtEACmNxfM5UKJbAng5QEeVElTUAHMXUeAT0NpiiKYOBYVqIoTbAEh3BcNvBzVEoau9t/s1CWIQcXIzBT6WGzVUKFNps2gaBaRPPZ+MEwJIDcmshVyO0/FwADNU3XFNAEO50quLAwmDwNwiAop7h450sfKIgfAqAe6OG5jQwYUhDVnpoGSxAP2xC7+Pr/BYLSVUrGTd5ys5xVGeRRJaw6bKa4WKUVCWmNCWzt1guWn3sACNDCGQccBX5AQxbQCJagHHZrOG1gB9Z8zW5wCDDQBV2QVWSzBY3QYrWQCsCJGe1BE0syAzCwDMuADENSScEADAZQb5+kAM2jJ/ghz6lwAlHAQWFy106QBXIAPf4d0EbwBFYAl41lASSQC3kTBDvA25K5AzvQDaFCC/agDCKQCjarCirbVS4zU/8N1PvBWfnB3CY9Tn/RVVoJDYE8KGmz3t+S3W9h0/pFAiZwCxqYC/BEH40oDCQAMiNgATRAAYw+AjorFGWCATCBAdNwBDExE01AAqZMqWyQBs7A/w3HcEAzUEIjUDI2MFch4z+NLldzleN0RQM3Bg0kkwx0ZQIMrgqy8AqlAOH56QhlSQEhAA038AzIUAhM8gwmsBx+YM3GBCwj7gZ2sAEboAQ+QzIk8AgtlgBFeZR1EMA+Qu7LoCQGsxPRswSCsGGftAAGQAsg80FOeZbErVfgUoVzwDBRsARLMFjZUOse0Ay1wJhfXpn3oLtgfhrysAweAAJMMAcs4AJMAE1AneZwARj+w5H8w1WBwlUeFAVNEPJcoFonfQGJYtYHrCgqZ7VV4T8W9+ctkAKLVSUkcGiG3uRy8L/NxAEhMAIhAPQjcO0c4AFCwAHXvgEcoPQyRgF84v/0I8AEpmyEd6cB3LANSFAGMMANGiACrF4DIgD2IhACYQ/2SGMDXX8DaZ/2M5D2InADMpACab3Wvm4JuIM7fcAENqD2NzADbF8Df6D3N0ACF1W3M7gGG1ocdjsrd9AETKABN4ADkR8Cg0BuKvEKk0AHmf8FQiEUTMAE/J4BGDD0Sh+EdfAAJ8oACCALMpADrZ8Dye6VJAMkSZD2zZADgl90RqcD4lClC/vl9MCYslAM/scL6fMCSzAGXmAN6DANIWADNVAMMTAHGKBwM4AmF88CMxBXsuX0MOH9IwMyNDDnJy3d6mQVNQEyScEwlf0tE5AMNQ0yMzACMHALuKB7ubD/BWWg82awDTagARkAEBoybMhQUIOGIUIOZjh4cAOHaQYzLFkiSIudO3LgvGFjxti2D182iJtIcYlEhgKXKNHAoYNLDzFldvDwoYMlTZt0WnolSxUmPkGFBu2jAQSIECBEHF064k8IEVEL+fGTB08bNnLi1LFj542bNm7uXKmTJOlREEwOLGDAoMHbWiuULGn5AYRdDXXqKLGLFu2GOg7YvmWgoJaIGzdA3BCx68WKFciUBdFhz/K8HTvu2btHb9u2eOOAwchhJIkSqCBiKgWxZM2aMtXSWRvCYZYMM2zouEg1g7GqVS1YUOzihc7xOcfpePHSpQvFDVEDtWrFYsUI/xEhRmzPPqLG9hEhxIOv8WIVqxYrasxwhgxZLly1auXiUqaMc3MhJC4suCRhQQCZWEJAaY4wqSQuusoIjjbW4GAbHESSp4OCCBJIA4oESmmDg1zq4EMQP+TAEp020cSUWGb5aaihivrgxbtelHEDQmAEoZA/qsIDLCZ0yGELP3Z0Q6w6zLgigw7uAiEDchJYQIHBDGiBAxllBEEDOfaK0UalokggAQXCVCCBWmbIwZliakmRG25mqaeebnQophtZZvHmBh1m4ECJMaxBxxoQlEgCDDC+SBKtlzbgYo00YkvnGhxkkcULNipdIZUu5pgjleBY0FQOUEMVVVRN59hiuv/qVohq1RparUGEV1cljwYXzktvPWWAAQYZGIjJBRkSZEBmmWXMuYCJQQRRdlkmmEioomajbfaCaaRtVhAF77gDjjW+gKa0Ee5pxqSTUtKAw4c4UNfDEEUsAZMSNUFFlldOyYRFofzQQKaaYqpSA0Jq+sCDRqYKEiwTRljCiz/sGLKNN6owA4sOlpCRg1oOgHKwA1rATuAbYnCmBi+WiIGYYorRQYdfePnFR2DkAyaHZ2qZxRdmdDiGFpRVzqEZEpZA4ggl5lqCDEGX2MAIbP4komgwyABDiYfO5VADL17zwppHxZllhDnWqPSEVAbxYtNO5xh1bbbn4II661paVdb/qGaAIYYXXNDbhRb6TiU98rajgQYZCo8hhsLXaWKQQAQZRBFEBmF8kIQcF6TxQAIZhJFHpGkCkcwTUSSQizCCww1GN4AGBBjw0aUhqzdId13aaQ+RBHh10sQWSVHRBN+g/OCAX+Jl0mCQfgk2eEc27NhKEECEbKMNA87wwqYMXvTgFnIUaOstApjBhR5fdGAmHFnCKcYYX2ihBZxujinGl1+KySEHXQpA4EsnEQgBBxw4QxmKycGHPJCELyTBCC75gAbKEIIXueQas8HBUZIgNSV0wWgdEMEGzLCGNiyBa9woBkXoIDY2XEoQmuKUcNTGNjmU4YWh0tQWAAG3FWiA/wQw2FsumuGCF4yABCTYwBBJsJ0YuEASf7sOeLbjqvU0A3EyMMfiAgGI0mlBi3ZQghAuhwhFKOIQhwiEIhxhAUeEURGMSCMgtrWRNahBDWbIATSccY/XxY4Ds6udul4SIg6YgBMlwkRPaHGK3wHvD8PzAE2KJ7BIIM8DiBkBIHLEPDpsJQN/EJIb4ECOKVyhJgd5kQtu4b23NOAAI+iAN5xRpQaWQUtHgUpibJkLMC1Alw1IQAc+gIMc1OR+w1RCAo9ikyWYYQMf2oAS/AQoDH2BDCLpgIYyeEKxfWEa8PiGEcrABGyyYRKp2AIL0wZDL3CBC4LIVMkcogpWpKoR1/8houwegp25RaVVIiCBCYKzghkMTgYxIBaxiAGMX/RCoebggha29YavtAEOd9BCFwVxCDWqEXSJSETjBBGtQDy0QXJUwxee8Yxd1MKee1xpH9cFyEpkokSXqAW9TJFIfBGCkTIZGE9ltIhBiAAZu9DBBwoxFTwwCA5xiEMGgOSHIdmBHBCAwouquYFJ0gIBbnnLAUzAAVeKiEMYuIAFRhCDZpz0GcRKRluRoTEG7PIAvsTBwDpQhCIQgQgcQCAYlqAuJXjBDFxQAhjsIxtrGOEL0iSDDEulqTI0CIRcoIU/roGEM1TqNeJMBRfMmQpPofNspWoOF5YwgvOkaqWy40D/Pl0blRG0YBWpAKjIlHHQX+gKoQr1hjey0YQwIkK4iEgEGBXBASFkDhDLBUQVAKG5jxoEXVx4IxteI0cHHUMGubiaQ+yZLj7WTgWDNJEK7FHTUgAvKIMwIPEG1lN/TQIZdYqBBzaQozx8hQ1vYGoGulCVIWWBHA+QgPY8oAFf2sIAC0jlAUrgBWUwowtboHATkDGMYSBUtxgeBjGGBQMBCOABbWEALlYSNfvMoQvLzIA0p/YFGdLBDPahcTX+hAQa5ziG9jFDj9sgh1zI409JOAMd4MCG6Y2znJtiBWhnCMNRaWoQq8Bhh/5YzYa0FipzexU8abueGYS5GcTwBW+///ENb/QiGo9gM5vTyNEwPqIJxY2c5JplkIZ0dwvbsm5YsMsEN9XiBd397h5dqq4NkEh3KLLFKyyhXj4MAibtdWTyZvCCW8ipGY7kACGoQpU1vOEMTWXCJTiJB0AMWAIg4oDSROCCWiSAqweYBB1GYAuzUfiINAAPETHw62hhQECCmEID4uoCDQZ2DjmmMRkaS+MeMxuxOIY2jUG1BS5kQQt0iEExpvGnI9DhDm+4w/SW6Nk5uKDJnmIOc6AMqlJxgcqpQjcXWsLMdJ3rXB0IAb9hsIrZqqdVNqDBd2iQjF98AxwL/0YASvDwEkDCEY0go3EZwQhF3LlC3+W4Bhz6hv/XwAEO2NXCLOxRD1qQAHbebSntcBcvVcyCFq+4hHr7IGkPxaRdNMFBMWxBixgwAquN/FAGppIHsblh1HTBRFXyoAVVE61oSvOGCwyw1a42ogyPmA87TbsELGCBJbF7yIm/sIQvFLstCCBOcaAdbWeXocczZvYcpv32Gfc4C4PIQhYgYQtlcOHb1jgCWNpAUTucW1O1crKyuMCEUsH7sY/lQjxTFQhNLacL6nSOc06yR4foEDi0HbYguDBaOjCBBjC42wwoIPHRZc6MZnzErwfCcdaylqUccijq1iDyOK5BC+OzhwsCkWey656l7ypRJl4h81fglEV9YMJLd/6hZcz/Qk4xeIm+aAKiTR7VD/sdNUswgYlL5OEOqn6vznUgi1xAqauDmIsydDGCogXWDHHowh9bHbUvoJoNWJgKIDEEWDZmK4Mdy7G5y7toKwNqmA1qa0C52z86eINAqAVc0JxvqwYkqBQ7MIFJ2IJzo4MuYDwWkKYKNIPlUA7laDfmEIR4YgXrwLzHkoMnI63Ny5RFGL0c8qy1yTzlyBzhoj02+7Xkw73v8q4MsAMGUQM24DM1SIMlIIFbsIUSeDwAgZ3Vkh0TkKmdeL5a8B2bQzAPYZfWEgFmoIVZKAZ+4YDkO4g/mMP8Uro4YLpMqIpPIjBYehF6mIUvcYtcYK+Y8JEO/5CdZIoDOZimafq6JSiOxpoDBGALBYgB+wAVvGtACrzE5JiDCKyGI/gC5nBB5uACOQiEW7gFR1inacAGD8QKONCCQTCDRlCF+ugCTgGtLoAx+6CDMjCOdsM2dRrGQZhB6+A7F1SOyYM35KjFgAPCtvECxzPCX0NC2WG5a7zGlYOdDDAyNpgjLeCWOYIdZBEEc+E4RNsAFCCvTVCBWKgTRFIv77OdDxEBXcCFlWmGGWgvfykeDjCEowOLUTsXTMCR/BqwCfALGXGGXQjEBsiFQBCY+9kTMMgkppoxyEpAGXqBrUqAF1BAZXyhFTQDHHxBGPwCakCHaiiCJcCAXZOBZf9wjxjIAF9QBiYwvUCgAFdMgkrpsTQwg0FQhUEggybIxRRcLLqbsePwAgoTxmEUhHk7RnWiMC4Qxi0wjhZEDikbPRV4slD5RXWKFumSHYYwl5XrLi4cATzTACf8RjnYAjeQIy8gNGQhBkJ7iGu0BEXTCVOwB1x4BVOAtKKonXqck1jwBZ2rtEqrkproAPGzCjssooIEMFU7CgDyixuYBQR4C1QwrcIig2WbO6aKA2aju0vEwRLAhQVIgBVIRq2koeRYDuZYLCXAABp4hmxAB2rYBnHozXDoTWIYgS6AAXoIB+MEB19YBmjIBhC4ICUAgRzAgRlQhlSIARyABlwIuAr/TIMEKpRSWUqmfMqoXIFBoMqqdMphHEbjSI5E8LIV8EpQEQQRmAEbqE8bwDP83MYL0TcA6c8LWYK2VAM60II4UgMuuMaUqEo/YIJtnARM4ATy4gRTkIVaeAUV2AR5bImXmoFlqIU4KYZ9BJHiea8t+YAQQAQc8YM3aINR4wDcycM8cANVAyAaPYsPMCUGQ4UtaEBQ6bE4WCrSjDHZ3Lx1+qhHuIUEOAAUcM3lEARlLEnmYAIMOLNu6IZvOAfd3IZu8IVjeAaFGQFiqAd88IZjIAZjUKtnYAZmOKlhuh/qlAEAys70GMBdDM0UE0KTDIR5Sw+zYY6rRM/0TM8tqMUm/1uBLaADIcw8dlIxLuiCc1xCczFLDdlCs2xCblmDLLADkmICbTwIJvADPgCEhmiERsAETThVnbgEVagpVbgEDAUeQGCIhxCBZkCGWYgFNyQ6ER1RGOmLqDiEFI3RFiWBS8jDq5iqCAiBA1uJdqMDQTAAA1CAVNACBdwxUWEqLiCBGZCBMNvWbWU9GFgG1juAAyABDDA9aZTSGmgGYCRFL/g1YOgGNhmGbWDOD8gADAiBGDgpY5iF4gQGYwhYY+AGK/2GbohXeQWGYpCfVHCGk7qFf/INxhAPOp2876QDeYunY2y3CQPUQM2cQIgE95zKLcAAGSABJ0VUHNSUGCCILf8UCEKjVOnSTw65wNfQgjggKbrQt4agC0hgBFMtkXhBETU5BaBQrzxoDi8YBFyYBRdw2mVqlxEVGLQQj6QQAUl4TLCIgw14l6kAi6lyAk0kSaaiA1QwAHLQgdHqRLcRhCZoAgwYAQ5dhmeIgbuBgcIZnMEpAQx4hBWSzS+ggy+IzdiUzascAQ6gmTVdGR3AAWb4hYMdBl/ghh3gBm/wBWDwBnD4Bl8wBmh4hmPoBnBIM2Aghs/whlRoBmZwBohND2d4XTR9XWdQmMG92MqLJz5tt0AdxkBIz97dApFVBdrKnLA81/PcAjsoFdwLPbTERiVEFw3IAo5Yg0AYuTmyJ4H/INVCyIScENrmMwU1sYVTMIV7QVo7QAQNcAEK9QAlmAMzmAOKaFQNGjp/IVGkyA7GQAwTSFE/UComAFqquApdgAAn0Ioe9VFFVAFyzYEleIQhshtwfeDDOZyAGpwRqMZoMb2lVM/m+FtERVS1mYMA/IA2HSYdeAZnMAZgAAd7wAd7EAeF29xeSDPR/YZeGAZjkNxu2AYe6OFUSChvsIV/ijBnUNNjUFOHPSlnmIEQ0ICbTKfU4lPDTc+PmrhIKAETOAEUWIEWcAEW4I0V2N1hbEoKywJCy7Pcw0vwWq3dYykuiAPrGoS4VIMtyIBJQATu7d6geFVCUoVXkA+jPVVI/wMEVLiFXSgGFiiBQBhJjHRUmKgJv4iKG0iNxBCBDiiYHFHRSmmDPzg/qKIeCJAAOpADkiTc43gBWVAAFwiWasRgKRU2AVkJZXEOGIzBlEXXF+yCS6xWTNw8Ei7hYQJdbrgHfKAHNfUFhbPhzY1hcAiHZf4GbuiBHuCBVPCFzaWFf/KGLSWGNVVitXpdZpgBRXHWKCbPLTgESTABFNCbFUCBEygBSWgERpCcZHGcQUiF4RXjqiTZLdi9Nb6n7eAA8VgXPtIO7RDoEWCCI6PeNXCDPuheDH3VodCJTDCFV4iFW6AFVMCJoNiDjhYKTbCEXLAFkmbfs7Oalfgr+OIXv/9QCgiiUxibMTvg36tAsk4uhIjShQhwAi+og1zexS6IgVk4ABeAgRHYACYoDi9gghrAADM4g19cLKysZeRIMQpDwDvVyBhigusBphJ2hmPwBm7o4R1wWJo5hjKdYW84s16w5t8MB1/oBmf4ASD4YTTD5hZAAczthnDYUmboUiV2BhFAuy9gAhFQhnKOBOFAgUmQnN7V5/T0J9qC7N1FaIJ+iBAQ6MwWaA4Ij/Hgju0Is1ZJaLHwAz1WL4o2hVNABTa8BVQI5FfdA9mW7T64BFNQBRdwBlxoARMIBCRRzJlQTNAzieLwxbE1AzgwmKrYLzkQPz00gJ0uGZekgRmIgWH/+IZw6IVZuIfN2IUREIR2C80zOAMWTMZaruUt4A1HAOF18kWNLIMM8IIQiM42LQZaaOHO2IES/uZjAIYZNlhfCPBfiGvNRV1rBge8XgErVSiF+oVf8AZiqAH/UoIMAAGYXAYZOA/0WAESSGousD12ag6lDkaqdAHhNVSP3V1BQFwnanHP3g6DhgrswKfqnoHRZgJF4Gjg0R1LQIVXsAVcsIVaMAVL4N49xhdNyAQTaIH5ODDS0YI/eAFByLlGaqQBzCBnQ8DjZqq1AYRPywPdoIM/MJgYJYcICIAB7wUbxrBnCIFfe4GLpgd5rZMXQDdSvtOL1crk4FhVaIX3TDEd/1tA+2jUG4hOHLiBZtiGYcYHfKiHYgAgYKaZND0GYyAGglW4brjhAf8GVeAFG7YFVWhnhfKFYegFhFKGcy2ZZTgogK2mGoCnDR+ELhgB0O3SG7AB/Tg9rHTBe7YFF1iBLADPRv0oxxMEEhiGznZxZecOV3mi7+AO7TirEyhfPjjVTMgETFABHz8vVOAN8t1xPvBoPqjtU2ACEkAFFAAEO+ACLILyP9iC6sOQXZQ7FOoITRxNeAuVZMxkAPtwRsCRP3CDOiAHCZiA20qGZ5CBGpiLGmCCRqWOALfverAMX/juQ5VNEH4sEM6xOWgBV1AF05PSQMdEsFyC+2kGXLAHev8Y6x3ohmK4gUMHoELfb2dohiJ+Bhx4hniN4d5SBf8O4hbQnN5Ks+T0ryrMsDIFhu8o02NABlsBqCJG65s/qdV9BhHwr8Jl2t1egc37qHyFyfh+vGVYa+94dvAQAe+wASh6FSiaG9AegWYohhLQhD7AhFMQcloQcltwbRUg8t+ZbcDfY03Qgz9IAVRQhRdYgup9DU/CA8e3gy0i5UrZ5DZoQEVsG43/gnVigkbwA/xyAxjoBRgwSDcQBGGgAApANA64gWcwhm5YhrNKBltoBVYggeIw9sO2hT/EBRgwV4ff9Q9OJ2W5SRJoBVdYgsiTPMiag6VmgmYgIW+YBTsh0/v/sSVbuh9gyn4A+mYUphmwLgZg8AWf94ZdgYTTK91moIGkzoARcIZfIAZiWIYYmIHrHnXx33BlMAYjNob1WQZKX1OAcDZjg5c5XTLQuIWrxYoRNWrYmDFCUBcvgjY0Q0YM2EMbNWg8nPFw5IgZJiOKHKFShIgZMEaIKLkrVyMRLnLZqnULlQpLmTT14bNnKNGifPhksjTIRa1UlfC0WSOVDRs3buDggfPGTRs2bcyABRunjJyyZeegRUuHDlpBGGgQ+0Xs2TIZfu7mcTOiF7FCf968wWAs2DAcOJ4dM9aNr7MaGJZoaNVKUpeKlgUxIfHCFzd79urN0pkLV41muXIV/4MRA8YyXK1UMRE0R06ZMV0amXjxohgzHbx4FTPm7NmzG4ZzGMZxY7lxw8+S48hB/NnwZ9KpM8uoKsYxYiIGDfISuwuTGMCAffPmDEON877S+/LWy9sqVi1YFOvlixixY8eYMXPMMsfIkEFFXnDBRAYk3HKLCyvIsFwNTHCB4Aga8UeMMQ7Z4FENMoDYYQ0xOUTDCByo5FANMBRzSyy0FKPLiRuIUEIllmDy0yZCFdUjUXz0cYkqqrjQQSR/uJEXVUu20aSTTYYVlhxxnKUWHV5URh4J5vUCTDLICEhML7284EceZrpBwjFcXOIHVxgM0ws4xjADzDMbKPEFlgd2kf9KK6nsmeUSGDCBwQgx6ELLLLJww00999gziz333EPPDp19xs0Okk6qKTfH+OLLL+cd40wz1eEww2HLVTfDM6q6St2rslJX6qnKGeeMMqrMcAMIGmwwAglYYhCDMzHMIMMSG3BgIgcYYPAsBhlkkIp9K5CwgbbQYrBBBkt08cUXXSxRGjLA/NKLLbY8OIIGXcxxZbHOOAMgM8sQU0OKKoEEIogmJTtDDDQso4tp697SzDIv5KQLMaydcIkmOx7lY49HJWWCCqZcklUeH3Pl1ZNRklwGWVXSgRm0JNTwTDLA9KdMMs8A2EyvNxA3QyOJFIKHGxgQMwMifsDRBhe+DPP/zAgYeHGlF08//UWCubjCSiMxYLhRhvwh03UyXwLDizfAFbOLwTcUQ4ssjOqASy66lHrDBx900MEHItwgQoc2hND33iKEMHcHIbAEuN4e2iDCSH1/wIG2HHAggiokQC6CDCN2cEMzzZhorJjefKPfL6B/8w044LRyLXqls+7NMiRw0YUgJMxgKjLJLKNMgw9qUCEXG9iAHTPEOfNyDADqqgwyzShTjDKnSlSDLsrQQosuWOtymi66mL2L2brI4kImR5FvMVF9WHKKJX2wn8dWInfFxhkkR2myHGnNIR60hzbzjEZyGSMZw2NO3ghInWaQgGd3eQMTmIGBSfwBLBbp/wJb6LCFCrHFCxiYgZjm44rX4AIY3hPb2HgBM64tY2A1yNYGSACtJXDhC2CIDWYqkgF7JUY4BGxGcIrhH2Y4QwbDuRfNloG8zZkqifT6lwg64K0MaABFvGpeMYhRDCPOQANKCIF7emG6cJiudPIZUy9Yca1dpMcb3vjFMmhIg3P9YlTIWMZwsIYLF4ygMiGQVa7qtQwjLuM8vyjGN2bhMCt2LXvcq8X3tsc970GyFpKcZC3IZ8mLHcUSKLCEJvTgBqmAUipnWMMZ5lc/k5Uhf13gAgZIMIJlIKN4xlAGEE0SIebYIG+E0yUBNfeCEhDiD354wxJEkIESbCEOUTqLRf+YQINeiAOM4AjjB1eBC/7AgAbaXBq3MNCEJiwBXJURhBIqg6BVzsFk5uSOMYLzH1q5CkDLOBXNinMDej1DiPTiWwgc98RyKmFZgxOBMwZkRFXAYDj6bMYIEKJEY8SHdV5kXenAwYpVMORcMJMBhdyCnl907Y/p0Q8wjqEMk9xgGcZY6XAEQh0BFm8jv+EFPfYjSUjiNKfdc6T2tKcLFFiyfEPhwyY4sYlO5gWUaQglKUtJvzJwQRAZwEAIahADOgJRIL1EaQETpzfAEdAkzliODGAAgxcs4hBauFIMSPCILYClDPqjnZjCSNH50MIVtrgeBsZJkSyZ8wt0EOxayhD/FlSmMp2y+wLeXpU3rwKOcHq7Ad8A1wHHYRZyICDcZUOwt2T56yQR0dWXUnE8ZMggBNQagcL+g7xXHaMYo0vjfOazCoyuYBe8mAGFmHAoYAwDGHIKx+mIS9tQkVE+wPChve6VDGMgw4tq/EYtHObI7DnPrDCQQQxkoE2XwCAZxHjbLrxBi2kCNajk04RR+ZAHqpRBDWpYqlTSkAZThiVlC6qBSQCXy17NICLMkYEtI6S3EPSqcI/t5XJuNoMQKOM0JSgIE5ZArBh8KS5aO0+cJOoLD67CF8DogsnoQL8Tn7IMdBiUSkaEWc/2i2aJ6c9Kj5GMUuUTQMU4jxXtRa8f/xPYWDGIwam6axJ8FcO0MwgnDYpcPCDS7MYAwjEz0gXG0rUCtxoQRILM4w1whCMc4hhzNMcsZnGcjqJiJCkwPlzbUfFnGQLTrnZnQDuzjvdt3ANd9WjByJt6rxa5CIp63cuGUJqBDPZNgxlSOVjxkIAGzlieDPzbIb0B+AauqtcSCdzgezqWOTkTNYNddbkMKGEDx1OGS2WQ1eE9h2bGGEZ8QEdGydiCDIZFcVznMC6ozQ4G0UVzccW4H/9sRMQZMoaAmGEM/qw0gEAM0DHoSR1Pa9qWBeUPzM7T5mI0gwMhoMGq/2gsADVvI78QMbr4c4xnEEONtsAoCmLzTPl8Q//MYA7zNMM4qjiue0yiiiPMMISuUXkpXY3Mnp4DzUiHT7LPfs6F93QBAzsXgn180EQmzHRoUJqhDoJYghIKpa0R0GAGNPAQRASsaVaBVquxIjC9Xv28sS7nVAxmSayI04yatZQ6LQ16der1bP4MwxjAHZM3bCGZtXqhfikjQZBf9oth/OKLZzbzlUeK8H93A10wY3Z3Aqh0Hpc0iATOJ4jyWTsgGou7Ba1iMb7UNSs+rxkEBm3Mu1ZFmInK2zsGBjJ04YLNCbd0YSYzccGhxl7AOYA3RkYVb8eMYtxOGcrbiNiRofDTEOORtajenyueC2Iow6w0iDQJWt96QgU0Nlr/WGuJvbCEJmxpyCap6ogU9xBMXzWI2q4X9JbojGrHUp/De7tABMLVl2/VP8XBjktLRXRmxKpe0Ka2s0H1YW+0whUlwABwWx9IXnhRzGcuLr/PrP40q9EbtQ4VuuSzn2QUo4qcP7hcgMHqH/uHgAjfjx1LdyUfdwmMrhQcMeDOqdDRkBnL8yjPCWkI/rXZfHSD4mlgv40R5CHc2P1Rd9RdVuXfjvEH5j0bzEzUIT3MdpmVC3ELtXzLVGUA5HDAZoEACATPy9xfdBEXXyxPDMjMPJmKRCjOET5EkP1LsiBPr6BEzDEDLeGTQPzLcnQILjnhDUTIq+iTAWnaEB1fVtWK/39gFaztxzI810oVAy4oAzFQ1OKRWRyG2dZxHRg9XuAhHLfp4XLRnQlym41JWe3UizIkxv/ZCxJtzh/N073sncIozzxtTiwFEbLIgHihy5t92TSBWb7xWzTxW+jIhQDRESw5TxAVGYgQGavJDDLQEv6dixfNwLRAkQbQIuQMwS3i4hB4wAeAQHTQS3eMDvzJx2/0Ai/EETEkouaBWzMYme9FBPAV1Ob8HKd1mvChorFMIZB9Gi5dIb2cCs3JnAwI3b0YkX/4EYA818wQx/CgITMIkLMFUGzJyTTBoRyimfoRV5hl4kjBDN1piDI8A/PUHTLM0o35x+18jXjp3wnCDP8tCVHucN4v2Bgt1YwU+osQ/dwfKUwyKIMRbQ53/RznfVgceUPjXdk0rdH36Qf9WRExIINz6R/hRSFHNgPuoKHy3M4fTdQ3OMMQCMFPCkEQ/OQtggBiCBfTsc40jYmakZEJeRveyZlHFI6+8J5IpNyH1E7zsJoMoASIjFWv7F3M5cwtUdbL0cvNgJq/HEtAmgqcydYvTNs4boTzxFb+MWBcxFEAHdwa5Zs3wEy+gZkcfuK+GZfAyUUKeePACGHdcZvo2J9caMjgndB+eJsyMJvS4Q5HPqA3mkpWeaMlMqRCFhwaqpu6CZeXZESGkFCXuOTXPNuHjVTgZUi7cdt5aET/wfldvH1DN3CDDgTBEBjBEWQOvMEmUiYlSo6JMaKfUyKjkMHSVtaAZPmevoSEwAgRd3XXkC3RSXBngN1AyxWYIHJlV9ILsnzhvxzL88lARzKPFGYHVmlIvdgLIe4fj6XLfFAU6aiZ1jVeGsVfwNXW/Q2hM2jN103X463ReWCe89QmY54QmMSMf3QkhDIgEdrS5SWDwtxdbQacqHzfwPGfmECmbfrhRggc+nlgmwGc2J2Qt8EZ5/WCpgDBEIhBjYrBEjQDuviCMUIe6CBoMZoQ1+AfJBag3v3LiPSeR9gAsngEwEwidj4kEiFLgIWndSZPLAERV1KpLSVLV5pEDHSI/xOGKXZc26nMZBUZw4CQo2t2zRDeCzEEXoty2+hMl+mkmei0GYLqp/3R31H6JxmB6FO2YRypZPyt0RUtw47NEWkh5JdIIfG1YbddoHzIB8GhXT8aEUdeEStiXpuKV9fcTtYA6EheIhkVI4+p230CAw8AgY266gZcEbr8xthAXlx4W5vKQAql4vMQ2O9VmkMoju7JnUZOKZGJxIdc55BdmmipHTMszyAqz5QS2KW1REHBVIAlzgxsZe383LSNVUGVym1+jZmioXg9D5EZqSlm6BQej4nm5zSN5LqNJL5VVHo43phA5jG0mZuFjqjERXyI2Ki8R5qlB2B+g7JRoK16W/8Kot4fzSYJgeggNU8D3ouTkWuiFlz+XeKHtVsKNUNcAKpKoiiCilF6sKqroqwMcJ5LWlHCzhHl5Q4stakzSCVLSKfvERgqRo8IpBwzNsN2QSA2mkru2CaA3M6P6V1EdIjceaMDkiMzOh/ACBENuKNnvsoMyJNGRBt02aWGsCK65V3u3M4F6gdeMp3ojEkXjdGo4KfjqdGoAgO+8Ed8kNG6pYut1dZ8gE6/3Sufyiu72W0XyVGo3iaAGiqbZY3mKeKpKIzYzqkgMV2cCtIvEKMxNiZ+Fqx8tCrKuuoS3ItGFCDm0ZI0llVBFSF/eVeyGIvCIKIQgalIsMSIhBaRZaf/wAyZ4pLi1xwDpW0OskypDbiuqeyumZ6KrtwLEP0R8hBi/m3lELkjhbYmY9adBP4fvfwRQSpo3akUgPLYjhGqm7EbUt5hqHwgjxmD3SLX3p7k6cRfmoED5JEUoZpq/OnH/O6tGOnnmuFrqLgkRCId13Tk11CeRgQX5IqN3qKodMWf/h5oenAu5w4wM3CXdz3EkJlVSqTclgpMCiXvvdAuzkprXaSc716O6rYh5v2C3emfox7L5mSVEEkwaPlLIhrvyvpjPxIklp4wj33JlJXKl8AUhpkKM/rPFbliMZRnRizDM0Qb6inDJVZqqIhY8n5N8hbP33GNhp2dN8ihj0bs/1N+n6GG0XS57XR50b6xX3Gdjib6pxrxbemYkAnt6HwAl4nS7xjd7+OFDid6XdyKCZg9MMrOgN6ZiIqoBleOhL6MQEQkMnbSbnb6rqkM2d7FQEc8hDaNMOsGUUGhoeURmdqJ1RAfz9BCreLSi8zwULfJRUciLeV5myDxR0Lay8t0iYh1ajvVp1yw4gmJV4ZwJC3B0r52Q51W6qgwKJxeIpxN6peZZDSVjge2pszIVv0VLMFi7heh8b5V1Br3mxi9bzHi4YeRUMkW7DO3zgJvMzlzM8Her+kEsqtajkn07uU8hIqgbj0rMuqioseW5x8lUQxXMibrHgRm8Kmci0bQUf/zvXDOCq0pZ8cLY+PxfE3+SWOnUl7jPlvdSSoivcx5HN3ddeTz1smcEpzS2Sox/NEqZoibIejAgW+XdO95GCc5t/He8kW6IBfT+Sj7UtQ6Y7NxaeIm5ifk8ULAAuhS1mvjdXNPc/M2E+YcDmbjvbONzkDu/JyxgESL2TOyljCIMAMkE+G26WGFGksyCASTqsZqpGbWPbOIuWLWVJHiMu71dg0NN9e0Xe88yRa7MePEAvHXeMkfdfRTboRZoyks4cu5QFcA88e/zeZdYl6G2C1OAwNEdcndeijMOPbo1G+XzMcaFyP++uhEUar8eTPfmmT7FSwv7OefkirW0S3paGL/PmozYXriHK6xnfJbUOP2GIBBEryzipDbV/8sBILkJE/wkXVrzB6PszoPhmCeCx9Lr6YI1kZ2fBQ15H5dHLHZ1qjopYLbHD1nB28o6plKLwuHfAYIR2YY4fWyFcFUzN7LEGue8iSDMr/yCRWkxrK0ntqf+VpRHz6ljg5cbdla+obRUpf2ObfOOksTO8u26UQxwiFXgrMx+7VfbjN1Rc3hNn/iGCQBErwz7ZrKxQVMItdOdzFP4+re2yWiR5IbYs9TKgpfkxJZoqobMe7tJiZnUQec/SnwShozLG2E3gliqG4E0X6gS7Ia8gSR5rl3cGgeDRcv5tE3/y0Gwq1kZe/f/5jgZR7LH/mmLSLVN2keJb5+IHfL35kbZsSuJPyi7awCKeDmN2vXK/0qcP56OFR74vuOqHDVqZ2y7zV/wxhMNRJcHLlxFwxIoyLDxEhUtQSmUAYLWQGK7UmVyCQzqVUCUkiFDfrZqUQFVywPGdQmtsxYL7g5K+oly7GIbS8DQ5iLGOX1ckc+D2LjX0LCeizzEOUxIER1aMDJNEmp22K0LZipkT4Os6Fa6ktOdHw4nlG/st5+WejQr23Wn62JHdYt5VIj54uCatiQjqGa0KgM49ikdn8+cxyBum73J2FyOBhNtRhswL8E38U5eovVs0jIQLcaKzMOGSB15BUd6UisnP/tSiOyNK5GzWp68Fibtmkn10U02iQiUqRgSybkQl6c0pLyPE92FJRzideX3CTlde1Anqa3+cJiDFxwtNkwpzMZid2GnTmciWpyWXMxz2l/17SP5medTtPIOvUaG1dPj9RvUG4CBzo9onE+Oj0+wrt/ptE3zLsIsIa5JYuRppyWonjAn1R2Pq2TUdEkCwyiamhz6t2QfW5+DzBOxhLjXt4JKwO6YiMzMHmGLKRkq6gxx61gF+8gnsvKEh4r4p9LpiDabQ3n5R90fQ0y4/R8rJvYGfvjsVnBPbF0Wfig1+8C0tpM21U6JyU2fwMJgVGYKZ5Sqzv+vq9o7zhgqjE3pzv/VOtj+47xVCvBIB9vvx9LeVqnwIhEqQ+ZNnlX3PV7dIvyBGdEt23NWe/+6nbNfmgNqM7T9A9xFCJRR+ZOhqUbt3VthtDFuXjvvWjscnVN8cByS+I95kEucjl2Dvdj5UWqXLi8S8e6S7uZfYaqKisewbKOh1IqUgIEOIEDvxUEF+7gwIPiBIZzKM5hOIgQw33zBo5iQ4TfEC5kWPCbRoEGNYpjCC6kN5Deeg0U942hGJkzaX5glmzZsmbKkClzFsNZM2bLYMRothMZMWTJii0rhmzoshgxlC1LpkzG1KwyZDhDBgwYMWDIkDmTMSPGsp9AeS4je1SnT6A/bcywUTeG/wxmzZ7m5GmMmNhfvwITK2YY2K9eYMcqVdYs2c5fyZg5s3y02TJmzJTxLJaMbM5khpX2XKpW81dkxZSFFWvsKs6ggIvVPhZWsS/HyZgicwvMVy+L3ogPZ3m8F8uQKJmrVHjQIXSIKJdv1NhRukmKEiMmRKnSIMjn0B9qn26RV8uINNkjmVHbZ7OgmZ3pRHY0cOJfjIkpK1w6J8iq4m00ZYxypjDfsoJqL2doqKGGGWSogYYYbHBGwgyboUq+umawLAaxgHmKsa+IUewXXwYDbjDivPGFJV/G6s2ryY6yjJm0wOrvJ2SC66UXwpZRZiiyjHEtsRE5GzKszw4DiyXDfEMakhnDijlGROCATK4gloC0yKIge1ERGIHO86ai4gwSLjuTQgIpJIcsii4h8yYqL6KIwPOGl4tg0i4h7qZjiM43BQoIACH5BAB9AAAALAAAAAAxAasAhwE6hwI3gAA+jwBClgBGmgFMngZOmRJPkCJQgyxPeC1LcTBJaTpMYUFOYklPZEZQaUFRbztTdzdWfTlYgDxagz1agjxagz1chEBeiENgiUZiiUhmiEZshUJxfDWAZSuMVCGNSBqMQBiNPxWQPxiPPxuOPyGPQSWPQimMQTaORUmKTVWITleBTFN3RlVtOVNkNVVeM1RXNFVQM1BLL01HLE1ELU1ANEk9NUQ7Ozw3Pzg1QywzQiUuQR8nQiIhNCIgKyUfJCcdHSUcGiIcGR0aGxkZHBgXGhUVFxIRFA8OEA4MDg0MCg8OCRMSCRgQDBsWDR8aDyUcDywaEC8ZDjYaDTwfDzwYETMjFzIpGS8uGTI0HTM4HDU6Hz09IEI2I0AwJEIoHkIpGEYqFkwuFlM0F1g4GF04F2E/F2VCG2tAHXNBIIEwIZsjJrIZKcYVLcoQK8gPKa8bMIIsN2k0OWQ0OGE1OGQ1OWk3Oms5PG45PHE7PXU8PXc9PXk+PntBQHxDQXpHQ3VKRXRNR3tRR4NQRZBRRZJYPZNdN5pmNZtvNZZ0M4x1NnxzPHBpP2thQGlbQmlYTmhYV2teYGpkaWxmc29hb3RabnlabHpcZHxfWoFjWoRnWoRoXoVsY4hwZYl0Z4d+ZoGXbnuqcX63c4K0eIKkfIWBhIZ2iIByjHpvj39uk4d0mYp6opB+ppeBqJp8sZp6tqCDtKmXs6aksa+vt7m0urm1sL6xo8GtlLSuiqK1iJm6h6CwhK6df6+Xe6qSeKaLd6GEdaCBdKB+c51/cZuBbJuBaaCEYKeFW6OEVaWDUKmIS7GRR7SZSLieRcKkQcqpP9KyNN7CKOjMIu/UJvTZKfXbLvbcMfTYOOzPS+TGZOPEc+rMeOzPeuzPe+7Rfe/SfvDTfvHUgPLVgfPXgPTYgvbag/XahvTZivDXk+vUmurUoezWpezXp+3Zqe3Zqu/aqvHcqvPdqvPerfTfrvHdr+/bsOTVudjQxNTPztfV19va3uLh5O3s7fHv8PDt8Aj/ANcJVCeQncF27tzBg9euoUODECEidIewIUWL7d5p3NhuHTuH7+xpbHewHcGGG+2pVFmPHj157eK9W9dO5Mp48OLJzBivns+fP3vWw6kTZ8558g5mk4bs0LWn2bYRLCiQGzZsT69i81Z0YUJ1WK1dE3stmzp1uNCEmSKlyyJq1aaV2aSImrMmTJYwYZJkCREtRogQMeIECJAjTZ48wfLlEaQrV540wbt3ieUkP4rw4JHjx5EliaEo7hIlCxQoWfBqyfIEypYhUGCfhkIkcZMZsZ/UiMI7C5bFQaAsga33CGsskH4BiyLjhhQvoGTMeJIlyOQawkE/cdIkSg1kvnL1/xJIPuLHhA4fSpSoMCE89xcbrlz5DmRI+gvrn8w4X2TIeS/lR1N/MumUUEg/wQPUgvYM1ZNKSLlj0FJNPXVNNGocokwv6rDjUTdYjWWNNVst9B56YIlooVlnbfOLGF40wgxc0pixCTPVNEPZXkd81loTRhgGRBFMNBFbEF988gVkUCS2V15LJAHEDj/8cBgSSDDRZGihQcHFaUNoYaQWXdQwhJNaChYEbEw8AZtkqHGhBRZDDFFkXkYMkYMXkGwCCihRBIFFFJB4wUQQTzy5hGiTdccdFo/4gsstuZBXkHkfecgORZh6NJGJJ3L60X391YdSf/bgxI46Gd230UjvxP9DTzwKzRRTPQ062BVLuOZUzzxAzQMsg0i910420SCDiIXJLmKGGYMkgws7ID414jXYcMPOewZ9FRZZZZ2lTi/KPNJLL9BUU400ZySDIzOUTZZXlrQRISRiRU7mBGNXgHHFjpUxYUQOnRFhWZGSSTZZa4wmJlkUrYXJWmKwZTGEmz+CBpqRW+7VhGVNwGZDDY7I8EVeTFzxyCdYQBGEE3DCiYUUMDchxRfA4KKzpZj2DJFHBgF9XqgNaYoQqSpx1GrSudpjEn/2wPPqO1IDGM/R68S6oE/zxLOSTyr1JOzWw/4kjzw4tYNNNMkkcq00vqwzLiNpoKEGNBZei424QrP/w42FgLOIjCLm4pLLM+qy6241zCj247xMHGGvlUQk+mSRUUD2RRB36oVyYCgr5gTC3fH2hQ02WNemEFBEIRoXWWShRWmtzxnbwU9ynOjBB8v+hBcyhAGZE0sghsUVUgzvMHda8jboFzKAksv0P/ucaUQ8C22RqEHTBDV9ItlHNYJO00RqSiy5BFNO7LyzdVBR/5Tr+wsKSw9S8jA0TTTKKHJtNtrohja0wQ1tNIMZ0gBcVgbIwG44MBsKhIoAocGMZjAwG+qKRrsQp4gmKWYvRTgCEkR4BMMMplGNytzMEoYXy2wsX0+QggwVk5ibfeE5c4rCmerUOouJCQpYMI2X/7gQhY9pSWEspM3umJAFIdDpeMg7XhOO0JhHnO4GX9iOFrvjBX5twhjFAMYneuGhS23KPCTBXnnM+BH1SARp9DFVq9yhkfx0RCPgm09LXqKQeNBEQboSik5SBTau7ZF+9lOfhNamjHSJBRvZuEo2IqmVCGJLK1chUYgiCElKUgMr1bBGNaKBBkQ8wxqKSNQHmaCEImBJCUkITBCI0CPKQKFfkYGCEyKTO8VEQYaQQZ4MpcCb53QhC1LAghZi4xuLue4KWYiBabLAhS7QwAZgOo1ilJgFGsxgmUUCUxYyd4XWRWEJQlDZIzInA5p15wtLksEnkAcGYBTDEY94RDH61v+zhKCne1RhY0mKBhLwuQolVCPKSLKGR1T5RJE68Qh6JuKOolgUVz9xCT0OGSwAuYRWYOFfuqCyC6tg0pJkEcuIrmVJC10lK7n4WwZLycHttG6KRiiCZ7AUGCKsaQjBcRhk/AUZmrUpc8kLZjCTeQUseKGLs3uC61BDQyC6Tgu4wY7sWvYEIrSJCUCFU+y4MKjXHVMI42zqZJbwBVAUAww0g1jrvCDDGgCjBlSYwhc3AYkY3sA8EooIRbl3KYEexJ/bm9o76DgShyjERPVhqKt49dBZ9fGPEnpIe3Jy0V9pVKP1S+R71HGh/l0rGipYwSYjuFJrrRRcLVVgNFYgimn/qAsaNK1GIqYAMckkIQlF8IERsHSEIhABCzkYAhawEJwn9IuowSSnUpV6w9lpIYdcbdKTgHgF3vxIC4sJDRbipU0t9ZCIrUNNFIJ4mvHipQle+MUmvACZKIDBC+s9ngzwWoU6HMMRSvoEJCAREYWk8bDxOTAaBYuQE2HEnxu5iBw/AqrIpgRXDeLVRzn7x8UmOLDt4KxQWuJRlziosh6liDqsEY1lYCOU15BGGqIRWxGB67U1juAzwrAIUVYDGmpQhjSsgQgqSGFLS1DCEYSLJSQUIQgzWFMwl/tcyIThvkuarr+U2YXVNLNlgVpmEILTJnNCLApcOFOTfAOnkF3M/5Z1Yph7o9Bl0zRhuUJgAhZk4AjkRYFPkZGqDbJsjGPU4BHBKAalilFgB6MnweppSEHS2OCMXMSfUlvsSBjcLVAJhFQYnt8efVUPmlj0am4MsU6AEo8SA0son6UHPFZlDWgsQ12wzbGKbJxrXUvjxbdVA46ITF+aPcEySPiBEZLA0+XmacxXgOdQ+2UDL9SAqMs9HhjCMKgobGF2QJRTF7rwZr0YSVDOXU2ijOQ4vNCQhxar05u0ZKQs1MA0sKmBDNztBJfdwAtCmF0yZUDXL2TiF73IBS6IUYNN9CITaNweRfxJx/RYXOIUr8jRNPJYhlD6IQ2WmkDg0Z9QV5Yofv+MiUUpDpE+iu1XwRoK1xI5K3aAo9a3hrGuXZvSa/Va1+r68SAQR2Q8MMIRo7uMsmGJBCMwlwjKDUK/vgCGqoPBBna48heg2NSuQ/MKWiCreoM4bjrtpTZB4A2TTtOlLaHGSO/VXe72YtWLSfXYenmCE7euTaZCpgagSPi5evELX/TiE/xMz8QP9KqJR5jidXRwq16VE8RavNPuGLlD0/dRr6V81UM5EUMWAvqxCevVRDH9Z68mjmo8A0c633lr81bjn1tLXc8YxEgRAYgWJz3Jh4nSEfI0BJ9y/blVr4PwllvExGDhyuVUrxZk0wUZmIY6WMhLk1wXQyzMQAat24L/nRcWcCHCppz5MoIL9azDKBwDCy60jGhmkJqUSSEMmeA2KIzBCFBsYhP/9QiOsAl941gTxViNh4AaoROg4miZVkd1NBEEVTQGsRAe8oAmomEf5RN+5D4wx4AmsmqnNywj2GpF4VmfBRPh4Hrpoi47x2u1lze2JyKup3vVgA3LQAjS4AxhQDxLgATBlwTDB3VHIHVaZnXRxhqiQWXB1DpC8CNeEgVCMBlY0AWwMyfRNG5bRwNfVhrcxzGssRgyMGBewB1NUBtIQFV/tm8udGfmtRhQ5FStQTKbkE+bQH8yEAONUB7n8VgQFhIJODX+YSIUl2kqkR9So3EYETQe0hHr//BoUkNyueJRJxhiHuUgpHeCpkeC93N6M1diL8EO38A4LchSOYZjLdVaYZEVrIV7hAANJIIMhDANzTAF2REkn6FkXTUERyAERkhU28ZtYWc7v4QF/sIbOtQkniNVU6Vc3rEFvFFNwuRnzFh/IWMDy3Rn0PMJxdAJWQQleeEmyzUE8dcEN2AkOqRMvrGE+7UJjpAFVwA8++UFjlAeivceiqVp+og+G2EUkOU1C5JZIYZpJFFYjwgqjzWJnRdR8AAgXdMVviI2wDKCnjU2JIaC6kMtpIhrY8FaKsVrPjd7NIgtHZmKovQMr4gtskiLTuCDxoUEUSIYcZZOWmYDcOU4ZP81J/CURRODJqAhHHtBQ4qxTGSXPMS0G8fUJFBAJl3gJlBwOiujcJlgHS0EMvH3g+Z2JwvTGk50GsBDM1V4A8WQCwBmjxj3KvQxEXjUUP1YYbHiNSHRE+8BWZnGLQHVRkUDYTmxkH4kYkZRFF3jiWKjURYpmCTmErPWDRsZSqboWoAzIrj2WjgmStRgY7HlY7n3DGXRFNPADL8nGDCJBLsIG76IS/1SB3XgL7ZxZ1nQBTekMHoBBeEkGWDVdQyDZgyjBTLUMm3yXmHXJM3lHXWAB5uQM78gCImiXUvgJle5nA1DGVnZHTIgA2AgA0FUMquBBZbiWIoVR4wHiN05l6D/ohMIwoAgKBOxshBpJBAXR0egcjYqBw/rwFn0iXKtNiwSOYIuIZin91Hu8DfM4EgiuWsWEnSMKZkHqi5w0ZgKhJlqoJnZMAyIMA3L8JmuhGx1sia/OHU2CQZf4DpUuGdZBDEeg4wg+gRYJAUMkwXitzDjJDtKqQU4cH35chpj4Ad5kCHI8AvIYAj95lxqBSXluF7LZCdtmBh/RlfZ1ggy8AhHZimeooApMTVSCp5WmhOxImr0Q2oG4og50YAJpRNnU1EMMZ+nFh+kV5gOyYn7qRP9WXPbkA3LEA0jsooyCJKR6WM+xpgGOqANinsPig3aEB7VUKEuBATDpRdOUCe+/2iEU+ehVZdlXLJcTvAFC9MdLSMaQNRFXmAMm1ADXNAEYjIEpQGqjKIXamckQzBOT2AGyFAIiKAMhjAImzAI9XUFm/AJUuA58dcmUkQkHnMaUYADUZBDXFADxlADyaSd25lYgpiPawmtIiFz7+NQD4ITM/FHXfGX8SAPAcKA8+ly3PIpbjqR9kORQdFqGiUPFLEN0JAIzBCv8eoM0BAN0QAN0PAMz2Cv/Nqv/SoNACsN0QCw/mqvAVuw0cAMaJAI0fAMw8AI0+AMVwAliAqTbTIEvkiTyGd1VccvohFtjEFMSGodUtUdczIDx/AJu9EaRbqqptGbzjVocmVVXkAGav9gCBqCCGRQB1UgBjKABgD4CMjzMbJ5MKdBPEXiBKlRTtuBqVkQI06KBdUGpefxeFODUJN3PmjJEloaFKA2P3JZEI91am76rTgxn/TpcZhmUfrZiZ4ocyn4HnKjDttAA912s4dgCGpgBmPgBaIwCo3gAoLrAoxQuIxAuIabuIq7uIYbA2MwBlUwBWKwCbZgDHWxDZLgg0PSFxebsf3ChPfVsV/gBVRnjPD0VP8iVR70Xrf0CDWQCdc1GXWylQ6jGM/xL5OxXlFQBWZQCDirITuqBoqADDtaA1VQBk66BC0DMplThkwgBObmBbPTVDOTBfPoS08ApRL1h4qVEQi1taj/8jVbg570AXoc2BGb4pcn6K35A67iehGhkondep/Cgja/MoIlhjYUcZ+6sAu7oAuMoAyFIMBrIAYu4L+NEAaPu8BjIAYO7MBh8MAPHAYRTMEWHAZVQMExsAIsQAOZgwm1YAzRQA3bcAs3YBmIyrl6N2ZOBF3xSLrL9VRUF6mj20Vy1QRTCFbFGm3bkTmhA2YNs32yWSTLNQYWxAxqcLOIgAhqkAjI0Au+4AubkMHIoAlVIKROMAVhQAZg8DsmI1VS0ARO4DpMMAVV4AW9IAP9BgVSoL2e8r2NJxFw3FDhq6XoCUdBMRQC+ZZs61FoYyBoW1EGQohf6hUV9ceaiL/r/2os6soLpEAKu7AIyqAMPaq3ouC/zRCwmrzJnLzJ/MpA2pANzfDIL5BOIIwM0kDClKIFTICoodOoGvtcJrNcNUx10UZ1NxQF3KEwKfQbvjGFyrickCFVVxAGZWAFVkBMe9FUgrANDGQIa7AGhUAIZoAIPBoMw1AIf9AHgyAGVSAFeeEEfyAH01wIcnA6E7te3YWMxewJKptUV0AeU8Gec8xxopIe4Bu+heQTWepQCeJY6nuf6vOQmYfIIBjQ3JrQYirQioQQZ0MPjuy/lJwMyCCriADJu4BBBrrRHG2gcFEN1AAXkjRJ2rALpOACTRQJ+aAM06DKuRAMQTAkB7PCxv+oVNVpk9m2k8HooS2joraBMrd0Ayykuu72oU4gB3FwCMtgzmGQME+wCK/qBlLtBmywBn9gBkH2qoXgBoXQ1WhQBWA9OmAQB27QBmnQ1TIQfWDwCPQ1MpAhw28NGWchN1AqPhxxzxS1j3B0HxgVNvoMFCJRK2EKmK4Weuvgplzjpm5q0IqNcn4pD/nrT/bDC/67C4yACMBgDE2RCKPgvxrd0Xm6p0HnY3Dx0SHtDCZNCjRABFcgC8tgWyVMKZEABAaTd+lknUkVBtMJBjXtoU91XxT8oU3gZ96lF4viHTIgJt3RZU+AKJnDBm6wBocg1f4CM2XADNMNB9r9BmtwvGb/kAi+gAxt8AZwINVxANZVQAUtaQVuAAdskAZuEAdTsM5esAlTF0xsMWXxKC7zTM+QJ0dAYxERBoGZBpdNg2GhRlmAzRN3bFGQTZh6fNgTCXOn12qM3a1ngzZoI2IPnZELMdmVzQu9gAjEqwyc7dmgPdor1aeQGXSmTQ3NkNoz4FOS8NrVsA3TMz0xUNtH5VTAdAUy0KG87dtPVQNeQMGB9gVXtiWycQU3UHZB9LSxgaRUAN1mYAjtbQXcl8TQrd1w8AZsMAbf3Qy9gAxS/QZvEN+dAAqfIAhRMAVr0N7vXQhxgDxSpW/IUVQ/PlSvyzdurHgXEXGKlR8JFYkMgivo/7kQWmoPdOQgg11ZoKUqroa/92mCYvrHGU62D3025/HgGL0LvDAPuHAIFb0Mlf3ZKZ6gBwqZpa2gMC7jUFcDzGBbjLAJ00MpPggz5PTjJsOxOynDV4bByQRPkNBbiiG9j0Bw9AVuO2LG0L0GhkDeViCbV6AGaRDnaF7eyGAGgnAIg4AGZtAG2+0Gw9AP/XAP+NAJY7AG2j3nbIA8H9pU0jVMXndfj8Dffm6QeMmIJKFxjIWQ4wNIerQS40kqDOEODeJ5hMQ1hEme7ABa9+u2wuLgDvnQD+ngGc6u+ysrl+y/vPASuEDiytDZuoDqqZ7qIZ3y1ECLqb3atzSh1YAGUf/gJ6BgAzC5BP0GTEnl61a3k1R3wR7qs4/Ay8zoBfa2JGEwfZPBxmJgBnEQB2pQCNI+BVOw7msA3W6A5m6gDcZgBnugB2DQB+2t3W6ADDoTxcLQ1XJ+1mxABdR4d0m15/clA8ewDXavM3if7zzTPS1nEYQ8l0YB2Bl2E9vapSE2P5T1WQ85axuVERS+n6f3x4R5rhmf6Rl+EWhDDx0P6hruC03c2Rnt4h690Spf+qa/8jH+yF0wGFCgBtOADWXQklNgBTdgMEyQ83EPGaaLy14AqUpuwRPctwlzS7sBKTVQzGHwBVkwOlFAwWpQ1lGv3U9P1lM91eNe/Vnv5V+O/VL/3e5sX1+/pKJSsF9wlVR7ZgzA8Avf4A3cwA12fy5R3As6w99uvPfbM54LwWrkGXmk5ugZAUgAUc+ePXjw6tWjl5DevHjx4LFjaG/ewnoTFyacl1GhxoUM5WWU9zFkSHbu3DWMR2rXSl4O4eEaE2PUymbRoj3DiROazWjQfP78aVPaUKJDo+laSYpLESNQxjh7NsbJVCtXiCxZ4gSKECFSvF4BC+bLWC81wogFE0atmDFixKidEgWK3Bo1nsyVcmVKEyhPptJJg6iQGzaD4RyOcxjOG8ZvFD+GHPmwm2FuDrNJU4hN3itS/JZ9JIWJkyhfvAz6lbrYN9bgvnnjxu0b/7htuHr58tWrFy5c6nqrAw583XB2xdm1Q+6uYMN6Lgu+g/dOOjyU8Zq/Y/fO3sGDA6kj3OgQ+8GJGS3SQ2j+/PmFDUe+D6k8njyHKneRyoVSHj11K3fhSmi/AJGpgowyxqBijCqooKIKBx+E8EExQEmKCyOOgOJBKqaYaooprhoNCq9GDAsMscryIgwvvlBrrbfceuuKJ564IhMvvGgixyiuaGLGJ8xwow1oDtHsEMvgiKOUxCRjskk42JihkMPWyKwPMJ64IYq8vMBCChmwmLGGY3BD5pgvuumGNda8YbNNb17bJs44ecMlt916Iw455IpLriCTTEruz+Wqc6ckeP+2444g6xRqz6F2KsKIo43Ya4g9j+YJSaOQqJtPnnb82yWX9+Lp7z5cBkVJHUWckUYRKshgkMEIZ61CjFCS2sIII7jQMC4nPHxiiRBH5OwKE02sCwwvxmirLbecfSuMKaTAoqwaoCBNCtL6agKLNQgbkrBEjsTsSCfPfYyNI6ksRA7PdPTMCSm+6OyLRz45ZhNPvLgiTTRZQ7NNbroZOE1wXIONmzl9+WXM3bZRZ7h12CHOOIuPa8eddjgdFJ6MOeVOoEoDpM9R68qTFD1IA3RvvUwxPa9k99jxD79R1VGJlFNdqk4daaZpRo0NY6U1QluTykLXUMxQRGgPOeRQWK3/iAXL2GNvBIMtZt0KA8a3pgjjihZTfCIKGsP4Aoq+vHXDjGfUIEwRN9xwDF27mWRXjiiamHrEvZ/Qoq4avHBEkM7k5Ma1brxBMzbH/31zzTfBCWccdLyR807egpN4Yj6T6xO6hjSWj7nmeFZIZna+q2ge8DpSr2TzJoWdUZnnW6dmUd9LZ6ZRcJnPveDl+TmqDaeQtWgJb92llKRnGEUNbFx92kNsh6VarbTCGOOLF8cgo1lo85ICbCyg+CKvKLSgNosudnyCjTjMQOTbNeR2jLG791cs7yk680oUtCQXKNhgBjUAwyaOUQOvqOEQikgEM5oBDW1sY2COc5yb1jSb/4NRLhzhEMc4MDcnOm0uYp9rh3FSGChDWecgpmuIQlACj3WwjjsbgV3KGIUpRtlOP/IolalEEpLekeJ3w6OPPOBBvGk4wwrHq0LXDsQWWo2BeaXQQhFYIArpPeN4TzMb30REIrG1iHtt6RoZwicGMsBoDGGYEbXO94QmaMEL7+tCDGiwNyywoQ1VUMMa4rAGaNCNf4ecUmbkQAUwfCUMNegSFrBQg03IYBO+MEbVmLVJMpjBDGlwoCKYAY1tECw2i2sTBz34wXBQLoTjGMcHwSEObtBpNye8GMbasY52QAdV8WAIMBMywxq68IYYQY96eki7Ho7kh0HU2UcwJY8ijv9CHaPST/HEcDwUeWIRaEBGMh7RIgd5gXmh2AIXRCGKQ2ADG2VA3tOuEISpDIFqZVzL1rSmz64xqwozwssVzAaFLGQBC12gASTpyAY2VGEN36pCIevWpLkN4xSqYMUrYhELWXS0oxuFBStUMYw4rOsOblhDFaYlAxl8rWoyoGQucJGJs4BBDTdFAxrMEL5NbvKTh4igMyoYJ9m4poOUc6U4lApLcpADluiAqsJqwxuIBYdzvXyHO6bjwvnQ43brkE/IdqielfWQIct0ZsuCKApcjMSr1bwmfEYSjWk8Qx2/kNYYBlcDGZwhGepAQ4rCIElzrgSdLxjFChDhTjTspQn/HqLCFZxQNhJVAZ9d85ob31irrU2BsnqZ0fkK+gUBClQLbFiDGB4ahyosY25ze8Pc4hCHSwwDFae4hCXyMIc55GEPcgAuKlYBXOLKoQ+XOMUqVjEMPeihEGvQixdkEAYZ8KtWUayBJ4wBjOlOtxvb0IZPnLEMZSxiEGhQY085eQYHJiKoFZzlwZQ6X6Y6FZb3hSpUwREbOU2VN55b4Xdi6BCUrO5k3FmPemZn1vWkTmYfWWtbQ5KQ3o3CmtOEDz2e0cRt9EKl1L2RI8ogA3Uc40ZqOagoDLsFUZBiBYtw5xmmwAQmRGEKVZBCj7Q0IsuasZ+aRaNmpXXjMFSBXlnQ/0IXugQWLHSGDVZIw2qtYAjZtosOdcDyHOTwUIbKLw5taIP82HCJV3TZzA+dQx1y4IBI+KEMAASLtMLwiEHMQBBteYQMrlCDR/QLTaZsHH+foYxDqNHQ6e1pJ81whkMsg5TgMId8x2Hf+45DHPnFdKbRkQ4SVnVj1NmPc+IBVtORZ1IZqRR7IqVqAZUMwv5hqzQnog4LW9PBbt2wXXsh50YM7hF1+UUj0NaiLqh4F6GAgRFf7E4zzJgJQjAbjSnL4yhG0UVvgZbXNvm9sH1BC1HYglyoxS8sOGENVvikJ62wBjDUwQpAuIIV5D1vej/RCnMohCdsEARKrGIM6m6QJ//ZbYkc5OAHxytf+W78CGQgYxNnqEEZxnmFT8jgTGr6xp8DjcFtNGMZikDEIG6ahjMcWr1maC8zniEnb4Cj0vc9B6bPEfNMp2O/cQKOcdRREuWUpDqVIg99ODaflJknUwHyqn74A2sJawQXtVaHV+UqD2jUlR3bGAPYBncjmN6IRWOzzwpCYUQWKCLGM15CEIbgBGkTKy9mjGJmuYZZrcFIRevTQhYIGIUs0MALUjAbFazQyTKkIQ1BuEEkLBErK1Sh3vP2kB1+8QUhDIESqmALrBr0bzOAQRU60IFeplU9KoTBE7jZhCDEMLgrPGITNfAzxjOeJsZh8M8u/0actPH/DGcwo7xq2OmhefpvUD5QGRO0oOUmnd+Zo6P5ms5vOqQ/fenvXDmcYk5IHHL9kxDdItOc5jKfCWt1YFgeuYC61OX6s2bwJusqQpFZTPN1tXgh7KMgBSlaYHZsrEALNFY7J8gREQELzvCxH7M7bduatpAkLCgoveMLcOuCLSioLgkDGpgBGmgXKcCBVVg8BrGCMaC3WBG8KcguMKg8SkgFK5iCxnOQTQIDStABS6ieEVGLMfCEXwCGTeAXr7AXHqwBjZM9gAk0jesGD3INgGET2miG8kqDMlAjM4BC4fMk9kIElduGb3C+LdzC5ps5mmO+cwghdJiTOCEOeJgmP1HD/04RCYdwK7RyDyBaCV0QhfLLlPPDP1szv5H4GWZYhEb4sBvZq8Ehi+lSkfszIhfgPxiIAiZYArXJkbLhOyTrgkqkAQyMARh4ARfgxBZoARZYgVAUu1AgxXUShVpDxfyrmfxjRVIQBRYgBSCwhFf4QMETwREcmikAgzTovDqwBEuIAiEIggdREEbSgQdQhYSbli2hgkc4hhnQhL/7Ci94hEyogTs4wiFsjdlDJSGUJddgpfl6JZrbBmjwuERYBEQ4BJHTqUNbtPZaBuSzIHCAqph7Pucrh3wkh0yTE6riHOPoPgIrCFBbJpLpFHXQBV24hVIoPzZEPyMqP/V7D2mgBv9FGJwNeaRfE8QV+YIaAAW1qIFeuIVbAAX8IwVFdKdjMMWVZElRIEVRhEmYZIGZ9ERP5EQXeIGchIGdfAEY4AIuSKcu+MktIMqC0oJImARIMAMfaAVYoEEPsYIycLx6Y5ApKIM2uIxfdIIhEIIGcRAtAYMdUIVkfBqFo4IyOAZNIAMbACBqsaRMyLPZyDhtJEI2aZw0CQfW+KBXEseXs7RKoyXwggZn8DhFOAQ1QC9D86TiUwRlGKVt8AaZIwd9JAeaO4dJi7lwUBip6q+JMYmBBDUB8aE4xIV90Id9yIWG1L6HvLCpS4dpqAaL9AIPmTNxuhGO7EizCIPBGIZ90AX/VnyBZXAnF9gCtSECIigCKOCCB2ROotSCMMgCYtuCa2MjL9CC9DoDLzBKmKqCO+qCGqCBLFCbIIgCLMABV4iFUwADHYAFp6SXKRCDMng8eQNBTzIDK7AESpCCICACIXA8GXmCH3iAV0gF0VtG5CmDTxiERwCDJqsB0+CzR+AXIlQcjPug2XuNU1KTcLQ0EFoqprI0vpwlceigEKIvqNoGZyC0nfKkKFxMNYggUhqHcjgHGvXLcoAlGq25WqITdWgHAgse5ZgIoQtN3uAHf8AHfOiHevgv9BuFOpTIkXjNihwc2vQCGnCE2xyLsag/ULAFfciHTzDJGBDO/uMCBmAC/yIYghzpAi24giYTmxqoxBoQvjviqWcZgzLIPAMRgz2rxDBAgzPYmp+ckSywAS1ogFhwT/aEBUrwEJgSAyuI1GUURiFwgmgJm1+8AiA4TiKQl7z4gVWAhVRQxtHDQWPoMylQiwPiK37Zsz9Tk3/RywtVk4LZ0L2MJQ+dtKZqqr8M0VcKUb+EpVciQ3P8uMMkuXdUA2iYtHHghmZ4hqHqBmAdBy/8wi/EUc60qp3rFHZwjpdISFsIBXzgh30YhmHAhS/Vh1uIuiilpmmg0tkEG67bOtxUiy+AhHw4TV0wSRpgBneqgjziAhmYgZ+EAYS6RBrYyRjogp10WBi4xJyU2P8X0KObrEkX6IKaXAGa5AIXYIEZOM4hiAFIiIVUyIErwIH2vASYcp8UmScg+IEdcICZBQMyUAvLyk8wgNkHAIIdedAcaE/9LMsrWBaN7EgZKAazqJqqmUtuTJNvyMtvUKokJBhY5VBfncxy4FUQDdZfFdYPFUelUpjwGq9lYAZv0NpxwLpOYsxlcAbIvNZrNQdz0Foabb7XYA1usCoifYk5DAV2sId74I12wIV82Id8sAf0cDUigldn8DsqUNUQq1eObJE5KNx1vQ9S8Fd3EoNFqMmafIEtsMmajIEssMlOjAEuaIGb5EQa2IKJ3ckuyIIYoF1LxKPlnJEm4IIZcAX/HfgBG7CB9jwFgtWCLViRTcWBU5AEBziFWvgFQhADBwGD/JQCINiBVmgkgXoCoG3UvAADlaqCRwgfmPIEYDAGYwCDzgAL05CCf0lCbQShVvqzgsFLEw0hXsVfre3VlxOHqwVM+hpWl5tRcziHuZ3bmSuHbTA59RqDNEiEZtgGeixgyszauL3HTUsHHs0Fv1WHdOhWZPAFMC3XfMiHJZWId6WGaGgEL9gQ07hNFOFIQ6QBY7CFWgCGXrgPGmiGGHuGFngCHNCCSJyLqsGCR9Ie+lsLM3KLF36W4aPOt/AMKKgjB5DBH4iClIWFS3i9LOCCsfiB5HWFSaBiWsiHSmgR/xtIBUq4AgF9BfKcESdgVP30Ak1YEC/4hDGQgUGogYqzxgUJA7YUvX952m2EWqNyWlmdjaUCYGC1L0qDpW9MKsDcS758pcksYAPOxwRuwkU4BGQVPsVEA6CKRwoqpXIgYAtG4L+MuQ3eBV0IhQ62KmQ4hHCVhXvQh37AZX64h3sIB3LosBlYEBd+Ya8zDbWAAf/4hV7whFLoAmdwJ0V4hi5wAiAAArb7LPX1se1pEbvLJ2aZon1ylm1rEYFiAijAAh/wXS+IhKCVgSTr4i/AAUowhVYwhZmdBRK2gXtN4yvIAVWABXrClieI4zBYBEGolTJAgzBoozbiHjJAg0E4A/82IgMHQWRtfF/JgVXWUOSwva8P9dWu7ej/1dX+rZwcNWUDrtFy4Ib74kxoeAbfWwTgi8JDYy8HQoQH1gZuqMeZm1teNWVcmMMVgKpYwhxesLBSqIVa0Ad+wOV+yAd8KOF9MAVQ8ARP0IROgIQ8A16Wgqkv6B4vaAH/AIVhEIZTKANnpgZpaIYqmGZ6YoLP+orL4mauiRZsA58DSbRw3hruEajJcoIrQOcfuAEHaE9LYARH6IIbGIt4pgR5nllTUGpTuFdVsAQpIOx/Jo23jmNHWIS73qQzKIMpLANFaIZCS4M2omghtNColT27lNX+pWSOplZq/Wj+5eiXm0wDptv/fERbHKVRu+VpAna+jmuaQD2D47ZPTxoD9sLpb7C0piJgVt4FodbtcQgFF3hSXDhSf+Du7vaHfLABtRFGW+CH8sYHW8CHfTjcT+AtPcgEClmJFeAFXCAGO3BmeGWGMJhmIhiNbKkabQZJuTMj8XHo8Nkp8GFgtygDOBqCIYiCGvgBH8gBL8BiS2gEhu2CBsUCKqaEU6AEe66FfMiaL1CFSZje9uzKMOgLRkWFb0ovMgA5w0OEpjkDkEMEB1Kj1M7o1bZQcGCcjAahYe1LSg5pIaftpfJQAAZMctDtrOWGlNZf4J7bkz7lmFPbwfQ9w0RM+zQ8NdCGpnqGCeIF/xDq/+AWh0aAgicNB3QQkF0+3FO4gRuwmk2lBX7Ih1ogV/POhN7KhPf2j1AYhVAohk94BmyYhmlgBsniz/7WkqoJGyWmO7quO2b5JDIgOUTjpGaRSmz56zqI8C9gBEko7LJohBkIGyzQAQeYhA5/bFfIB07oHlWQhBN/hVqJ3vVsz1SQgZFTg1U5hDHo9RtHhDNAAzVQRzSI3iqg3yFkpW3sXwzV6FayXyUHaWH9X6X6IL+czKyl8hqdzG3A1qYC7kwO7t02ZXE3B2cFL23ovURQBGjI7UIzA/jehVFISF3IBW7IBVFYgSflhVwAeJniDUaoCz2KgUeIgRnw0ltIb/WW6v87wIM+zwTmOTYjagRoNvRpWAZFH4LRKJulvaxt3icozFNmCZ9OQgNDsM8ySO6Wr4IoYLt5ifA6cIZ1hgVMWASWMvU1/oFUX3UxngRTyAdZIAMSn/VLgIVXaCOuYVRLeIQbbzRoYIY0GAOgOoMIMhAHQgMJUW2o9VDWzktZkr2DmY2Rpm1rb1bA7GiPrjRxN2We/kJwv1afRmAaxeRYMuV81O27x+QChoZlOASKD0VOFEUVMPyYNEVUVPzFT0VQWQEyf9IuYIZsMHRqWAaYB4KOn6xGjzORV8Bi7yRQPu5EILnjNn3TT24x0Ja3BgMi+AEZUASbHwYoZIs+hdkfWLP/VX/sOxcEoweDVEj6pXcL7rUER+hkaIaGRGAWxEyDZkCE+NwpYiQDIfQgbF9tVoraxcHbREb7tt9VR67tYb0vpyL/rK3ylAb3THbkurXbnu4FdC2h39jWDk6H+ZduF0CG8mKEX8sCFnOBZgAINGTOMFO0yBENLjRovHABA0aXLV0mTmzY5cVEhSt27SK1YlSLLsuyZZtGTdETJ0CGOHHyJIqUKzLDhBEjZgyZMWPK7FSjBs2ZM2jSBC1KtCjSomaWioniZMkTMEV+2DgUCRYsSDZpirkS5McPHQ4kUZrkgFKtfJ6+qJLkJRWsV2XMjLnpAKulR4cSLXu2LI2ZnGMQ/y1DY1NMlcRiypzp5rjbN3DhJoP7ZjmyZHHiJof79thxZHHjRpMuXZocatOkRasehxp1udjmztE2F7scN9vlUofTDLucueDmxN1ahWsb8m24lvdq3suXr+fQp/vixXEXC+jBhnmKRITLKBbaDpGxEo3ZIRleajx6tAmSDRtXpIQpY78MGkdkytAMk2VjRyuQssULz5AkzTQoqcSSS1Ik9uBN+91nBn5p/BSUGkcltSFSS5khhhROMPHEF1N9UUMOqmRVlxj9BQGED2JJMgklDjgwiymmPKJKJDKgEosraiQyUBl3wXLJIIkosgx6hqSx0yF+pXEYYjaNgQZokk12Gf+X3XijpWTjhNMNN49ZBg5rrY1Gjmvk7Jaammq6eRtt58xGGzdzxsamZq7Jpts3t6iyjXCFGlooasGVkwtHvBwTDm3ooLMNFFqwEEo2iahhYEGC1BFIJpA8IkgYX1QxhRhk7IfGIWeUQcZWXgDoEQtbsBBNNNpEk+ATSKzU0hNTPFiFTWbYIAMOODSw7AORGFIUUEGVAUEEEEDwgI0OzJCUh2MIgYQSTkhVhBBD/LCDKnXAulUYV8CYw1k1mkXJLKdAsgomdagCJDPLqHFIkXg9okgizDCTCBo6pdGvGmPUpBNOdYXhmJZbRnbmZeBojOY44nwGWmhx+rnbnq+J3Ob/a7cBZ+ed53Sjsskdz6kbOYGqwg1wh+ZsKGzmjMMoL8Y4o83O0AxBBBGMZKPIIdwoogg0y4wBRg1fgMETIXfUZyUZgEEsRg0toMBRKStw0QWmz+ia4BFF9PB2D0QICyF+BxhgAAF5542AGhzWcPfdBQCOQIdLnUEGDzy8vcPbPgihgw4+1BEJ5ZWb9QAlqLDCSo0N3NhKKqvI4okrssiCiy/ceWKkJV9YiIgadN3kUxlbWcnqGWFUYZnFXGJ8ZjhaivlZmZBp3JposP3GJpyqzXkOnbHZWdts5bgM854dj6ybN4LirHLOOxd623CMhtKM2oU+czQRMpynBjNpKKKN/zaKnCrFFHX8YQgyh4BhBQADeJgwNEIFJSCbC7bgAlFoY2jRaEYHAgAAAAhAAAb4gYMSU5PDAUBvHiQch3BQgBEC7m4gVIoZ0FCGAAjubgQQwAEQoApWPOAHOLDRJCZhiQfwsIeQ24EPGnAtB6wCFWSxhCUwIYnKGekBQhjDTwIzFyiyqD83OUTDdIeZLkEGZGeSzDe29LEsoSlNp7EeyZpnGja5pk5ufCPLrHc93dyGjW1SWaBQAY7xKUp8wiGfOBh1DGekTzjOYF8YCtYq+WkjG9E4wxSoYIUxHAIZiEAGHgKoyTHQBRQmIMEodsELGmxBFAzMhTagQQkDjLCVBf/owRU0aKUydNCDexNKUhbAQlcOLin2kUENAOBKV7ICK3Vo0Va+4IMfEOEHDjDFKlZhCgc0AHI6WEUvBrEvVwTiDjaogw0mgRUHIOEKsYNVTpaSE91tZS6ISQxmguc7yHCpYmK8TBfpmRntkcZN55iTHTvWp9JID45vDE6dvge+2HQDGtvQUzkCdYpx/BGih/pjOcKhC0cRUhuFakYWkBaGQzwtdofIFTPMYIUwgMEMesgD/+qgyQCuwQ1yWIEIRvABUoyyC6Rg4DG28YwODHOEAOCBYm5SBi8IYAB5G4BTCZAADgWgB0Ud4QmFwoMY8kAABGjlV7+KFVgcsyYtUub/D4xAhBzkyBSsaAAScOCKVLDCF4ZARVvqkIZFHMwSWNGBE6SABjOcgS442Q+xdGKlYVWBnr7LWGVA0xvOgKMbGhNHZclkvDIO1E//dJNpWAOOZkDtS2g0aJ0QiqeF1nEZ0BhZObp3CnQAh7V+FI6bwKGLUiCjo4ViRkiJUIWlZAiKsLMCFajAUjCIAQyGAMRMaeoGN4QipyD4QCnQNopSaCMUudhGB/I2TALw4Aph2ImqvOBUqLJXqtBqBDDfdtUCHKAGMjgDUQLwwh54VbwjFCtWbDDAUi2zCEXwASWK6ICpsDUVrehFISyhg0sowxnRKIxfYaEDKAjhDBlKQ8Je/0UFJ1AhJy1i7O4885kvaixjvdEMZjFDpuKV6Ux9Ys2cViPQjnljGWT4whXAoIxteEM0qKVeQpU3pzE9YxvfWJObvCGL2UL0TW66qDlQo9FSoE9t4VtGSItwBZ1UgQpjWAMAqTCFKVgBDGDYAx3o4Ac2rKE8AaSCGaYbihCMYBSmfMEoSIGpUITCGBxoJStbGYAFLEABCDiA3Z4KVQI49QANwIEOlsUAXe7yqgaAdAwBF4ABFCCs/y0AXMjqMK5gocBTmcQpGvCDIiThwDtoRTFqIBZfpBIRKqTEX4XgBDQMwgxE8YnuaqdYxZBBd7sbI/CCtzHOaIaymYX28c5Yjv/RTCZN4mjGF4IgBCgMQQpeUIY2wDGOOsqRev7M02vchBxuPIMRzXgybKR8CdrCbHkXjc03NkrIoeWMHGAuAhHC4LXhsiHNa5bkGAjRhznEYbpuQHOa81yI6vZ5F6UohZ8HXQpeHLqF83Wl3ibt3xFCOtEnRzTKxTsAvBHTmM5ODBiWyUwi3DBGk8hBA07xAFbgQAo6UAUuoJEICpUB2BoewhLCYNgzkOdKr4JVf16lGGxrjDOdsSeMvd4ZFZvpG5pRdxu3PZrOfqMMVxBCEIIwhJQIVhFFds26qaeo1dYxHNCARiMYwYhFbAPK+kYH9GxLDoRiNKK84IUzIq+NdaP/5uBEGEwiDjGGNMSh4Wp+uCQBaHE3NByAbI4DMlSQ01CWogOiGIXIS7EBsL78vymPqisFUMvaX1VvBRCAfl051kvUgVhQk4EPfEAEA4MFB6ygRSXolYpXrCIIDngFLp6BCDIYog4ZBuwSpMATnKDhvJ8XFlcQM5AxjBFklI3MljazmRfDOLIfw0zySmZHcpxDGXEHgtylhEtcARVM3ppYj2700TkQCjkkRzckggtgRAw4w0OxhpStwi3gQgYuxy10YAfigjqEoHIkh3Lwgi40Q4U5lDpwAzcoQxYUwRCIASIkwtKtQRzEgRkk15pFEgDVlMWVHgCZARscwwfklArs/0IoREKghYI2UEIphELJ8Z7tqRwVstek2R7vpdx8FRMsRIIlnEIdIAIzbIIOMBPC2dAz0cIp3Ahc0EIQwIUwJMImnMIpWILTAVa4MMZOsMhi1IVOjB8aLELttN9lvF9mUBuMJWJn3B/+jYybME9scIMYPMETDIHcOQG5CYEQSEEziIb0BAf9LB70nEOZNEMalMEyNNAiNIMjnMH0kAY3yIIlkCAt1qJyLAfq9MLjNQMvJsMnOIcjZEEWDAElKYkZ2GAcrEFyLaMkCWHFTVch/I8VYNwmpEBOiYKgLcdP6QIlEFoGSCFYPRWlWSE5qtzLidfteVCp5Y2KwAIYsJQlFP+fKaACWJzhWZyCK5jCJLDC9NVCEKxCLJzCJgzD0oFBhuXAUzABO9VOqiTMYfyhGgzCk4gBI8KftXUbZ+gYPy3iinHMHcWbPz3DFbSES1ii3DGIIuSfbECDauEJOYiDNjSZM4gDNzQDN7DkbEAD4W2DK1wCctCRyvyRRwnHNqzi40UeLzJDM1BgMA6jGZAUrrBBHMBBGkQXG7jBKQzDMJzCPXiCNMYBAIFCEX7AEuLCOuRCKHRAN4YCAoCj7VHaOHpQOTrVydmSpFlhXMJFLMRSFehAJIDBKsyC8iENEEjCKZhCK8zCM1FCLORDEKBC6HQCMjCDGnxBhv2AiDyBg4T/gXLdRIuYlar4xLpUQfGUXddJxrR1m0aWBmZhW/KkzJuUAzowgxSwBLmxBCU2SBkUnmzoijYswmshHinWUVEygzd0gzZ8w21sgy8oR08ug719j56AIr3RDzeEA/0wgnc5QzMYTDNog1I2whZoQRaoARsogjRgAxtcJRAKIRto5S3gAz/4Qz+YQg6IHhzAQSiMZSiZgizcAy5sAiN0Iyi0pVuKY1TR5Vet4ziC4+3NJQEUUyxQQWL45Q2wwiyUIRAQARCchSm4AvSdArDVghDwUEAu5SCMQYb5ABMsARNUARmcCoX2x3kdjtXdhO5AG2ZsTGVQVjioiWhoBtk9xpd4/5b17B8jwAQZ1MEXlAsmctgMHELhkQM3OMP8CNUq1sb3hMM2NEMEOkNEvQybcMNz9EJPJkPg9YJQcUPhIZQiNAMvoBIzbAM0aEMzHEMuNEMyNIPgLSU0MMIKrAALmCd6RsN6xsEb0FnnxcEt6EM+5IM/POotXMIN4Ccc8EIRegBHmMIp1MItGEMvdGMxGKiDTlpUyVwFpSpcLmgWziV7rQJWUGhfTsIMgKgD/MCGAoENzAKv1gIl/GosuKEOWMKU8SLApBoYJKRnyhJinBc6GcZOJIaObswWcUYYIU8iRhbZHU+dxIaYiMY2yIAQ1AEygMEYfIEXJCsUTEEzFN44fP8DnwpNIPqTnXSDbTRDnTZD4GUZbuBCL3ADMvjCJxSRLyQDIzRCMgyZMohDln0n4DGCriiCwTACnuqpMzQCDCjln44CxxoCGySCNBjqer7BxbkBHMQBPvRDLSyHMNQCPkACDuDnG5RCCIiApiLhJ0xCLbjCLZgCKAwDqRYVq/5XOYpjqqrqytHefI3jXI6VrOrAJEgCr1YCWAABEIwBKKRFLaACJURALMhCEBxdK6ACvpJHO+LAUywBsSCTWVHJ5inbgzhGafIoj/pOb6hGIm7GkBqPI75k8IzDNgzCFwwCIPABINiBIQQCFUjBIqBdA+piKGDpa9kJOXRDlxYENHD/w+Tthjg4WWwhAwjGgiU0wiI4g+AhA3PSKV9pgxosgutSIJuCAp46w54uAiPAQOC5AMeOAiKwASJIgyIs6slaQcUVAj7sAz7gwqPiQy1EQszm2Ru8AS/wGVl6XC8Eg+h8LTEMwwH0HlzSHIPaZQAcLfnGnO/d3hTOJazCgqzWgVnsAA8AEa4GAUlJbS2kAiU8AJAEgSWowiqcAjQ8gxqQQTv+wBIc8No+pKoQVt/whxWNAQuWJotRa4uF0d2akUCd3f057m6Iycb8AjLQICEUAiIUQiGUQZk1A5ThxjI0QjOYQ0xug510BnjWJOFpA6HghjcsZ+eeaTMsww/jcHLM/2m9vangOQM0IEMPgEIu0G4LvwAMLMMi6C7HMs1JIcIN3qAbCOF04YI+8EM+6EM/+MM+OK8VQK8hTK8IhJIoicIKQJMsfO0wRGE4FsAA9Nep2iUBjC/5Iq06riPgQFpYueoAOG1i5IAlBFFg3ioQXIEiIEIOnAKOVIL+sgL/+i8AQ0Ma1EA7GsEBq+1hdE3sqMHTpAGsVMFCUuTHiF3vTFsirka3afBnhMloqJ04nAM4IAMygDAyqAEiHIIhnPAUEIKVPaI4CB4zoIM5WK4QK0LhbUM4RIM5gEMkUlShcEMsXEIvHAR0bgMOu8kzPIOVBmIjNMIZLII2yAAT/zAzCP/eGTTCMrQAx4rCI5/UIWQxHGyxDbrBMNgCPzhqPuDCMEjjVaKuKIiAzTaKKJhACkjCKtQCkKTCeOlNH7PSquoNH6cqBVHQRYdVHyuoqxoAVrzCg3gfDtBCWpgCWIDBkrgCr5qCiaZCEKiCKrjCKTjDIYBNO4KLi5rVUy6dGiiDptDFg2wNaa4YK1NGZXRdLIed11WGZTiWRf4oNwRoMuyyLyDDMhgCVwOCHoyBFTSNNpgMm+YKeGoDm4JnvrarQ33DnHCDNxgKNl+CL9iu665iKHoDIRUEDNgbUsbAOisDM7gA6cJADMiznxGMGkRDG2SxG4ClFUilGxSCBg5DIUz/l0oRrxsQhijULBvzgiiUAAmoQIrEQizAgsuVmlNRUEXbElRltEZTEDk+VR9bEN6EdDGRdGJ4H708qmD+ABkwQzZIQivQwio4gP5OwkzPECcYgk7YwPrytELexBnAjhmQsiI0zDuhsrN1pNhZ8NdVDGs4tVIzdYtt1jj0QiY4QA7YACRkgjEkQ9XZQRq4mYU0GQ5rBjdIMTOAw00yAzrniiK4AMR6s1uDFm/qBk8agjN4ZzO47t89A2lBw5uSbtSAwq2u81K+AA3AwCIsw0cktqZEwyEUQhy0AYqfcWTDAcl2HhvkM3JRwVVWUmevcUeANgmMgAmcQAqkgixghUWr//Ye13ZTyeUABEBGT5DuNRU5Ah9rk6+pNvkBFFMrlPQwzAKI5gMtlKEakMQmPB8rIHcsREIQtIL/WoKqkIEdrO8ROEESKCRO4NdgyQ8ifAg7HYa0ktFkXWTwIOLarUbYDdRmkNEm5IChH7qhEwJdCAIAlUEznMP8XKdDjYY5bMMZKMIzLAKePkPUmDMzOEM4vImifANyjAO99cIwHAKKt8Eh/PIyCLY2oBtfIIIygAIHHADwFUEy5AIyDFIXZEEXxAADhLgoIMIvP0MiNOcaHAI0RPZjW0EbuAHJPjYQVpwcgEKNs7EuhPYIdDsI3JrppIL4Enke501VbXQFKXk5Ov85ubvqAcBqlaNyHQjDLOxsPtSCA2ABImADNjyCKdBCKyB3K+BAmdM0mu+HHXChEKwEE4yBh1HdIaQBIijC4dgEGaABKmsQ8PRJUt9tBr9mm6yJyOMdZXnDJ+SANR065OQAIeSJX6AJN0QDNDgDLiTDNoADlWb64A0ecDKCI7wuOveMcHApgB/sKuSBIgzNIigCGgT1IyeCDGSCJEQAAiB5D/DADwTBOp/PKnBA1QeACszzIbT6wfxCOvgCM0TDdOWnG6A4i0cvHFhBJEnlte+ZCFwHaIt2t5PAt6eCacNCqSlau7v220gQACA5AMwlu2t0qhLyu8MCK6CyGECCL8j/Qi3QgivUwiR8QSLwuyP8+8A/wCrcQBC8gsFLyB1wIRgAQUr8S+Ylwi8rAiGcok3UDoSgwcY7NY/+6AGSjPTUUcyE/GaAwzbYgDUd/8pnwjZkTzikdTLwQiis4jfcJCOgQSM4whaU7iLIACO8gBSP9ZUZyjLEQOC5QiSsoiIc7M8vAyhQgtcfAJJX1Qw4guB1ARMjw/kowNXvgAwQ+9grCUAcQoZL3bZs0Ni0aRMHDpw3D+G4sSJFSBAgRECtECFiV8dSokqQGDGyxIcdHWS1glWAZYEAAATEjAkAwIABBG7iHCAgQI8eAV7aFCqUZwCZRwUMVXpgFaxVYcSIweRr/1atWq1qUfqSCBu2RaZmtWrwQBWYIK9UoYpUp8wjPCpf3XCyxEmaRMuYMUN0CJGaNGjKiAlThXAYMmPAJQ63OHFjcIvDiZNMjvI4cuUwY648jjNlz+PEgTumY0dp06V16Mix6Vy5zeIWNVp0LNm3beOeoYHR4kUjNDQYMUOzSJu3bpfLmVOuPNyiGYwcvcKkmwaNRi8YIBgAoKcPHjwC5IjRaFkjjLmahWrGIAYM6ytGjRI1SM0zRWoQ+UpXMBubhHEeCtANPxzYIQkkkEgiFBVECGGUjhYUaSSSPuCBlZRSaQkopGDKiYAPP7SpqKSUGmpDAWCiCSYSS2TKKajq8P8FmqrymWWWU7xQpKtkwGJlrLKseCUVS+o4RQZIIFGJlS+cUKKJQ5hppplEDDkjDTUOUYMMwQobgww0FIMMsscek8xMyibLLDNyLPusTTbDkeG073gwLTUdjnHtM222caaKR9BI4xlmziBvEUcUcaQLNZZ5xhzkHr1MOde2WYQZUF6JJJkWGFhgggOA6mGHLhZhBAbwFuDBhyKOOC+ZY9brYgsYcoBvlFDUWCORaBRJQ5le1ElHm0PaiMghN9zow4EGdOAhwQR7UYELBztqIQQJJxzBhA8WYMUVV1gxoADuVkQxgKFADLHEdW3qSUUUaYqJ3QNYgaUVSSy5hJloJtH/Jx9aWjGlDB29AsuUH8Gg4pVJ6hgjkFlkkQUWWFiRSwkmGL3rEDPw66uMwQirYgwxylBDTHEiQzllzjrzLE019fSMTctcw00H71T1QWfvUNMBB25kpkwbZ5oZDwZmnlkmjUVogIKMRdBoRptloOlGM8pg3qYZRiBhpYILDuCuBx9+6GI8R0ApZgOgAkCiCC1i6AKUXF6NtQsYXrB1hTXWOISvLJXxxRdkiI2jDWTlsOKHH3ww4gcEk0iilBS4EOHBXRwQAdtsQfCAh1RkWYWDAgjo6SWgavIwRJ3YLVEAn4yi6cR5J16lji/GeCYaG2rZ599WBsYmGxlOmQUVBygp/4sKVCTJBA00AsFklnxSqqHJJUpOhBlFDsHrkDPECLkKqMgIzMxwHlvMTHEse7Myccgxx7WYr/ZMz3Ia2WFnnRlnvM7ScrCNoF2GHM24m2yaAbVGRCELMogSI7QRQW3Qb1LcgMY2QNEB7YitCD/hgnvwJoEDFAUoWoBBI8ggt2YkIxnrac91RBGfva2BDblKRJYAQYY7JAMZh4tDGYLgHR1UogE7SJASkBAKFHABBA8iRQM0l60JhcAEKPjBt16xAZYAoAdJMIrq0sW61inldT5g2xdbh4CJqSIMUIlGNjpBiXzkQx+zKMMysKEIG1BiFg94QPISFglZAGMQZZjBI/+GcQpXrKIGUEjCEsSghrwgAhGKQIQZxiA+MZwBDWcIwxXUpz7QoGwyA7Sf/O6HGfnZTzPh+ML+FhdLnZkmB88YYDm6wQxHoIERjdCabBhRKjQ4YxnNgAafwnFKc4QjF5NQAHcC8J0sAGcBCsABAxQwwgAsQAcx2OYCuPACRtBgC6BY4TGQgYMYzKALWYjhKGbYN/xY0gxmOASw2oELXPTCF5JoAAMAyoPIKYEIoTABF0gwClLsAopSHAkJNgKCE+ygFa14BQcMsLowbnSM7CJhh1hUIjXCAhWEEUM0ogGKSZjCKp0gw77SAAlKOEAHyANSJGpxi2A0zAuaiJgsvOD/yCWMoZJZupIZwie+MIwhMFcAgyjZx7KoYm1NBEwOKq86KVUuhxzbeGUsF0cEWdqpFzBLDjnEwY2hKSKBi1CEM7Yhjmdow4LPiKtVzaEOU2wAAd0BQg5WIQMawGARz5RdANgDgxl4cwELAEJ7aMAFUPSChUWTjRhmEB940lCeibBkGszgK1+oQx0EEVwkSMMAJCiBtUAw6BY+cDkGaG5zIyhBCDRnAhAwwBWvYMUGQNQSdYWxo+s6SnEHMNKSVkEMSfvEKRxgClTYYAzbU8QjyPaDHFiiLDdQ5C0wUYeo1GEVc/yCEFh7hUClgZNmEN97C/OFlgXNrKrc6nJQiV/9/04KGliIpViJUIQiOI5nO9ABMvaLX21AYxmMKAPUFtEMu0rpDMtQxDKO8w1cpAJUQPEB1ZSBi0w1YhIcEBt4YIA3F7zAm98xgtnGkAVQoLOFXKBBFrIQBc3Gk5Ke3ZiX0KCMgQDDF7gYCGl8wFrWaiEUIYjBLmyhi13MtgQOlSIIUMAAWbwiFhloiXA1Osbjti6k6yLASC8RMiyZIiWuaAUOxqAIQ6ghB5TwwQ4ckApVfKEXqAgELiBhgzLUoA5czscNhqAEumzySpkMGRXERwVJV+EKkErwpTGdaeU4I7s/KIKnBYwE/9VJB5/YLzi4oRxuXBgUwVFDMInWy9ncBv8XpshATxgAiR0EYAfbsKAxUkEBUC0gABBQhjECUJ0uvIAGOQAAD3pwhLsxYgbmbAasaOAI3zxix7k6RDTy+Iwfk0GShkCGLnxRjGAMIgc7AIKSlXCDUICAF/iohS1IoQMRVNnKnMvyK14Bi9F9mQCkAxEZkSKvMiN3KAmIBSwsETIzICISknCAA9othTQoQhE1zQFpUrEKTORjFXcYxia+4AUv2OEWr5CFDdBLlzHc0L2RJgykJZ3z+Wma5z03hzN08AOxOk7ARjjCqEuTiXHoFxrjWMY2tMEMFzQiBoxQgxokrIjtLWIFoeBrT2QA1228IAA6cEQzJoEAUPXgEcz/CIAkmrGMBCBNd9FoQQAcwYMZWBcGxyAabYATTDRolgVX/zY2JonJMZzhGXhbASN88QtlDAMHq1UyDlRACqvYYhdPjGK/J0SCKjogFhbV4pcNrq6dJDzhDF8XAh4eccKQIQ17NAUO2k0EKTRjBpSQBNl8oIpVnKIW3B2GLWTgBUI/fBXnVTQTnufoR08659U3xzmwfw50bJ/73ff+9rGvnOxnv/vnWE4zgv5pAf/A6EeAJRBssI1kkkOt0dBGIxhxBkVog+NoeIQk8SINkgEUJIA7duARtsH85McRAqAXQiEBgEIBagAawCEdAsAUoEEGAqCX1EAMxmDXtKAHtMAv/7QNVo6BNk4hBV3hFAjPLyRJGrbnEAThEQRhBqalilDABQpB8mwgco6OB2LAA0JBF/BtF0qhoUAvW0gAyxwgJWABA1giXVxHJkRkzFxPpCbGEiZNDITBFmjBFCIB94AACYDAFEzBBnBPB1TBzVoBFVahFvLBE2oADOpgYmLhC67g+aACvnKOD6kgWNIhHeRhEAmxEAsxEPdjP0grWAyREOnhEekhF/THCALM/QasCCBhEx7hCpzACQZBHQYxHWwDHZ6BERihGQTxG+TBG0wRGkrxEyAwmmIAFxoxFwKgr6IJATTgF9DhHL7hAp0BEgIAFCysl4htB3qAC6iuAjbBBP9DIRlgwBEYQRlgQLMaQQ285Ayy5BAGYRBo8BFigIpMIAReAAzAAA9uQAm0aweyABIAahJiyAhzIASSUAlL4ARQgPRYIRa0SPWIovV2QkSu8PVi7wsM0gZ6IR/64R/6oY50AP5qAR/yAR9o4RRUQRasohZogRaCARjAQAzqEBZi4QqkYC6W4ApABr5UUtKIgRh6ARiI4ReAoRhAARgygROKISeL4SY/YRMyYRN8khM+4RNAQRMHoRmPARh+4Rh68hfyZ1U+7ehA7Rh6oReQYQxkoBMegdDaohHwzwVWoDoeIROIUhNVCgHEZpsY4QQ/wRE2ARhMYQK4yAduoAsCQAP/BKERQOERAsABGkELAoALYuBswOMHRJAGGMABIMEEaaML8O8RHkEUJNMYeqEYPkEGwIDSrsAg24gGTuAEPsAEXuBADkQS2m1xHAABGKAFRMEjcOBa6nFCSsAETgAESC8VYCEDhoL1xmzhBlIoRooScOAGbMAGImESbEASPkESOiESkMQ5IeETfqETVKEVZNIUJMEGIEETHkEGcKB2KM0kpUAlybMKJO0WbMELZ6EXzPAW7g0fbOEWZuEX2nMWTKEXQEESmBMUTCEY5uYWXtIXqtIX0tMU9Gf9BoxsjkATfsEXgCEZOGE9cwE+8SEUWMAFXMARcgEUfsEW8AE+TcHE/3riB3QAADQgF27hQ+2NFaDJAZoAEuwSA2SgQ00BsVwABwIgEkABBhihBaBt17IgCBTAARJgbnohF6rSFn4BSatSJoOBGJTyJT+hEzphJ2tgBlDgA7QUBoZgCIwAB3IBC7KAThCAB36gNY1wB+gxNkOvBCSqEmRBFWJBAuRl9RQORZDCTgPSN3czIEUkASaGElID93Cg8n7ABnKgUBP1BnCgOHFvFSyhUL+gUCkVB3RgYlIhDEpyCZYgCsqTDwmDpWyBn0wBFDoBLDzUPs3QFKQTQH/BEzrhE1YVFIShSenTFJTyFm7hE/QnwBbH/RpHEJDhF5AhGd7yFzrUQ1mgFP9cQLEcAQZ0ISJrgRX6agEk4QYiKwAkQKfsrRX66o/68gmCwAgCYAIgQQZugRIQiwYkAQAcABRAoRFgAAiOYAcQAOMUIAEQIBRyARfsoR/8wR/q6BQogRImYRL082AxQRM4QRMYVhO8sQVYYGI3gRMyARIC4ROwwAZI4xZL43JKQU3ZVAlpMx9jQU43QAHOaGVZFppQp1xYpPXuVAImBuAqqhVWQRV+wAFWoWeFTxXSohJQARUooWcvoRIuwRKUNmkvATchzjyvx1PJMyXNU2TQwBTi0xQm4RMqzhPisxbYE16X8xNuoVQjoRMkQWxLFS5NFW3v0xawU388bXE+zQf/iKAOkCFvlYEQOEESeiE90SYUtMDG8BNtWmHtcgBZY4AGcAAAFsATJKEVbi0AEgASGoDXhiALoKAHEsABvgC1oukFYOAAdkAvG+HGlGAHFKCxFuAAMsAUcuEeADZg8wECbNd2J6Fgc7dgC1YS1qIO6uAGgDcQBCETMgETLkESTIEfTCECDKADvgNktUAERjb0RA8fH0AWKOEVHCALiCALhmAGtMBsFrcFYoALsuAigEAwveALYsAGtCAL9Oc7doBOfOJ+77cB1khp+dcS/uoSmhYVgDZn3VAVKIEVhm8VLAoWAq5ms7AKpuB6nmBq3wvSxsAMJoE9PwESzvY4waIX/yYhEipOPyPBE7j2Oc+Wg/kTFIbShFfqFiCXfz6Nbr2jBngobw2BE1i4F3T1FnJhMNspBiDhArhDB0CBQHXhOshuAq4CKBxAAxCgBSbhAnFABmKABzBgEmagBiahB3jgBULhACKhEUIBFBwBBzyNBxwAByTAAFIBdmfXH/qBEm4XAh7gYPH4YC9uj4ezUotTBvZ4H/zBFdqYA3iAARbKCIvg86pXJJYQBSghTmMBElASC7qAnLogk7egC2YgC7QgCsRUDACjDEhZMDwwKsZgZKIgCZSgVZBACtAgEiYmEsLgDDjpDMjAnhKhA5UqZMCAFSzhCoTgBywBEjCB0OrAAf8eeAqe4JEmmIJvDtI8kBdsZFV7AVlnwd7mkz7tkyqalIXvcz7TUz5/oSpT1BbsU25laXF84AsQIW+RQciMARhwAT3x4RZ+ARQ4+AFwMQKqEhTKGG/ILgFW4QAWgBJAgQMU4AU6IABmQQZuoAZ4gAKEQYddwQdwgBhmAQNQwRNOgQMuYAHwrBb44RQQAAFYwRTwIY5tYVka4KUb4OIkAWERVj8lYRO80hEgc6cdARL00xUC1hQQwABCehISuRQkATarVwmZ8GRjIRKu4AraCcfaqTo+WUzHpwzKh6migmS6uqungAmWwJWpIA1kGRYiYQyu7urSABHywhCiYjCgoqv/vwCYvyAI1LAMzICUw+BSn5YKmnkJmEAlxWBLpk+U0YA9Z3U9qQKdV9UUBHQ9V3VKP9gMbWQWqIIq5tM+YWmG+wcQ4Dm0kQEYlFJwegEfWoE7FgAAIOARvNIXxskFWkB2FmAWeMEFLrcFHGAYYWALooAHMqAWhmEY9MEBiuABJEBle6AI1BhWGXQSHOAANgCB8yFg5RgMXfqlAQqmY3qPbdqmcRoogRIUBNkfKCFsLqABQkEUFsoUXEEFTKC2Ghkfm/ABJllMs0AKsiCTRbcLomAKuoAKDAMwUrkMpLmNooIwSjIJXPkKyuCsI6EMOunq3HqXpa8w6JoVJsEsLIEV/9AgrsPgO5+2CgJ7CQg7fKqPCviaF1jVDEFBVQ3GDBv0VqeUhNOWVWNVVu/TFyabVfeHVRDkCBznCwRCtOG5tH1hFbaJFfoBATjAjPFPdFeMO3igBdzSES6XC3QgAHAgk2mABywgH2xhKkxBZ3rgB/b7klOMBpatCxiAKTYgA1ohYPshHzqBg/f4nwBqz/m8zxngpfc4uma3FQygXDugFC7HFGJhFT6A35b6oUoiH1shFWIBB7CAC7ZgmuI3fqVAC2hgcdepjWRlv2cAvhacCIzglasAwj0wDfhiGS4JxFXylyPhlViBFUamjcLgBh6YxK9nPHvZPCeNMAJjDLCTOf+J0j5BwYSZUzn5U4RngDj/2DltQAaqHUk42NqJ09q9o3GE3OhWCwmGAA/yQA0A4dwBQQ/SwA6ANxKqtRb8gR8QIJvjlRFWjAsUQAAWoOsaoRh+gRIQoBReQFS8fAEQwBJQAboa6zu2tmJlNQVLNe0yICUUMt5rBNvx3KX9vFNYt+MXYM8fYBbonBJcwsk7oiNAIRYW/QPkm01J4HqzzBXkNBJyjIGuAAqgIAs2OQrwhgva6QqwgIGsYwqmQAqkgAqMvhODgAhe+QrOug6qgNwSIREQITCq4GPkGtJ8mRUiAQwswSlCpo1sIFAJIwoUbQmaYNg9UNiJPpoHAwu+AAv/sMALbMAg417uDfIG9F7a9b7aj0Q5N0EYSDsYhAFeqRReOcEHxmZ/vsNuk6ATnSAKvsAcvUAGMkELdmDtJEEW+GEWAkAW9GEfTOFdGwGj9N0FWKAFZqwB9rUFDBNvHMACLgDaxkbodN6TaaAGxlcG4v4LopsDqsIfFLIf+CFeMR4SNH7jPb7jAQoCqtsf9qECDOAnLuDkd4EGLEHlWSEFRuDlH130tgUF4NS+sxMMwqA4baAGxOALaiD3BUPlvsAKwKA64p8KwGDywcAJoAALmH4IhECZAQKWjipqEiU6NEaMwhpeplwJAxGiFxysIoFJBUtVlY1VwESCBcsSFSpT/5aYZCJlCpUqY0hOmZIypcoqUzJBkiSJk6SbmTb53NQJ0iZOnTp96gS0kydhv4IB6wUVGLBgToH96gXKRw8fP7T24OGjSJEjJpco6dTLWDFQxhwECOBDxgwbMnIEgAAKF74NBxAAeLsgRhcaMRq5ldSCixEePHo43qFFSwwuWbZs6YI5huAtWbTQkHCA1Sx/pPO1QrqpkaRIrCE5aACbgezZC2rbrj2bkr58/GohMOCDx45Su0iRomGEUqxYq1KYIDEiuvTp1KWXKGHiAwpKslLFEgSmjozxYMCMt1GeLnowdGWkP1/+xg0hQo4McQBSxxU0gwSRkahFGFhIccVgXf9gEcYVFFmkSkYjjeQRSJa8NIUTZUVBYYYYwkRhSsCAIgwxVH0CCjC+nPiLL79YJZUvvaQIVS+5yIhLLrjUCFUuNuYCTHCN+QBkkIwZYdJZuFwFiikIBPADZlvU0AgOAfAwQyO9UHKAAVNOycUWL7xAg10vdNFCmLUFUMEjL8xAw2BtwoBZm5jBQOcBGbBSC2n9UOLAJJ1wohNOOEXyGmwNzEbbbYg+QMkDtdByQABF7LBDKKSIMgoNSwDhHXPOQVddqNRhd4IJDsTiHSRYaJEFFl/U0KYXVTD0xRUOffEFGFOAgasXunpxwxdCBDEsfrDUYQWvuNaaRRZRPLvqYK3/SoFDKzkA0aAqV0iR0hUfwfLAS1FYaNITHVLYhBNNZPhSjjG+K6ONN8pbo4423oLvjfneyK+NvfjI2FYAM/aDEknkhW8pf/kwA2Ze1FADJAHsAIMMMbzAw5Q9TOlCC1248MIOAERCyQYJBOCYA6zMIFcXmo3ZRbNddIkZFzwUwAEr/ZBGywMPTAJ00EEL6kChhyKKNAMQQDDbPq4YoMAPPyQRiXG7zLCEFkSo0gosq6DwHKiihkoCdtopd+oNXTz7xGVxdgkFF0808cTcT0xWQxRcVAzFF9yCEQglINER3iOCINseelXYwDivNnihQysOALFKRrZy6y1ID3ArhRNK/5jkxIYZSlH3s6LLqyON+K6Oby778rs6vayvzu8nX+3wo5BfMeYDEcAck4ySb/FAQyOg0GCxDAEs0EjDMSBRhBCN9QAJDTjEwIACC+y+AxCRTbKKDXS6DQMNrGLRrBZbcNHFAgekMhpppyzts9CTCIq/JEXvb6ihPv//AAf4gxVQy4FJWmA1TanvCxiJhSlOUAISiG1s05EgCbKTAlS0IhWukIEWoAAFLLTJMpbJwhCgsD4ucEEzMJgB+2KQBSjkYAhI+IINBHesG4ynDoV7BA/BIAhIHC48kHBNK04BhsqtIig4uIFHXgELB0DBCVMsyxKcULcnPEsKUdCiE76oxf8n3KJf8ZpRGaHCrzSOERc5mtEvzLijG0GCUmABksAYg0fhdAIUL4gAygCwgxXGwBHIi8GUZgCDGHAlBlHIGBJ4sIDpOQYIMYABIyzTBfB9wRGIhMGYxoQFKEShC5zhAg4OgIFV5KM0SlMa/XyGE6Dlb5a0xJ8p+pEKA3hgBwe0GheWkAUu7CBysHAgCiJoQQpWsGwmOMF2XOEdGwzhCUMYjGVg4CWXjdBJL+DCmFKIAyIcgQhBsARIchAELAxICqvCFRhuwDj0tMc1rDgFDlbhCktc4hSn+AQmgFGLWpwCCV+04hKSwISEMgGLT8CiE5hwxYfay14vAoVFiyEjtpj/8RdXkVEvGNEI44HCEeMxHkhlQCIcaIV3QRISYygFiVC4pQcNAAAPoiBKLXhhC4YkHgwYMCUYZGEBASACEYoQBMJkIABIcEEjPAnDSqwiB1HYAhSk5QIWRAELUeiM3nZwgA20gh+kaUUEIrC0tL6yaIK6n6CKAteieGKuc/2EJ2bBDw4YoAE/6CUpdvHLI7hgB0MoAhRfEQoTRHAE0Jng2CR4nRTsQBWveEAsvvAEKEzzCVp4ggqzMBkarJCUMOjSlyijAyIYAQlEMCcsfNCE2GYxizQIIas+qNkh6IAVPgjCKhygT0qc4hL/3Ect6DAEIxwBCVZUAhKYa9AlMEEJ/58zyYqIUQxjgCKkjkikJUHaiE18YhOPKK8jQEonRzTCEY6IgQweMUjzygAIRZBaV7hiXyD94AgGq8FMZxCJADDAfF1wIReAMCXCvKULLSRqELSAgx3YxgdIoAENuokZS6xCMzEr4Ra8cCAodKZZ7oMfafKqAAikWAEsVvECXAnA/bEVf/YLmi30YQEDtAAIfgXsEo6wgiwkQQnEdMUKTKDYCCJTmdG5oAlSkIJUvCIVrLBBZUS8hRlY5qoxq0wKg3mZFcpAteTEIYXnRjcoNAGEVoWCFk54hCaMM3I7KKcPdPCDHOAgEq7ABT/wAYl0OSEJQ04Ca5/LBEMb+rmMRv/CkDn5CPY+YjzutbB616ve1KiXvexlRAwi3Wn1MgK8MyBCEo6AauWKpb6rNoIRiAADovZgBjuYmBYKXAP2aeErMWjAlGJQgxhEQHvaY0wOujCEJsSgTS/ojIY9uT4vuMAFbVLhFbrarANcIBWr9Ec+lnbWsyaAxeTW3tJkw7S0PgACAGx3APORDwQgoAVEWgILjEOKXyZhBchOghF0sJxWqAA72GmmY6UDqsYyEwQ7kDIHtRwnzCB7fOvTMmcw06wVqjYIWTCzfU4IQiE064TNysLczHKEyPXuzpR4dR2CAW9+4AIMD2VCE6wIBCJY0ebLRcI4xfmESWfCvOV9BKb/zesI8Ya0EYzwCXgb8Qh4PmLUTKe6DMRC3yIcNes/WDWqgdAClN06Yw1ohGAe1gUZNAYHCgiADXDAgJMZoQi9e4ELNNPZxLTJ2asIhsu+VIoxidZZX9BCDXZgAAykYmf+mAUEhq2ACIxbAZMvt+VbnO7Mq5Xdxj1AAl5Q3XsbRwsm4bcNsEAEJAC8mCpAMpKdw+Qmlw0EKfABK1hBiQ6SEjOSuSr7Ss6qy7ighOE0QoErARIfQKFhJtRsZp9wBDXLmbnO1cFrhwAES1ACCJS4RT/4IQt426AJNlcodI+QUOnaXP02z4GIr2CDooOavY2QgQ3kU4Opj3r/TIe6DYr3/wgQU3WjlkhAkHNaN05YBwRzNxZFAARE9QMwoAW19gKgIAMQ4wVeMEg/wAMsFklfEUlgAgUW1ibJRgOXEQNawAWXsArCVQkveAovGAmVoD8OwBoKEFayQBr+wAHhlgCSV3mXJ4SWl1ZntTSUsA+tcAAeAAMmAWT4lgWl1yrNsAhjIAWR8Aqx4AoqUCoiIAKL9VgKJ0HNxACt0Aqq4AqNQAMw4AVZQAOgxRmXQU2h1CZv6DKvhgUzgHyw8ANQsGzINgTJ1gTiZBI05GjOlQOvBQQ50AqoIAvGBW+rcHs6QH5IkFCxBVGWqFCbSH6XSDebtHSctgmQ8F6OAF9eYHQhtf8JIMUIjwAJkRZSjHCBq7h/jpAFRtWAClgEc7dcRuADKCMDzUZUL8BJlKEFWOAIY6JfNsA+MHAAPAADHmMZFpZs6mMZq2IJqjADWeAyXoAFXRCAj9BC5yUJBoAAqbAPpLEPjxdukgeEQ0h55BaEkRduaYUK/IAKBtABBpQ1oTAKf6VzT7ACUCAF0zANilAFVzAJy+EKKVAqIQCGCMdYYnNBkFUCJ5ACDWCGqSALkMBhKfiGMtAFzcZgWfACdMJgjjBOWaCHINGHlJFZcpZQ4pQEIGQwRpBc+KEDfAZvtZAPrgBNlsAKArFcy9UEPleJdKNQndiJCvUEyAhe4+EINhD/AyBFf44gBZcGUsrgCDVwXlCXil7Qf9wVBHOnXAtogKknFkcwdxsDjUJFVMsWSjWwBaPUBb7GA5WkghAAAD6wBR9UcjNgcxdWWllQA6igCptwgi/ACI5ASlzFBVEAUg1gABrACju4Cu0YbhIwj0LYmSyGVkYIAanADxGwhKS3BJHgj8ZBFluwAuZikMuQkENwCcXECg55AqUiQctkQdeRZL6JAikQOapgCa2gAyKGPib0QtyITV8iGC/wCOM0Ay3Jh1fFGUPwQfYRfWnmaKwVBKdSC/pQC+Dnk6hwBNmXH7FlaESQBZGQA2OBauSHieWXfkxwBMioXjCAaVqgXsvm/5X15wWX9lQzACWNKRchRQOwOGoy8AQ+ZwQ5RwRdt1y7eAR0hzKVBJcTIwNZIATqc1U38BY+kAM6AEmRVE1vCDJgwgRIsHtdIARekI0w1AWjRgNNUFtXFQUhpQDnSAuk8Q/s2I4JIKSfCY/lBqRnxQr8gIMtoHNKMAmWYhxQsARboAKweZAJ+QWScArFZAoqgJuLJYa9eR0Eh2TBmZGusApcgwPsgxlQEASUgXEGchk0MAOvNhh7+AMmeZIW1gVEsHdyAgVGAAX2gQm3wA/6gA/6wAqYgAOByH3ndEIPKgmzkA+R4Gg2R2g2F1ubelBypgX6OYAX2AhgEmxPBQNYgP9p7AUxltQIWdldpRqLjyCl1GVoPedvyuVqG+MD6vQFQ7AxQOAsFgYDQxAFv7gAbfcjWiAEQ0CXeThtNYoElbFsUOAFiCkYXfBUtRVKWJA3MgAJCHABqkQatWCEQSqkRYqumhkBs4APfdECJgEEpiAKxiEKUmpVXpAGBomQZbAJc9Ugr2AKUKabFlQ2YlpwBddMZsoAr7AKHGQDW0BtXfYETlI+EocZRjUYrvUDQ8AFJAgDoJADL2B2dNJs7ENOmuCTuMAKsmAJnTEEQvAFruV+Q4ADszALprAPWTAWCGUwlripdHNzsYWMmAYDjqCBIYVNVflUqFp1oDBpIfUIUdD/XY1QAzfQXd01A0NQJEPmXM8FnxYaAFlgdI+ABbW2bFtAGLTGAAvgA0cQHKIVBFDwBIIqBCN4YTSwXJURM00QBZegCo5pTc6yBZnVBZLhAAfAAWNFGqxwpBLgg5M3pOg6eeq6rrPgriaRA5Iwr5cipbG1Ccqgr7OyCTYBCZXzCreZm4olphaJsK6XsFAGcKqAhptQSU/1AjHgBdBWh28YBEbFPhrLKty4BaaAD6tkCzJAGGOSSEPwBZ5QvKcARZSgn81iA66FA+1JC/kQULNwgKhWlKimWmumZjaHBanIXZKxdF2waTFwBfMXgHRBoFFAoDWgBTcwnSzjBUCABAbz/znU5XNj0ZYok6B0igU40AM4ECVrWxuOcQQM5gJsGIh1o1kotEJecJRP0CxdlAXZuCYXJqMzMEoxwDIJwKMnhgrtKAEp/I7jdq7wyMJCqq4VUAv5mAANYBIy0AibW69LsGaZsAihWwblFUSQ0CCwELC5WSpKhkxlM6au20y5CWUO8AqqQGWCgAd2gAeBIAiCUF6aAWw04AVfQARAMBi1+Qo+8EGrogW/YAq2wA/5MAvs4zYn6AWEMAyfgANQNAu10AtfEAQ34FqVYAq0QAuuMAv74AB6lgNZkLmSQAk6EMG5NTdIUL7rtV5kWwPIWwNYECzqFAW9UgM20AUaKBdX0P9ewFYYVZeCR5AEJrG/q0WhYvEWWdCG7oUFMXBUDOAY+uUYTTJtZkcD8/EEDYNC2oRqdZtZ8psKqkC/wdQZhIGhiWQn4uoP+qCZKvyDQ6rN8Xh5lfeDmqkB+UAJBrAAvLQE8YcppBAKZNEEQxAIhxC6NdATm6AJkBAJpmsKTwxBBDeGSOab/uy6GJmRsaAKuRcIeIDQevAHfxAIMtAClNAAetarQPBeqAALr3B/XqAFkSADkwAJuHAL+EALOHCCYQaOwHAKtEAJr+AKq1QLNhAEMFpMvLEPu8EP/5AP+rAb8Ka9cBwJvSti7EMDBHUFYZyBXkCtLLPJMmCKMRAEqQj/CozAMpyGqiIcbI25XjLgBURQXY42of+7MT3gCFhAylhAXt4IBF8wHr9IPBfzJcXTPFBQAzOgBaaKy0aQPtu6zLnmLM8SGV1ieA2AuJfJM+AWASnsuOKmzYvNYt5MeZQbARuQDxGwV0VgEjfwCOm8zjyMBe+sr2HwCMVgFS4iCD7QNQ7kkK43pghLpknmumYqxVyzCgeN0HUQLDxgAAbQF1JjgDiAAxjxCpDgCKBgC6BAMjKwCcHwCZPAGjhwjIYJDPuQjq3ACg5AC/xwszEQszPND9/XD9/9D/ugvfvwxuIJb77wBYjkPKh2A5a8Xlfwae2FiiIcA1hAdSAFMRYz/wO3zCZaIAOgygg0IMbQtQTPNXdIYAQ/8BY/0AhJlUhWu3TvJdUbc2yDxF50KpLceox/yY2BiBla1iyokAptiAXP11XDbJjylgo9ShqpgMIqrNiLLeMzftgRcAEZcFYckA+g0QDQhdmazc5a4NkHKQaPoBZOEQxCgAS2x6Wp7cSq/c+ujWQCrQJSnKaqUAd1YAM/kHq4ndsHwBUG6APo+QqZkCS90Ayq4QCQgAx14ANZsAM5AAk3IAiU6gr8wA+nYAkO4AqmcAq1MAmAPNO8Yd7Sfaj5IN3Zew8BhQvDQLsZSAOGJj5Fy14FbAOw8jAW0xkh9SVq6AU04JjoMwP1jf9I4CWBY0x9XjuhYQ0EMLB860UD+xfgnzZTt8U+c/1eXtwmLEQDQ3AF+ukInaUFsvsIa9gE/s0FJGUxkRBWi+ejZzUBhz0BiJ3Y7jjj117jF7ABFTDtrAApB9AArbwEdZDZ/ziQsSXkiGCQ0hANidCvn2AMmhAESpByp00JqfvkiuXPq11wuRmcKHAqqoCYQIAFDtA7OpC9sxABXWGApjALDaKFHfABtMALhDIJYLAH2/MDOHBDpjDDAlW8lRA5vCELqyEJDaS9+kALpuAKPonn/tAPKk8LID1G24ALphAZQoYENvB0jKBOIaVTqGqLWbB0+M2SgvFgcqKfnT7qWcD/lv47Tgiu4AFgBFzQCNWUSF4wHjdw1F2QMXnZQsCeSO+l9WtzMWwoBHczHjMwsamwCvgElK7ACnHvCqegAe9D2I13VtRO7eJ22Ck8pIc94ymcARuwAXsfAbQwC1DDANVF7unMAkkQW1egB+o+DdJwkIAQCIMwCHXwBQb4byARCyuAxK5LpvzexFMu0JZFCfVk27kSBItIKTmQA0BiCqbwrw9wAB0wC9WdAz9wBR34jFhADPhwC8ZFCKeQD58QOLCwSv2QD5OgAw2kD9LtCqgwyDm9g/7ADzV9C+sgD/JwDvjAAST9XDVglerlKjNgtKvin3VddWo412MiBLEe4Jak/58t5EKMZmgHTgRhDRBGtMjoUoPGDBmPHjVq5EhGjAA9uNCg0QVGDBhdtMyI0aUiFIQzbtio0eiRI0dYbKy6lGnQoEB6/OjJk0dPJAQIUtHy15PDhAkShA4lOjRBgggSIhxlyjRCUg0ZgAKNkI+VgQU7lmytI0PUKFIskjRpcsXOoWnSpE1T9OePHkB46kDCAQaMpFewYoU6ccLEXxMlApcgXIJEYcGATaBIkcLBq1SpKOEJFAiP3Dp1bkRSlWoSZ1isfDAw5YBBjh1fHi369GAHDl/58g0bJOgXP1+R8tbyV6sBBAapYMnq569fP3379PX0t48fv579nvfcR2vWKf8tSJDYcMSwEaOBMxp1EeLFEQwuWb4zYpSRBkMuRGIwekEDhneHNYIgSZIEyZEijjjihx4CAFAI+yiiQYYaTqLBCyx4COCHLLqw0IUXXMgIoYNoqMERRjj5xBNNNCGEkD+CAGMVVABxyw8Y/eijDz8iOWCDVPLpiZ8KeqwgKAmADLKCpZoy0kihKthAgh+DjICfVQxggIetluhqFLDEWqIsPRBJa61E6rDDjszKLBMvWFxpwS/AEjOMMBIOI0wxE/pC4YcGYpFMkssoAwSQQP6IBBZYIglEFVhaqQOHG8AI4gohgPjihhuAIIKSWmQ5JQgnhJilllssIZS3VgpEAFH/WZZjzrjijMuHFllooUVHf/hJzoFh6kjiiBpg6O68LFDKaAj7Gunou4YeQagRGLwIooYYaODCCwtrqOGhLwT8zwgiAPQhIiOKwGKGLrLQYgstopBBhoOyiGgii1zA8AWGNtnEE3w50aQQF/+IUUYwhGBRjz0KrungPBo4YBVWoPOHlgsu6HECC5okKgEJnGIqYyQlyOCCIC2YoIJU9tlAyh+qZCILUsBqoYmtoJgijWlqniaRPOQCowYzwfiCCgcIdUUFNhV7s7C/kAbsBBReeKEBVigxBRMX8bgDjz8AGbTQOhBtRRCww64tkMxwOIWffGzBAQgowLAllk5EhaWW/3waCMCAA1Bt1bjq8oGun33yacWWWmrp5x+095nFlE+QeKIG8Zx2RIsYGNKPoxhq0OIgL6z1goZoH3xw8xhikJfeGIAQ8IhwiwDihwAC8KEIIm7Q/AkttPACoUdimGGHAHTojhF7HRmkxH1P7Pdf5v0AYwiWaKpJ+prwQCCDVGZhrhUfL8CgSSE3Lgpj8sXXoAImL6iYFX0QAIABIKpMQouWSWkhiZidOMPmadSAVAonKMEJTkCCEAwYBCHIzRUrKNpgENMmOtVpCzBIAQoaEJlVgC0Qf6rM1si2ikRZpk+XCYQgAuEJW+RDFpjwRCRGEohbqOIOmSCUJXLggwUc4P9Uw8mHcvRRi1m0oBSzyIc+8lGLSwwDF/fgh3T4Ebh91MJxXlDIumqABSxiQQtfMMgMaPAC8cwABr5qBEU8UiELdeQiW+BCF4hgBNYByAhA+FYPwiUEaM3ABpDIhL0+QQxQfEIBAdggIAhhyKy9KEY0ah7zyDAEVqDCDnO4wx30cEk9COpGqeBNrVIRMQ5sQGJBElKRxocxoiRFAhgQ5QU2wAEMTGBWAAgAA4qwFSMwgQv1exnMoOAENNRsLWcY4AD7w58kFNMJRlAg0fqSNAfOKYJ/QQEKTlDBBqyiFacwIVyy5sE6gNAVJgybCQGliVvgoxIvAdsgMlGMWmRwa5f/gMQNHOCAByDqFZbQwT1xEAkc5OCeDsCBA+owDHxM5zjPeSIShoAFL+iuQhxBiSOUFQMZZAF00bJiubSQBS+gMQsVuggMZlADIhQBjgACUIF8MEcsQGJE+DLRIf8UiQDswC0vYmRPZySjGfWBDzTiqR/qIIR92sAudrFCU8HAgwNwIBUOywcHNCDKCkSsAhYoSle9KhSRVeBjrtwABqoyiwMsgAFIWMIR2LpLsLwAZkswAjD5d4Yn5PUJqztCXrVzhCH8QG6tSEFf/IKYxEBTMYbtSwUn0QpXUKaEHSSUCcXpEhMeLxOZGIY+8OGJl5Ros4PwRS1UEYh5CsKdmYCE/9csEQgZ4OALWMgBDrKgA9zmIBKtmMUsaFG4wtGiFagwAhYgx4UoRAEhvnuEFzoX0ih8VAqdI4gWtFiRh4iRI2OkiBeAAASVqvQI3wqAEbgFBkS6qF8vWkAAsOavoMqID0MV6nztOyP68qFge8CDDmIxCavZ5F+B0GEqWsEcWmhAA9/z0VS+2lVUCmUqF8hAViWmgX2gQkoMqNISlABXUsh1S30Nps3OMAQUP6GYQzBgi4MQBB/IjRXOTJrSArO0vzC2sSmgRCwcAAQbBMKdg3qFZdPkEs1mAp22GIYmXuLOEm1iGLWghTwJdYrNKrm1idIXvjzBCdZCwoSQCIQNZP+Lhe8CAbc78MEOhhCEKGQBCk2IQhdmoIUrSCEKNeiCF66guyt8wboF6YidfQe5GCwEFPf6xA1+AN4iqNQIBbIj7cDgh6wdEtNBhUROC4bfPfRhv6MmdcEw/ekZ7UEVqLDEDaxGB1jDGgcGuECOmMOKskpsYkB5cK8l/KMKj8wCU4WAlHTgYQ8rYQZYIgUMYNYEIwShxGspQ16dMNclOCG5UBDCi19MBETBwhSFbZNgpDlNHTcGBT3OgQG/EAlRvcITggBhK5RcInf6YhiY0MS9M6HaTHBCFplShSB084pLAFwTW5Y3vj5RjGIQgxgQ5wS+NlHxT4wIEjKwwWyf8OL/KDABClp4AQxkQK4aUItdXsjcF7jTHYYwohH26sS99IWiP6DoC4/ulnlhV17zEgEMQqVR0UWth/bWgWAw2oMf9oBJqEedYJ8mBFD/IAtLXMIKdSgYH/7wdAVENRX/2BEHMpABDHjvR7z29YMnHEugsGIfOeyADpTAViUooQW74LtcydJXmqVlGmWAghSewIQOPyEKUPhli5HwA0TFYtwNPLdil/bMa1bTAazQgbcf8wpMQEKcX+YEMTwBDE+M9iX3thcnZuGKVaxCE5JQxSUqgbyF6zPjD894MYDxe+AHIxgSF34wgDH8YhgDC+nRAhca4QI7L0hZMqjoJkARSE5w/2ITTn6JizCNaX99Hw9Y+MEbkTBHSgeIWzW45H6Proc6RMQO7d+v1O1P//ky8hKouAQm6nCH+pov60EADpAFBIuKs0s7kWE7CWs7r7KAC+C1gUMADHCFHOCPvzIF5aiFTLiCJngCFFMDYRo8vYoCapkzKAg5JmCCJyACIugPH2gFQjEFa/KLw0qsacqxHDuBD6iBSeC87woaWPCBL1iFV3AFfBmGWwAGY/CE7XvCmnNCTxiGYZAFVVgFT+AnB7CETpC4YgCNV/gEYyCG4fu9iSsG4wuGiPu9Xzi+NlTDYpCBzTEWghCPTRhDiEu+TtC+EiEEmPgTQHC6PYAv+4IRPv+og+8KECR4ndgJELcSAkuqP6hrLx3AJEm0vzwomKkLtaHyF7fIlT/ZqUJ4ERvJAA7opH74pIiJmAywgAVkOwYUkl6bCqC4AFg5gAtABSRQAvMygh/ABHzoCXwohDkAgyzAAhH8EjJYwSV4AkcoJhZcginAAidIprw7AiDIC3EDAcPKwcV6ph1kDC6ghFZ4tM/7LiN0hVrAB1/4BV84PuATBuEDPmBIolpABVf4hDrwAVYIhkDABHfEBH0CBolrQ3oMhodDw4mTODb8BYf8hfkgnoTMODBDnj9cL7d4OqgbNf2qPzB4NEckEHAxAu0AgvuDP/m7JEG8P1IzuviCkUL/GIY8KASahJGd+oMH2CRV0QezkxgK26qR2bVYpEVZBJKpAEoL0IB7pLVJ6LAlQII5KARQMAUmw4VbkIVJWIaaiYZoOAO7uAIqaIY8kwKyTMEoEIIhgAIs4DYk0AEZfAVKqMEGaqAdrEs7QYEcWIUfO0cgSMdTEDNPIIaHPD5hgLjdA4ZbACJ8DAYbsARXAAZf6IRICIZLGMiHdMfLDL6GJMg1/L0nY6fK2KDK6Bf6w0SauCSbkAmNrIMfAEmfi52Xop0hmL/psYnUZIAAyAFLvERNHLWgGqr8Ayqvqzqg6ilMy4kNYIXi6AdaODtW1ABdixhXHEqilDCitDAMSLsN/9CHCDCACHAAJeiwI2gBUiAFXogEMKADYJAOfOgFaIgGaDCEEzmkQ/oDURtEmriMSsIMG9gauKxBbwzQuwyOHzjHStAUVJAtQagDMLABQag4YzCGmRLDXpANV1jMSFiFUwAGhwwGTLgBffKFXhhREW1Hh+RQgwS+X+iFNjzRQnILqJsJTExNTLLNnKmkqxmhL3gd8PIWcHEdIFC6+8ODiMCD3bTPUiM1+7ov4OQDPyjE4pyRGzAADOAA7akVVji7s9sALl3FtCNKoJhOMA3T7rEwC9iAfJAAA2gAHUCmJ/gCJmABUtiFW5CBD4QCG7CFnhiGmCSE4HQLQyIEmlSeQP+lTz/EBEJ5BRYAUBwbjBxkrBSIgVQQqCOUBWBIBVdQBRURBE2og0m5AhvQhGJwwk7YQ3zIlEu4hFPIQg0lQzakPVh4hRXthXYcUVu11YZ0yE8ABWLgUGCwybc4SeqpnsvQg8sg1mIdITxIs5QKlwKZI/ACAiOlUUy6Ax2QnaXiGT24zz3Iv/xquvxaUnG9LxrJvwQ4AA3ggJ1MBVZ6JamyKrRTn+mkAHqlgFecAHqdCgiMmOzk11qrBQQ4AAfYASJAMRnwBV8IBVIIhWGwAbKAAmMIBmf4hl5AhmGwhV74MkOgSeTZvhKhSZAd1ELQhEvIi1ZgIHA0mgCtE6ZpAUr/qIRLGDhMwAMjVAUwuAKlE4Qv+AJBAIQvaNA6UC1NOIVTkIVUxTJJ0FBP6ARPeDjQcAVikNCIdcdbrVoWBb5PsBdP0Mipi7rpoR6r6RNjvRocNdI+uZo6GAIXjLQigJ0ecJ2UklaryQxLwgMwAILY4Y9ikgKuCzX5Ak780q8ljdJwfdIAxAMdwhEEC6VViIxUWAWrwgAI3FdXVB/pdEVXzFcvzc60W8XeOgCBBQIU+wLI/AWFLYVhAAOyiALfewZpiIZlKISEiiJ9GwaIOz7fO4ZjMAZhKMwIHYYmNIZTIJRWUAFGRbfFYlmmSYFJqAVXgD1NoLdXWIVMIBu7YFAw/xCETRiEGug4MMCEi5WFSFDVTEjaU4iyftuyVpgp7fOEYHBHhBVRWi1RzJxVXyA1r03NPMjRYq2enElWHCVbuVjbXqQ0nvsuMBigvHMCBEqCOhogKbACMFA6oeLEJf3NcRUq4czgoXIAKuUAnqiVWXglx+WAUBqrVUzhfV3FyaUA73lhtIuKfhUcA0AABwgCFvsEhO2FUAiFwoGEOYsC43OG100EKcOFfeiHYTQGXEDYN/RVqU1D3wOGYhjeNDFeurw8NtExpnGBTsCFeFKF7TXCVdC+7YMEMJACIbCB3SMDTRiGJ+KHSoiEVEi4DD3fTdhDTeCMV2CFfssET4i4Nf90SBPdYfl9xxb92unZg9qUnrNVVkqymhzdTxy1gZSSNLflFvAygiRQgk725P7oj9jBAaXjyPwLwK4T1wAEzj2YA1emA1d25TI511dyGH1IBRyJDBPeABROYV/+ZV/GAC1FwO+BEgNQABtAIBuA34SVhFNthDkrD00g4mhAhEPYhN31hVuwBZqsBVtoQ+DV3d1NQ3qMUFQglBlLWRwDR8aqk6bBFH1Y1dQjY4sDrTrIs51x0OqdhSfKB0j4gkuwhMwgWnzbLD4uY9bKhE54OFelR3q8zBM9mGFFmJq4g4MJW4vez0eW5D4BA7aNtPRr1iPIO5Im6V2JiEx0v25NZVb/VuU+mAPsvd46oAO7sGjbrAO+1SEOODDjqIVQkipc3gDofGFg3lxg1tIMUDAtnSoOKIAFwIFu24R2RNhQ+IRC8AVHmDMsiIIrUARpeAZEwGZjgEd9Q4ZbsBV8sAVfgENCft/4bUNIGCy5jKAtZudreoFUQKgl/AVPWAVXYIXj84RAcJQvyISM2wQGxYGBu4VhIAZMIF9I6ARNuMNPqDk+ZoWl/WNIaN+ERENynkd4/AWKRpiMHm1kJVsB1s8R8mi2/Tk5Mi/+MGmSRoICIYI5ILWDqaSDoQO6peml+j8J3tYn5QO74MRUiwIdOIAJAGHqGGET3mUZTrvODWbv6Vd+/51upEbqVuCHCSiABsiBIbiCR7jD32MBUyiEX3iEOcuCTQgDNYAGRUAEcZ5H+EVMfegHWziFdMKFXJjfFX3H34MEIkgFk6UxHeTiLWYMGFgFYsAFWRgGhNSmVQiGTLjZL9gEzKTi3yMEN3CDmKzsVIgENEy+sX5VVZjepf2jhd69jAMFCRXkEc84Y4i4g2HkmqCkiuZfG93fi55kS9LoO7gC2gHpkVyd/ijpvBPlHgiCOpgD3iaDpbKCKZBguxggKreCbpUvMLACJ60vMsDy36QDIQi7WlOVfMDl5+bS6H5h6b5uzu1c6/aes0NALaWFfUAAAmiAHUACKHgUKbgBGf+ABCLihRjIK/behEJQho21F7GOUGM4BogLBlxgskK4hcCxBVxgQycGBkhwgkuZwcJCcB1jWcbYAVQIBP3GBdbSJkvwmUfIhPc90WCIWMQknFrABJdLhVP3Pbd2YoHs46xFnuy7Fy+bKYfjvab9I4nWg4xO7REy7Y1G7auxA/C6ZNjsRQH5ZCRXggJBAm2Tgim4XjqQ5JqoAwmeg5rY8qGSkTwId8A1dzqgL+eZYB3SgO2uFZ92VzWPbmEO5n7l3OruXLRLagRUMA34oQMAAAf4AbfqKyc4AiG4gW0uBS4wdE84BkRAhI0N2UK45o2dbHv52GHIB8BJa9Sbwojt9Mf/CzcaxDwE38FrYoAEBYbC6YVOWAVV0AFIQMOsLfHfQ0NfYKh9AIZPkIRUcIBJ8b1ZdUjaawXZwz3k0ePNkuzN/iMv3D2LZuQAyxmYGNs+Ge2z5V9pt4Pyc8E6WqnV2XZQjggVqQM8QJj9ygNzB4M8sC86sAI62LQ52DqgygO7CD8/uAMJ7gMHwMXsoY5W4NJX2vd4BeY3B3jrlm5hzm4O2IdWOIAEaABLEZABAkEcwAVeKAU5A8EvGIMyyCSaBFR+4RcUEVRBHVR0eiJcQIV7uAViMBE8gAIlIIIYjNVSIDdRv7wUaIFVpfkjkgRU0IEfAINMOL4InWIm/ARb0Ifk/8iHh/OEVGi0QIMEUIj1X2h6Vbi3qBczSCh/SNAEMBMEw+69Ysi4srVo6RmES3rkHf9f/ezxG0XEtb12vhpptXcpgKCTZ6CePHoO0gGjcM6ehgnB0NnTZ47CO3365FFIp48fPxnB3PkDCMEBDazy+fOXb9WGli41ZMBwYSbNmjIx3LyA8yaGmD17Zsiwih8lAwoaACFyBImTJ0GESPJFqlQWKFafQBEiZQoYMnf09CEkdizZQoTMih12C9OwWvtq+fJ0I4gPIDlWwXoVKsWJviZQ9PXbF7ALSqc0eaJFa1akHD8gZbIhKFMmT8aE/fKl+dKlQnEKGfPUCRWwYJ4if/+5EShTsEiqWq0CVqzYp06cNGWCJEgQJMiUN2nStMnTJ+Kf7tyZgxxPnjl5luOJHv358jvRvzLPE12PdBtEiBTxEaCHDyNGlh45omQ9eyVIxtsgaHDgHTBWwDBsqEdhna/7wdShh0R1WGFDHQcqNAVXCuFwAAIcrNKPP/3QkkpLMGmwQUw1cWgBhzTJxCFOQZHYSj8MFLAAA98p1dQQQsyiCymhEPHEE0c84UQSSiThhI9C8KcHIGL9QZaRYxUyTD/98HMLLp5EUgcOkbgCCyseDBZCCICdYIIJgZ3wgimHDTLmKZEAOcgmeNQhiB1j4FHZJ8Xgcost+OSDCzDCYEL/WjB/0gbJF0F8gUMqrbDyS2mzfaJJb7llEpwnnEzKiaWeAMcJcptyigd0131q3XR3UEcqcnnc8F0RPYwHxnnoIdEee+LpMBB9d9QBBle2NlcHV3QgKIUUCtk3hRVWSFEHmxXlcQUdfjhwwASHprRPKxvAFJQG28o0gQUeWkCBuB7OFK645XprU0zbajCLPgsYsEAORiiFxBEvCpHPLjMSAQVWPraXhMBKODHEVl191YdIRQIyJCGAiESIJrLssw8ubcnSCSaXvPLKCh9kiQKXYJ4AwyqeDAIIZ8PUUQMhw3UimSacCNrmJ/nwk3M+ggyiSSSoEFdMJ8QFA0wnMthw/4kqp/xZ9KKhRSqccLV1skknn2DtiSebeuqpddx1ndwcylXnNXIFjYpcHUCEF0AAOVzx6lKxyqpEDz3YUdBzBN6HB7DEKkisrmBEAcYe9eHXh3185AoGR83WcYMCCGiQCkr+4GMhidgGdYEFE4DuubgTUPDt5xSQbgEGoHvrIVAZaLgBLbUgIAADOaTnxBFEvIjDLaTwa9UQWAyx3sACD7xeU1AsWEfeDf8hEsQPAzLIMMMYM0w+b8nSyiusrBCYyCN7aUIKDbSCsibDEDLMHIEMMkikgHxBWSaDsPlLzvzsc8r9g/wMEzPjRKSIYcBi3I8TnSiGbIDhwF9AMBizwf+UJ4ghDNrQBmtYE5XZvtZBOiSHU1zjznOks6m1EYFVdRECElqIhB3V7T21GgjfbGCf+9TBBlwZlh7ucJ/kDMs+ddgDH/igq/vkgQ994MMedJUDB21gFSnhBy1QoaGgYOsCFbBABVjnRQl4MYysM53qtIXFfLTiAAdowA7qlZ7vyAIYwAtFEawChSGoh0d12+OOnCCEIAQJYiIJRCCgFz1f/INJ+ZCFLEzhARCcgC8iC4yXUuAAV6AsEGCoglgC8Qc98GwQU/jCZHq2vosNoxDxo4xrEKPB4tBGE6usTDGIUbTMKEpomwAOZTiRQQXO6RNz8NrYRIgcOyCHbF6TDtj/uDYdNgHhB24zQhKKYJ5XwZA97+lBHYBlBa7c5wpXWJYV6ICHwgmRiD68j0SUiBE6zOEifPDDRToSLQtsQBYp0QcrsMUuDWCgi2GUAEEJOgGDFvSgoDMo6Cpgkw0QxQAIaMAPlKKUGwFBH8WY4xau8kLjIW9HR3ACe7KpR+UJQSsAKmTDqke9QQQjH/1YpClYsIIQiG9kKEgBJVzRCUgIoX6ekOUgBBEIPGgyCHWojCdSeYnrFRIyvUEFJnrDm6g9SjhamxMDS+NAYmBtNrTJhAJvQ5mZkc2Y1lGrp4apVugsxwarGo8SgBAEtlnzCEnQ63qCoIPxAOEKUbhPRO4g/4X7AKghHxniEolYxItwRJ6Q9YMS/9CRPySgJBuoxYRqkYp/amAmrJPA5wpqWoSa9qAM9VYFHDqTVPADAgU4SlLuNYQX2SAfpZijC1xwo4/Kqkc4+AIQXmjSPfLIj/yxg8MIEb9BeAIYvpAFL0ohChWoIAWTPAFgUpAKVuQgCDeYGW6eu5tA3OCPbfJEPvSxD37k46eQsIGBKhEJ3kCCkLvZjW8sdZurZfATBqRMMBtlv0xEIhOdGJsdQHjMTSEzhKYyoag42DX63ECaATCCXYGwhJKmZwlOAIkOdlAEJ1ghQErkw0ecw8QiwjjGMuYIPTkyz47MU2GBgGIq9DGhWf9gC1sBbW0XGXraI59WtQWlSWsv0Ap9RCBFDfhOeu4lhErUYl8zcsEKsEI34/EoCUK4go9Cilw9Ho9gfwRQKJ0bvxvgoBSjUEwpsvsXkXlXFUDwTXD+Z1Sj1iEKf4zELHKmj1p0gqzFoVkkVpMJ/tahN1LVjW4AEWkFTwoxWy3OJg7sm0xE2A4RvsOoxaacDkqYg87EAw54ANg/BsGFLdxREoBwIDx8ARKcGARlZexrGC/x173uSLAv+wcaQ+AAF9gAK/7hD36yK6ATaO0XSXcBJGM7tRfIgBZbW4taJCBeObjti24bhFPwQsuhUMEKtkCEL4fUCTcYgo6QVzchDAH/uPYOqZiBJIjgOLcORHBAKkIxu03AIAUgExkqUvFv4PQ5fqG83xT+GAjOFCLjkapabW4THE3YZmaRIiCCJa2bq47cNgVu1KMiIeljitrBEVbO2GjuzE5hx2x1+GsAfCAEJ0ThC1r4ARCAsCMk4OAGV8gBDiBhJ0LMOMby9PXU3UnPXldWYR3xwx9IgoENzCIlnuWWFsWY7bMnWSfdrgAVD2AABkTiCymd+xduIQngzYjdK6BBle3lhBYeIRJQSM+szeyEOnzhCkTgN+N7dAQh2MCUgnACESiRCg+EogUtWMEoPpACFZzCf8K5TfwG2GdNXIEKYJjFt/NRC/5+HDeW/8JNbkxOafyWHDKWsh8ww1ocBPMXEsiBZ81FvZyaL5OtnrLD8udgBxvsAD5foMIYvlCotfHIBoHgAw5ykANT4OMXYPg1+YFtWWNznZ5m2Xr02h8JKG5gHz/mAE66PVC049+gRL4AB/wxCzUygCR8gjF8QmRAXi20AN6tgN7BABHMHb6ZGyTc0RC8SuH1SB1AQZk1nsDIGhIEFaV8AgtV3vd0QBFogZyJwi4UAu2FknnNDHFwQhWAgSzkzFucQiFFFW/w137pYCAE38ndHmTQnv1sWsf5zKPQQRLWHM2NTVuJyjDhgTKJ0KlJxydMwNtAQh3MgZTgwAzkwBIkAQ4YVf8g2MCU5AIxjEF+NISw0dNj3djVpR+xGZv0FMkfJBsGcEAq7FM/XQBMlN1o5V8ggo6HsEI/sIIBBEADfAIEKQowGMMs3EICAg8LMCDv/BEEVtlI/V3yhJm81duZceJ6HME4BUIQ8MgPqEJeUMIPbAEXeMAunIJo8FlR+WAo4QYYBML1dEYh8GAt5gZ+ndxkSJqnCQIg+GBvJJjL9QbIBQ1YJdoudUKDhdASQqHZPEfNvRWveMpfcVMSmpMkgMInZIER4EAwgALNyEB+BQIy8cpAvNhjpZ/EQB2NcV30sF/74SPEBEICIMAGcABn9cPYfZ0GUNtCoVYgnp23YEChpUL/vDSADRTDnxyDMQSDLdwCKOCdTa3A3tkIvuBRC+lOvfVIvHmiBjbeFUQOEPCVwAxBapiiEfhAKsJCB4iMC+iAKViCDGDC7FHGLMmPIEhCLeTDUNrCrtUiDyLlftme7f1gb+jXMPbeK31CW9Vcc+TcW22KciBTFN6Kp0TfDowNHTRYIPyUj9RBICgLHiCTWIqaHSiHrQgIES3RRYgFEd3jHxRC9BBCPlpWkYjF+03ABqSChPDDLHBAtAmUQYIRQmYb62hRLfBDBaSIAwhBHRzDMQzHMNiCOQLPLrSARtKAjdzIvWRijvhIC+WIjfjIF5jm33WgwHwBHpAU4zlBENgA/3ERAQ4oRiq0QApo15nggABCydVkmlnNQZKgwikMw6OZF8/woBDSjFL2l+zV3jEmmFUdpe5Fysg5HzaulVrZCtnYXHIwB82xyXjgwBLmyhUMi/Ow5VqN2lbCZR6001zC47EpjD3mJz4uTPQ0zAMo2wa0QkrkQz/54UwUpJIxZkI11LR12wa4V7g9AGUKgSBgyibgQi1wAkaSwi40QiMwwgo0wh2MwRUIgb/4SFP4SGuuqGqyaAeCpA3I5vEgD0gSARAMAQ64Anzdwi+oQAuYAiXYACQYRziKRtV0AjDog+tZ5CeYVXCYFW8MglV92oGRFaWIRm744IE5im8MI2VQKf81phXXJFPNgVAxudUU2gE3KmGuTIHqHUiDiSWpxZwxwaUeFBGOLVGNHZs9pl9/ChLDiMUgIAAC4CEtTEiFZMtOoItCLWhqfUuTOVQqvAVJUIIDPAUYeIIvKOktAEMo7MsugMJlJsNlHgOmyAAYCA++4NvgjaZqpujfyeqsOkENzCgHbqAQAAEYkAYuyMIs7EIt0IIpSMLVfEI4FgfW+AIuuIIr3MIsmAIn7NLovVIniNwOopykXZUQVml+CeMy/pcC2UYnQId4NmFziGkSUscSLt8dAIvb3IA3jVg3kRod6AE8qWXMJSHX8MpByCVlERs+1qMgOQzEDIlfisT7LZv/5TCJK/gT54SI56SLoxIU6nzRkYWOQ32LTmQAK/BDGiHApT6FVtQPPwzDp3amMRhDMRjDJhwDMJjqLsmAONHsyMLaA5Ybud1W7jzBDUxevVkg8jiBDUSGXV2CW9DCod3CUDbSKYACKADD9fjC9iwSptxPJvBScNCGuOKGIHSCbZDc0ECptWoC1tgP7dneWW0CpXytJ2AjmmYlNcJT3M7BmTrfVv6VDxQLgIQlp5SK31rHnTYEEe1BjdEYR/CnwY5FczXMWEjAAeCTx/7DSmyLS2hI/dWExbKOxY6OGDUUQTaZTmDAgFLCAShAJHzCI1yiDfyCRjlCKHRmI8TPcBxD/zAYAwT5QiOCQibIgBdcQRAAL/DirM7eFovgyBXIgI30HYzKWxToyBHowCq4AivQQhzZwizIApMOZS0cmnKKhjFYK8wMTXHYxlBpzcyE3Kd9bXB8bZUO4dlKq3+NL9Z4p6mVad2GZXe+7amR5x3wQA9cgUaEZzvait9kR78ehB5cnRLdpX+2VOPu5fQQCQTvGAIsW9j1wyx8Voa4RFAwquh8S+mIsLmYC+mADgU4FJFVgE9kQNgxgAFEQCUQwy/YAL5dQVtAEOx2aDhugiAcCM8Ugy/0ggNpRu5CjQzInc1CIFbwTvHWiGimZibaS99dgQ3oiO44ACusAiucwtVEQv8kSAImYMIpmIInYILL1cEgUCQxsGwtadBQQQJuDA3JgamVktWkbGfZGpAwsHFY8bEbY83XLtgSEh/+1q03eqO7FhMe9JAij83O1UH06MEf8MqBBIje5IEdxCZB9IFjdXJD/EFl+Wk+QvDDUM+QNJdYAEK0UMC2yBQ/cUAGcLA/+UTEhovn4HK51MQto/CHcNvXJS28cAAlSBcopBQO1MIt9IIvgGqHtqwxPFAB5koNPIIn4NIvUCQuFcMjgMHIEu8QQEGN4AgUtyaO/N2NpCgk6Mh6fMEksEJeoAIOmOgXLJUFfYIN1Q9idIItge/V2BJtAAfMkNyn0YzuZakQZgL/1vTxJ/DxnyxKgBWHmKarNx7yEt7vWzoHr7TTHuiBlMwADjgPnd4AFgABI0tEJ19EQ8wl4rIf9KDyIJgy4xpJ9UTAAWBA5SQqS8wyu5DITkRsxH4ITWysTdTf17keSaACJWQGJAAvJexDJBTDL+xWhxKDL9SuI26CdHFqy/YZpAyHMRADMPxCMcyX3A0vufkLOYvmaZaZE6jzEsD1ENiAJbQCLLSCJZChJwjDn/Dxo20CV/ExMaxsMXiCGxPH0OCxHV/KnGjN156tgmlQYNsSoBwQ1hAfIiOf38ATIg8fFRbE2AxEzSkWQYz0DchADlhfoQzXD/wASFuyJdtADci2/4H0ByOzifUpCyHhwR7o5ZEsriAU6rYg6j64goXM8oUsakzU8k+LSFBr0UyMSPyl0QFQwiTkbg0MaS3gAxh8gTFMNS+o7CZA82XmbnkXce464sp+Qg/n0CPISSZ4wdwRb3qQc6wCzGp+AVx/GBR8gSV0zCrcYEITA7IKmKJohqIEgwFJkBtbirVCSnD0BgFxgoIHAx9rkIIl2h1jjQIFTYLTRoIHAyIDSyEfshIyIak1oXNUJbouIQ0FlQ3cgPV13xfYABawdqHYANLQ147LQI/7+I8Hgo7LwCNEsgOTRUsVCWBmSD/8Az6wwmH6Iwe8hAe/TlGLLnSHiLV9sOc41P+IDCYqSBQlVELuXgEk+AI/yAIQQF4p7At47xI0azUj/sIy45IDlQbu9kIvBIMmIB7RegIkxPdtnairtiZJ9ogf5bd+C0EOyABdr0IroIINfEIw/MKfGFCe5y6C/3MtMYrV4galITRkR6QBCVgfJxrIaZClaFBXCTZtiLiJhyUiuyUImXhyhLaYhjYe2MAVAAEO3GbR4UD36QBr/wCN/zh93cAN7HiOw3iyL/uO+0Eq+7ZY1PRMDCiFsIQ/PvmFUHlP43KIMPcFlA6Wh4gEgEjH8oMGFIAEWMIiesIVbIIv4IMpBMGLsPlUBMNlGgNmPlBmFPEyEzaln7d5C7EvmGP/pz0C0vjuia41rYWZwPgIFFixfrMHETwAK7RCKziAAJrC04LCDOd5nkPQVyU4WClQV1PGD0aCPkN2soKVaBhHYyv0ZFc4oLx6rL+6WIJQg7V4d5paRuPBDdhVasQ4cRVKDmRB0Vmfafc4sit7sje9s9OXFyRdsiMVKhsJWoiFIDiITtDCPxC3hXAAonC7T/tEUDP3LYMITlSAuX9dULhLBRhABciwL0SGL9xCLdD7H011KWyCIZiqwP/7Mud5v/t7ps+5EId8yDsQAZ6jDGDBz5nkoUe8DQwBxROBEnAYJSAKbGhx6DltMCg+nTeiAxWNMw6hoygjf5GVK4UVoGjQ/0Inq4BZetNItCFH4awrIdcUEyCg+NjoQUbTQYwDARZgwXB5gRdggdwtAYcBwW1+QQ3IQLKnhox3n6//uLHfZiCcMgXD9FkExwMYwATwH0rUgiq0BCts+wb4NOaifYeEC/l/ewZ0ObfNxFAigAFcQCVoDSn5wlsARC9IUYKIKnVQ07FhmxL+6tXL169fvh72mujLmLGLvjhy7JWr4kOOv4CV/FUMGKhHWIY4cenySRAZNqAssckESBAgRJBQWtXqFdCgqWR4IikxYkWJwIoVI1asE6dMUzMJCiQIK1VInD4RExZMGLFPnjh56kQsGLFOUdd+GvtJGLA5dObUpUu37v/cOXby1r3zty6eOXfm5MmDJ0/hOzew6NDyJccXyV+ACDlCZAiQLzcmf/GCA8cXHDds2ABNmvOVG49kfKkDCBCh2IFgy65NiNCgBAcuVGDV75+rVBs2cFjFYUMGDMuZX7hAwUJ059OlX4gO3UJvDBcyOMegPMMGfrQOGKA0qRewL8Vu8bvF8VGWUKJIhSpU6ND9Q8ZGbuQYrKOLIJooGGBCqihAYEjK6CJIbMBCiCckxCEIKJywCUMivnAJCEpa+XAVVlq5RAZIJJIIwRNJKqkkYdzyhCxNNOFEE4a4ehHHT2TMRBOqpCrLrU565KQTOow0sq+5/qLjDjvousOwvADYm5KwuuxgTAsdcMgBtC+C0AmIMLHwzIsavPiiNBt0SDPN1sLEYaYbXouNzkFis5MQYwrBTZADeNNgFn/2MWU44orbYLkLtluOgkYbdS476ybALrsJJoh0u0u500CDDFLhxxU/KamkF0/AAKaWfYYxxhNNZGAklFBAQWaTTe47ZqOJgKHIl12X8ihAikT6yKKJSELpRGQzMoYTliR8wgklMJx2CSV+UCUoVgo0CUGLgCHGoRVXNIaYb8e6kZh0xXrRk086ASWYYDppt5gYIYkkk6g4gYTHsgICACH5BAB9AAAALAAAAAAxAasAh09/QE2FRk2GRkmBQ0pzOk5sN15fNWhWNWlVOGdWQGJXRVdUUVJSU1NSU1BRUk5NUktLUEtLT0dJUEhIS0VFR0VFQUJDQDw/QDc7QTE2QzE1PzM1OTMzNDU3MDY+KT06KEY1KE40JlkzJGgvHW8fHWghG1ckFUwiEEMfDDsfCjgZCTYUCDIJCC8GCSoHCiwPDDEYEDEhEzQjGTQnHzEmJCwhJygiKCQfJiAgJx0bJRoZIhoXHhsYGR8bEx4fDh0ZDhcQCxAJCAoFBgUEBgQEBgUGCQgKDQwPEw4TEw0cEwwnFwQ5GwA8HAA9HAA+HQA/HQBAHgBBHwBCIABEIgBFIwBEIwBEJAJFJAFFJwBHKABJKQBKKQFNKQJRKwRTLglYNQ1bOQxXRApOUQZCZAI4eAE0gAA0ggA0gwA0ggA0gwA0gwA2hQA5iAA6iQA6igA6iQA8iwA+jAA/jgBAjQBAjgA/jAA/jQBCkABHkgBJkwBJkwBJkwBIkwBGkwBIkgBIjwBJjQFLjANKiQdMiAxMhhROhBlRgR5beR5jcRpuaRd5YRZ/XheFXRSKXxGMYQ6NYgyPYwuQZA2RZRGTZxSWaBeVaRqZax+cbyKabyeacC+YcTWNezh8izl0ljpuoTlqqThqrTVqrDRqrDNqrDVrrTdssDdqsDdssDdssDdrsDhtsTlwsjpwsztwtDtwtDtwsztwtDtwtDxytT5ztj90t0B0t0F2uER5uUp8uVODuWGLuXOXwYelyZevy5+zyaS5x5yltJCPqIp6pIZwpX5vnXZvk3Jqf3BjbndhYoVZU5RLSqs0PrweM8ISKbkYJa8tIqhQHaJuGq15GbF/H6h7M6J1RKN4TqJ6VJ6BV5CIVoaWW36nYounbZaldaanfbamfb6ldcOiacqoXs+vYdKzaNS2dNW5g9S8i9vBit/DfufDWOvDQO7HQfHKVfDLae3LdOfJhuPIkeTKlefOmejOmenPmuvRnevSnu3TnO/Wnu/Vnu3UoeTTrNLSx8zX39jh6gj/AFXJqvUJFChUqlS9SoiwlapUCROCMpVqYiqKBzNONMhRlKmPHzma4kgyFKhQoUyFEhUqVcqPJjm2TEUqlUuboESRlLlTlM+VKIOOGmoyaMycK0eJIrXyp6ihSpuGgkp16M+kVaFKfQqVFNOgLL2iJHVyLE1SqGqiJCrSoEqPpnSSBEkXJEqPL+vWRWlXr6mhflmqDGmMmTIIOXbsyAGimePHkB0v45QoURgeJZwFCwbskCdUECOKHm2zdGhUr15BfCXrlUFVO2PL3gkz5kePImfqdklWNsqSLJvKRVqUZdiDQpeiTevT56i7a61mdUqVq1WjUrGH8sp9+1mmNtGS/6JqeuTE2r9FDvbL169793Bry+1LF1SxZcdqKM5Rg0Tk/80wI0IHOADhAgnOSKAgDod8klBqqrSy0GgPJZQKQg8ulFotttTyEE4VGYRTW7OdN1d5HNn0UWlkodLTdr2BUhNLLrFk0FVFbQejUSyllRZTPpGCY1ZVPWWdUs09Fxx2Yhklnleg0UTTTKhch8qVNkV5U3rmnffXeu+FGWZedMX3nifGZJCYDjaM8AyAkTFDwgsuuMCCM8380g8wHOBgCGipaejQhKOxJktrC12p0Cu32NJaRSA+BMpFXsYWooki0ujihxuBFsqVLhqEikrfxVRcemUtyd1XUK7qKlBASf/HlZFQJTnrktp1x51pn16IpWnWKaqohVma5uJ7o3z0nJjMNutXpZ6ouYMOOYQQDTRwRkYCCy60gGAz/fQTDAU2kCEihBIGSmGEsyQqmqEQfmiaihiFVGJpbmFULKS+gnrlcjKuuht2ZWEX5I5PcqeckGHVauuRRGrVlFcLL6WcjzX1C2pNVIGqCkLD9pulpxfBZGayZjqrspj5giKBDfvVcMA00+CZbTPOOGOCCd+C248xE0jwZ0UKpRuvuusq9OCiFJom70hHhXgpRCTNu6+/oGX9L4wZb/crShfuqCN3ii6FCsIK/1Tdw0aO55xS48EKt5AML2f3cliTogpXy33/7DdDH4MMqq/lpUzRyog3y1G0OkxrgwjU0GxztjlX/li4xzRwCOARSojohKoprWGGpMe7NEQqXjSveaBNitPgkY4M8kNRap23j7+6NNaxZa26Mdln/zveUHQ31xzFSBJvZHNcm00xlD/+KyxzU43ib+DDiraK4NjTWxpdJSeuV/iJG4RYzOGEQ/ObN+NsuWN7ItMAJxC+gporgeYPeqH6E7rupBUyhbxcZzVj1e40obkQ9rDmL7z960K+Eg9fwgO8H0EPZMMbhVc0+LwNKm9hVqFb2szGQAZGJIMYutIqRrOKFaqihS7EkN8GB7sVHW5F5AOJ9+glPr8wbloyU4c4/2g2Av8AqHJIvJw3FtCATrDGNQhB1CxkwbT8VbF0qTBdhf72IZBpLEsC9JfGFhg4wGWve4LD0kEYCD2mtKqBdrtSCF1FR+LR8Y6+29j1PPaxoWQPhqwQDSpWOEgYvtCFgjyg6kozKoqsDoeseKR7csgyCayJMdBYxzhoFg32HfF9lwsGEz0hC/xBBDWpOZQq+xeRVqTLIRExHSIjchrbCY6RWEoaQ0A1S86V8Ze71KMDF1hCOYoCjhd0VfQWRrY4To+PK9ze8FgIw1WwAoapaeErAHnNavZSXqjTUslKE8mPgFN1ODQFK2yIuE9kQDFsIsEy1qEOmk0DW3AC5eWEsf8ABoCilK9wBYYOxZopEjQ1+BtUuhKCyEAFMpqCHI3HtoclPvoyhmfUpce4l8aMyhBr2OsRGx2IMd858KQXTGEhWXE2pbDwkNVkhUxnyopsWtMVLeymIWlpk0gmMhXlBGokbQLOw5VHnd+zISXp0gmYUasGzmDGOOo5DWng8z9JxFPlftYABjwRoFc6VCtc4cpVBpSsr3BlWhkaL1i+8K0RAdn2KCQsXyoqkIP02yxbSNeNEpOMiSQmyFZSQpLqUXgVjGNKh2XNmrqUr5DVKU2t+cT8zRSnrHBFZmVqTe2pIpAM5SJNVSHAD0WEIjSVqVAdqbp1hskQN5jWDULADGb/iIOq0pAGMz6ZM5y5zxn9OMYCjDELgx5UFa4o7iySa1BXONeVCU1rK1oIS4dMN6fW5Cstdbm9b4b2pXCV6PXWNdc09k2wQuooRYspPZMaVo999co2rzlTbq7iFTJNDS52wQtf9OIXvMBFLXDRqFnYYha3IPAsJMtXGSISQ6C1kExbMdTt1lS1qQPqUuvishw81T/MoIYQqyqNZ+wWq79FYj8WsIBOzKIWU4SxLFD54uK6ohaqhO5Y1Zqu/EaIszkFMkQTEmHPgveQ9D2kkjUq0e+acbzTs55Kf5c3lDZzsQyE6HNIcWHK5pezgVKlLG6xC3/44x//MHMvdsFf/vKC/7+94EUuarGKWMTimgz1Zp7dZU1XunKmxEoIhSlMVJkSC6gfWef3XKYDanEAGY6hxjqGmFsT3wyJOQNGAxbgCVt0iEO18FBqlCtjGy/Xuc8lK3Q16wpZNJYVajU0X8FMIZ3eN7S2xm43H6rnaA45hW8dFi/JOArt6ZkheoPSKt4bvUEWsrsMDeRQAtm/1NT0c6M+FC58cWY0e9vM4A63P37hi12U8s7Zre8KgYxniP45wrP0s08jJJoEahjWpmhFKjBwgxzkYAOFaYakh1hVbJ34iI6pHDB+EYw36yIXBPa0LRQiC+UWt+IWH+tz/czqzWaWm/TlrKHZel89u1Xd3v9Ut6yzq92XIqTl3fX18Fju60IG01/rlV6WC7nSf41ivqlsF2twgYspGngW+11zL/7r7aY7/dvh7oUubiELOyOd6jS1NoV9/VZAz1U0sKZwICn8kAkTOpIyBQkoMFCDHNwA4MtoBjTGIY7cWrV9NttqP37B91+MW85Ex7GBYWzxG5/aucvdcWafm1bndhOnOL1zamXqis/CELPWTret6VvymLL7oQzNKwwZW01V+DGm1VQhL0cP7H9R1Js8XyHcsJvKQ63iFrqIM5t5wXtup/npwHe6uAGcC4PuVxe4KCX+bEFgzXqzz7zeqZ/l/efPwvr6Zh/02vv9dmPE3baUzu3/wS+ds3CZ/xfAAEY/0rxmXTwc4gfGOIxrgfhauPLUpcxsKQ/lXOSq0uOsplnXhGrOt3iNtQqoJnkzhV+vVl8ydWdL9nypN3o/J4EWaIERMXoX2EJVMgqcx02ywApj1gvi5g+80G3Bl4JQB27EN0W2oAtshnyh9oLIJwuKt2sIGGTZFRFhN33vVn0Tdn0UIQFt93bHoAyOIQ6bZHeehHfAZX7h4g/hkn56YmZppgsHVlyhZnHLNQu0kHitxn8i2GqopnwBiGoOmFlphV/OdVOY1U12JnIeZ2cKCEg6aIdCJk3XxhoMtoEW+GzPNnrO8Xz4FXIVd4LCh4IquIjhxgsy/0gLuMdmbrYLuACDu/BwnpZ/KAdyqeWD1CdvoQFrqsAARbgBDWAMSRh+JdY+j4EnegKFUPgL3uAN3QAM//ALh+BipBZq8+eFvnhxYsZ/ZhiGBCiAl+V4OPVqd+YKdCh5dqaMzUiHabhrcjhag9Qah1JcDEhzftiNLTQeaMFg11SI1nQot+B3i5iOwceCvOeIuJALbtYLvuALvBdn7XiJt4CMjtdCBCh22eeJAPlZasUANEAtG1AChRFiS5hbV8WKPtN3sAgM3pANx2CLwSABnQBqhLeFFUd/L0Z4wWiGYhaGhzKGmEWSrZGACRiNLFl1VccKC8YKdZhu2FSIMoVKQP9meymXa974fDP3fJMlgjIlC7SgC4qojkiZZsP3ZnDWd07Jd0v3ZsmXf/3nhhtHeco3aJ/ogzzYCRvgbzUQAsdQW9SwkHfnkPATXMjQDd4gkcZgDMeADAqgAMdwDBuQAYfwCp62kVtYY36pSsYljKqEkmS4fyI5mHTIjHdGh1XXjCJ4Z662gAc4mQvIEHbIciHXk364QaSQcpw4lNl4C72QlKSJZiU4bkvnC0/Jd2bGd/4lZ4FJgMOocY43Vj0IkNX3WZ5AAWBZA8mwDAoZOQyJlmmZACVwnCMwAiYgAsiQfskwAx3QAUdwBBKAhTPIi3wZahh3cdypSrFQccFIjOL/KWas0WrfaWeH0pLfGYKaV4i293kUZX3YtZN5yI1A6U3Ec5+TN1PZ6IW48AulSZpnVoJOOW5+N3y/sGYQN0XOJYzIGIL816C32QrF9Y9/5hCkmAM2UAMlsFvUIA7VQGINyYp7hwDHeaInegIJkAwygAwLUAM8sAPF8AtY+Gm2QAtfSAu8qKMy1p84hnEhGZLriZKGkp6M2ZL/p3IyqYAOOAr3FYKcB5+Y6ZmXiZ9OKoGptQpQKoLgSQu2AI9H+XsBmoKnWaYIugu5EH8NGp7iSZLTh3iaNX3/WAwWAJYgsFvQAKIktopo2Q/fMAIoWgIkMKgkcAAHEAMikAAiAAL6/2EMwNAJn3CjM/iRW4ijBvWFXqhKmBqYQdqp3nmeL7mewSiUJcmlW8pZacGHUPqe6baqQYml1cQdqKd5/Amaocl8usALADqmSWmmvtqaAHaJc+apKLl/qYZqFyqn06cKx8ABGloDJsAMeRqiTIiWwOUNgUqog6oMh7oCOzMCIZADGcAAGNkh5oqdMGapxYWptNCf28mpnlpxxboQnvAJjZU/4ElQ//c514QQNokooClkJflqNCdy1aRB8xlk+2mqgGkLu/dfKAhuvLqOv2qmUCmJyAev8dpqZUVWHEuhyupnn9AANsAfHKoM4WANe9qE2UICJ8AP2ICi2jqo1HCodv9iAiUAAjeQARggAZFqC42yl32Jo+qqXJtKtEbXrhaXr/F6KJ2AA+IKqZ9QELUHr6a6EFoKoeTpqiKopUNJpbk2FPbltUpKqqFJdLvAmooosRMLfBVbpq7JlJcoYEansZ1ahmOFcRpHYcl1f8XAmzdQAzRgAslwDZEzDdfSPiTQAi4ABPyQDdmqrTUbA3WCAiYAAhpwDBJwl59wC57bKLdQC17KozwqulxItDlatFzIqcB4KNGyA9OZAziQAbSbi/jlroAZZp2qqlsKoUragDDkFSE3eTm1qlp7KC/IC/IYbgDabVbYtk33thYLlboXg6ELjAZlcTnaukHqi7Sgcd//q43GgAHPGpbJYA2Rcy3jl3DOsC2NywM8wA/JcKIzS7MiAAN14gIoQAMYUAwScAEckAG18LlCK7TYiboIjMDruqney8AY5wkSEFuwewM3oAOBewM2kAGG8ArK1Z+fxbTxaqoMS1+nygrj8ZlC6YD7GowveKDhFgzG8AubUAzQm4jSe5pO6V9RyWZpanGC54U4Kng4KmbtOpjrOgs7dsS18ArFQL4bWgM1oACFGw3RsL7OcAKNGwRBAASKwQ/GeZz1SwLUEAL4WycvUANv+QAWcAE2MAayALQSF8dCi6OeRseWirQJbGDb28HK9QqHsAGBSwM10AE1cAMxWsg8cARR/1tQ15S92StmRgfJITmUBuuktcqfBJWF3fvGjaILLuxtwDAAwbAJmjDDYVqaNzy9fTePS7fDEKejQYy6vSi6PfpiX5iNogvL7XrHtFwMahK4UAwCyJAMynBwOtMCQBAE06kYinEOIgDG9QsNY0wnddIDFPC/FhABFwDAGdC5cCzH4AzOXirHCHyjd6yuX9gJGLABNEADHUADHCDIhRzIMYoEOXAIoDBqXJivj7yunlvEYsal3hSvXgi0uXALq4t0RAdxuHCCiggMmpAIxtAIjuAImmCUAZrKBtp3wPqUOtzKUflwRLfQuZALD/dwxeB+78fQI52JlHrARBtqtOAKEP9cA08MxRbQAMqwDMtgAowLBEDAAzYgAXWpH99Av/VLDdOcvy/gzvG8AROwzXc5ZkEbznE8ukR71Vhdx3acwK+QARuwAdHZzoQszzxwAzSQyDGqA2NgKEDMro5cXF9q0iuN0Aa1bJ1Zjsd7KEr7uTDofjxMYLnqZjD4vGgG0ZkQBooQCYw9CZiwCafsthW7mpTt0VHZjpjNlLzXcOmXfptRDJsR2qFdDKRN2sSQ0sSw0iNddB+po65ADMsQAsAMxTWQ05kDo0DwAiGADMVADMNAATuArdA8s9QQDSCQvy7AAxzwAe/MARcQ1dzszVbNIVZ91VzN1QmMqV5pARzAAdH/OdbyrKE0YMiFjARH0M1AvMDpDYkmraurPI+XiKagkLUMm40VR3Se+4670Mqq2Xf9daDkxra3qAmZUAlhwAiQwNiRMAmVsAnrJ9mTXdk5PI863NnAsBkWfuGiPdpw6aILUAEW8AEeQAMWUAGbxmILgAzH8JYs3uIsXtowXtrASQJQbAM2gME1sAES0AANEALJkAzIYAy+3QA1gAw4K6hJfQAygNw8cAEVcAHN/dwXwN0Z4AkE7Gmfe+XVbdXjjN1fiAEWwN3d3d1iLc+GzAPJzANGUARGcASHkMsMDIkqDbE47JpY2LSVqNL73d8c/ave9gsEngmLkAiN8AgKztgN/76rpvm2qzmPGa7hGw7pMPyWdSmXLBbmIAACMxADMNADPQADoB7qMBADpC7qo87poy4DM0ADzP0BYV4BEeAALKbidVmXcdcMJtDON27jNr4BFAABK5oMQj4MabIzw02oIzC5TM0DFFDiF0ADNgDPD4AB3DzAWX7toIvlVb3ldezl0RLm4M4BFvDOUHwDPQC/yRwERrDuSCABXK1ct5AL7n3DCgqYLAyP8f1favu2f64JmEDgiaAIj2DoCi4JDK4JtqiUG+2ajx4MxaDhnS3aF14MHb4AavwB7TwDMyADHC8DpE7qHa/qGj8Dma7xmX7yKF/yI9/xpW7qP/DyoQ7yHv+PICbwAjJQARWgsxRMwU8sAsLu28XwAEg9s89Qs2XsAmc8AROA889O1gC8AQHcudg+9VqO5dxuzrbgCRrQ3U5NAyAQAiJg5ogMBJ4O1DfACd3upUnnwjfcgtuZjfoNg8q77/x+i5uACZmgCZpw4I5A8JEgCQY/CZRw0RL/6Bm+4ZsBlx/eAebu6T3w8TEQ8iNP8pkO9ghw+Qlw+Zq/+QmwotmADd6ADaKPDdmQDJmv+QYgAiEQAiq/8hzf8qD+AqYOAxo/zzvAA7ot7MMwDMTQAEgextJ8AEff1BMQAUsf4u/s1M59l1ZO9SON7UB75dkezrTwCRow1oL7ASKgDCX/cAIy0M41wPGg/v0YgPbxDnElvQuqqdEsiIXYa47wKPfyKOESDtGYcP+ZYBkDvwgFb/CUQAkAUSnTpmMFCyJDtkChwggVLDwE8WGGjBgxZFyUMUPjDBAdQ4QwgCBBsmTZsJ3E5u3bSnPmzp1Dh07ezJnzbNqkmVPePHnozrVcCQ6cN5TZkiFLgEDpAREhQHDceLGiDBo7eADpMdLYMK4NSpAAGzYsNGoiYLhA+4LDgwgTJji80IFGhw4cLlDAgAPXLb59ceXatStXX8KFC9u6ZUvxYloZOHCgQQMEgmQlUKyQUUOyiKYXQRS7hWsXL166ePXy9cvfatatXb/+tQvX/+xcuXTZ1hUsGDDevXv/+pUaOHBfwn8Fy3QJ03JNXxpBgh5JuiRJlKxbolQpzMSpFS1izLgRxEfyIThTTnYSnDmZOmverIfTfbyZ9N/fxC9/Z36a8WL+B9Anc8A5KZkEmurohquCoOEoY4jh6pgTSvhKLLDICuGFtGCwgK0JKHjrIbnqisABCjbAwRO+ZvtLl8B02cswGRM7bLEMbtCMhhCSuUaEF2AAcjKlEAhhhg9cHK0X0oRjTbXWgGtyuF962803YI7TTTcqs+QyGGOMOUYhC+SiYYNMMLnEkjQXCYMR6d6kTpJJKFETu0YyAEEEAw44QKkE/gQUGZKwCQecb/9cQoceffaxBz6b6JmnHnsmjY+eei61J76bdNIPv0svzS9U/eSJx77+SkW1VFJnQucbGnQAgocQCjKmmAhloNDCC6kB4SwXXnihggeGreCCD0WUi4MIHqDgggw8oc1F0njZ5bYWY5wx21sOueGGyERQRhkTfoRhBj8REGEiGoL5BbXUjOtnuHiBi3c34Hyb8sotgymmGDAXaCACCiDq6AOJNPLuu4tmMHO5NC3BJAxFHIFkOjmpm/M6SyapZACVWnqpvXkm3adkSic9OVOV77HnHpZRhjk+STXd9L79Hp05vvtCpYkn9+pLdb6YkNFhhxwaqLVfrowBYkJdSaAmGhn/fH2hB2GHfeAht0TkoK4JTLxAL9uS9KUXJQN7kcUV1cbWsE5ynEyZEUaYSAYRSFLGrB966AGYf/oB/DV/+lltSuC8/DLMhR6Ii4a6wcMoYfAm6sijj5oy74AFNLmkc0vU1KTNSCSxWM5JMr6OkkYq0UQel0t2GeV7YH+55dlhnnT211OmVOaZeQI+VHqGl5RS+UTleb+cgv6Z1HjOsQDHY74sBsJhinGBhQotrOaAGDT8tYYKKMD6gQ/dqqBYGmzgwIK28vJkF+OCU3LaanNhUW1tb6llg/EQsMY1ksEUu5EkGcogEgywUiVg6AZMCRmYXGogA771AAYxuOB3pgK5//BopHKZE8lISBJAlBBqPYnaxzk0cSbPQSwRYXgEnE53utRhB3WsOwfsSrZDe+zQhz7sIclcVjtMTWp4w5sHpHx2s5zQo3e4o1moorhEJqqqeUCLxzc2kAFiWI8rXHFBC06gqxJ0Lwa/AhYNmCUsBwxrYCBKXwdqYAMadKhZGQjGk4hTv2rBKH9+yVYtKiASHl2jGgJMwQHwppQQ0GBhFMEgkBSGkY148IPluVyfSGKSEhZKKC1BB33sgQ9S4uNTlpqUCjORnIddYhNgCEN0RjcnGqKOEnPCjiUqsYlv6PCHv/xlD/cxRNwx6pSQglTPkPdEKDoKPlHMCX6iOapTff/DAg3w4heHEcYWmEAsJ0gBNQ5wFmDBQI0PcIAFHNCANk7gAhFoSLFGdAFmhc1JTypNH3Xhx/zNRkaKwQUysHGNa4QDG4e8BgoQoIxkoKtIkbkkJjHXFM5okkcmXE88LKUPfRwRik681BGLCDN8oGyY8tAEJlipJuUcYwmOeEQMZ2kdW84Ql5+rBCO8scN8MGp2wATqT4VqMpSBaoo20RQSIzVSIubMqEjtFHwaxTMqZpEbGrCVNr/YAq62QCwoMEFZpgasFwChBuRjFjodAE+3fEiekTEWXnCQxyf5ojT7rA3+/qJXf2ILMbcohlDAEQ6DVuOQIlAkAg4QgoXNgAb/nCSUJw8Fk3jUo6T1oEcTkTrS4ukOZrRTWe5eVsodzoNzaOpcajeBARjGNE7VuaV1bmlTXFZClzqV1DCFCVQeCvOntGMZo3BnRGQ2KqSYTWLxhhuz3yXvZjBDnjzM8Q1vcIMbANCAVrV5gq6KZQUHoIZ5qAYEIKyljRSIQAMaMKwJWOBYY4rMBtpyAQ4IQ4/Uug1fadPPts1GGOtpCWGrsRQ+pYuSF0GApmoSUksd0WfJ/ZRyJ1XS1/2Qoz29x6dG6cNF7RClqE2tcjAxABwsIqaujdMk5ERT2s6pEratxCK2MQ/h/pa3JPtlhZdb1OJJmGQt0+1wY5cp5OUHdzch//I8zIGMAmzDyQDwQAa0+0USlMAE2yPBCqLBK1/9agc7oGcbTZRedmbNvRZwiBzZZyIM7AAYUerF/fjb173QgjB/+cZ6hGLQvJ3gIxiBwSNFAI5MVcqJsmOwSItazEXho2Qd3gdHd2hKS13K0ZAumWlBnFqVbkICGGjEiV0bUxWbjpYtfrFtZSxc3vJWd77EcctgxrJI4c7GRJX1EHc31QjjR7QvQ/I9ztGNbXiAANsQQAE84IPsDiObXHkaCVggThCkxQU8wBEF1LtWgX2NnRG4gAUoMLALrI99AttADoohpbPpt59+2UuMjJEANIfgIRYAAQ14UE4gAWlh2OjxzP9QOcrjYhaVLFMuy+6B6R1ydFGvI6U9LHUPUvpwHtvYdJpU2ogBbEARzxH1iakznUk4whGnq87pXpydnG7jHLcOqnCBzEOZy27IvNP1DxW+w50HWWaFRvKO6/E8Ym9DGx4ogLJ78AOzPpvKT3uBOGWAFrTwgH3aZoAD2mg+CqxzrRa4y0PK3QM6ugUDNlg3/Urjbn+G5o+48EQGcJCDG9jABjfQAd27tYMe8DvQ5QoHSFGp6EwNvIi1Q1kpJc3zSAOz8PSgeGlTGuJLVGLjnsaCIhgR8kdAQhKeJ52cTG7y050cYxzLqQDk0WoeZhjHwcR1D1+m66HmeLfDFOrLJKz/KR9n6hzVdTKyCeCBJfggCUD4QQK84XRok3EF4jwj1Y0mX3ZmXetr7foCHDCBDXDAnXHh21wiAPYdGKNs7eav2/tZC7njAAc2cD8OjHYD99P/Bn3/0UVSIILVS3yzGja4ROu9xHO03hKtxiuZAsyU2VkUTaM828oER2iEANiANoGpE4MOOQE9ixk9lKuEk5sh22KEAaAx1rsd1qs5IAsunbs9nmtBIOKx3lkqoAM+JxOAZFu2JPgBH5iBZNgJecgq7XoaEziBafAeqnMBHbAB+bq+JlyrCnCABWCcrokLMvEW78MLHTAG+8Gf2qCz/PGEQ9CA94s/99sBHSjDbsGB//vLPxlAAGwwJgDELKcqtIBbLopzuH0oKRxjOH3AMHyYnYvLuM/BhA/UBAZQgkRohAuMqYoxnYtJMUkgPdQDQdSLsQHIIRS0nRMMps8KIpPhOZhrNWLqHUzptd/jBhsUgOErviTwgQ9IAGxAh5vAhgaYsmF4mhMQgWkYgS5zgRuwi2FpQgZogK9hlghYgGbpvseYCxrQDA4AEQqwAQkQjLzap/z6o07IALsjw/j7shyIvxwAxzXMgb5TgRDIRMyKGUXDrIiTNaGzB4dztD3Eh8X7oXzww5OavBCDmExItU3ggCVYBEdYBBOLqUjwPJQbOdIBPTlphIc8OUdguUqYBP+O2ylgwrTbYzgYVBma8yUUZLymMsV6kAdvKDrh84Bl84EdNABvMAdTsQlkkIBbfBoUGIFp8BGqewH2uQAn1LoGsAutq4BlGTe64IAN2AD4ioy2sIAcyIBqwQXTIA3ByJ9D4MYyzAE0/EZx5EpxnLsbkIEQwIZ5cBnDMziRsrQ9lLmSKiV6bEtTIiWHy8NHy4e6NC3K6xyVejFLyAQGSIIwYMQLhA4Ui4RHSLFSU7EXI70VW7lGUISLrD1I68h8bLXQ+sSPNMHXoT2gG7qTvMHh84GV9IEYSABzoKL38IYNYL6a3LIQAIK06IHH6DqtG5Zt44AlLJH0GZ8xOcoxoYv/yIBGCJBGajwN1IgzvYo7+HO/cczKL0OCM8y7otGBvONKBAAHeTi03Ck0JKq0kWrLUSql3nnLt5RLP6zL87w4vBSxVNslDVACRZApSBA1+YzESRgdSEyx0Tu5VLslx+QGeeAdPUQ4kswtnytQZgotUWRBzaQ9hJuHLPLMAUhJ4+PBWDyH03QPZFhNXXm+aACB1/yV2NyArxlGBniADNAA9vmaC9iAYhmTDeiAMbmAxqkjE+EACTAbsymb0oi7buTKonHOI3jOM/yyMxTHvLsBbJA4kxKuOTw41yOptrS0grMsU6pSUsLHCzvPfKiHfQyx5Ug1SzhEHQADRqgYhJTP/0b0PEhwBIx5rZGzGJuyjkqYrUZYBG2AncSjFEuRhwHEMcQLohcEqk1cGSJCRVUETeP7gRnIhm+YRSwylZw4B2GYMl0ZgRSYhmhAgV/5FatTFtr8yQaQgAw4OxvoOhaNUTTzTXKLi8f4GgrAARzN0eOUO+XMyuY8giPYgVzVVSI10ub8MhoAh+ERoj2tNBVEuDrUmZkYHp3ILCti1stSLpRSz9SiU4HYhA14z0aUjjRVU0kcvdGxGHG9zxmayNgiSNWbiaJyD5XxMRicw9cTIsdDmWe6lGELPgEYgAK4AuNLgh4wgF5SMJ+xD2lalWCoVF1BgahJAWDp1DV8AOvTOv8GYAAKkAAJ2AAMKBEL2AAWda/26oC7oIA0g4wOmQAbcIDipBYJcD/4O9LmRIJcNQIjEFJfnc6sBNIdSABTwZQG6ywgogef+AmYABCXIFp0MFr2+AmlPVqf8FJO85zsyARNQIQkwILN69bCPDGYGp1HGL0NJNc4raVUyxhHUAQB8IamfYmhbVpSCSW3rY//gIkrco/2EFqfiIcaRMklUAId5EEC+IZzaB5UsduhRQeEFUILKYETgD6yeoEa4AAciNgmbAAG4AANcAANkIAIqFgZvQvzcS8Qcau6iNGKtYscLQblnDszBNKYPQIjKIKa/bLppF3o/LJkMAdSIZ6ksp3/hsOHoI0Jylqe+liV5UmVVFGhjKOEj0sTOmGdRViCv3yON0HIRWCERWzT0TE5WaLeN1Exc2U5nHqxSbDeb6CP8/WPt3XbmACll0AURBHatZVf+Y3ftW0Jc9BbfU1JJQjNvQnN0PyAAsiGbpjf+zXgA/6GhBULExABcfIVIKEBvLCBEgnVzM2Ai52ABwgYsLuA9CGfZTEfeIqjkq1YG8gA0hhD5py7It0B14VdIxhS6DzSIhXHHQgBmRi4I3IiiKtL4FVfZi3eJjoioHGe53nazgmDLeACRWA5TdiELOiBEjvT+5SER8BemIIEFXMEijzTN4VEGsoOXdKlvSRfnaqZ/5poVsINJfYNkJyIibrVCZl4nhr8TJX81x78BmxgrKX7X6TLBpd0X/e935AZEAUOixMYgWrIELQAkvZRRnUixgaAAA3AABTNvu1LH3T6EK8LYYGpgA+oi3eaAA7AAAlw2bmLThZ23SMogtgtUums3dnNgRrABo0SuAkT0FGqS+my27d9VlQpYiwKpfRNXrycBDBAZjB4sYHQgqULg+eIjhSTTwmESHANVy8+PRrayzr5nOwYwW7QCVNRlfQVEKMNmQB5Y/dYopeI0AkFYGRwyeCdLmxAhhCIgR0cTQ8wgAEGB6J1CfaQW0rVKl1RgQPABhAAn6pBrzdCSg1mgFEdVf8MmACKxT62QCt1os0QHrcPgKvtS9G5A8dbLVIkIOnXnVkiMIJXzlkWNpocEFbsNLjceTTzzId4MOBzUCxFIgnDqgZr8GmfLiGUsIZs4BzKowRIAINE+AImyILrVYQl+IEXuIFFmF5HjASFtGKIrBiTW8SGvE+Tg60w3kt+tC2O0wbCOgnCIixwiAecENoBESxDWYm5Dtxzbo/4OFQbHL6+dcUKwIb7lWdzXolkAAF8Dk19BoBueF8AmVTtwjISKOhsmIGEfgEIcAAIALdm+VQKuOALpoCsc6N0QoIN0GA2ErMJ8GT6OkpTBumQnk5V5lXYJYIiiOHopE7axVkZyN3/zNrhn9LSmgYZmEiBFECBEzCB40bu5EZuzuCMENiEjJOEMACDCcACJViCLVgEMEiCF2iBF0AG6+28M21I6shqsGbTaqZe0QPjMGUph9GlS+A4AjiAuaHvRI6UBzUHPT4BXWRuERiB/u7v464oAAg+lHwCvvYBu+ETnU4GnnbwnrYGbECAp5iBHujjAkjsyFrrIPyiXAkLFaCGbIgBEH0BHtC6EhEYsOtYDCjlC54A9cq6DL4AkkZZbuNktioWyLBVr6zhL8vVFo5tIkBpkuYBHmDporkKIAhLEcAG7OxtBoy0Xf4P/0CB8mBu8wDwBecTA2CETZOERfiCL0CGDkgC/xi+AqjmphUAAQdIBKruvEcIg2dmU6/dXjcdvc6jYjm1rc/5HBFbDkwgRDsFg/Fg7hEAOJJ0iWoYbuJGgUYvbkeH9EYHgQLQhnzFQX8dTYvY703n9E1XbhFAbmwgkASYAXz2DhnoiP1eAMf28BIoaNcEUReoAQfIujJrL7CbRoiGgG27PgzQgddFWfN5cdp0i5G9gBoI6a6c4V39cVZuZSF35a2sYfJqGoIiKGtABwDcMJqehyk/hxBIgBMCkOMtFbl97tSyhEcAAybwAAvAgTJ/TWDpqhZYARWQgQ6QGKpmBCxIAiXAgjZ5yEU0NZPj1sNUubFWkz9fJTSBmEtchP9sUOtwMAeQ8g9s8DOJwhxM+gACz1cJ5dsk+NcPGA+nkKjLmSgA9+8ReMnnyW97/t/Q7IGMoADtCgIgeIEVAKcfQIEfmAAS7wC1ktgUP7sMuOB1sj7O1QAdQAIe2ABin2jQHrf2oj8cwO1bzQEf51VeLQIhR+leLVJqfwEmJyxrt4bczZlLO8+eQBVzEMtTokOVKSVVSq3o1gIl6JokQAKbn/d5r3cVKKskWAJk7oFfAYIjsFowUISBzGJJXB0sdtOD3+a8VKlVWni+LEQCEIBzmDB1pDVwOIBrSGtPGuRzGIpUtMF9zUEeRABOEiDQRwm0DuqgjvhwOF50KBRsOAD/EJCB/43NZ5tZIxCCmg+CH6iBYgB7DpjYic26FFftrlMvdmojDtABHsgBjNY6tzB6F23KI71Zq89ZkzZprp/tms178noBFLAGtbZ2ggoH5ZpH8/QPVQEHEQgH8LzS7xwlfUCphacEMOfbCwAIG0iAAHnR4iBChCtWqFj4giAQFxInEkyiJEsYRY02bnQkaZKkkJIoVSpp6aSlS5hWZsKUqSVLl4sEnMunD189e/fs1TNnTZ68eEDn0aNXb568c964bdsmgICHJ0qSJPGQ7Zs8pEODxhM6TyvQsFzD0sNHrytadODMdf2GDRmIHj1sFBtm1y4SJEaECEESJEgEYBqO/wCRUcEB4sQMGDiIMOGChQ04JjRosBgxBRw7bFBAzNgBg84NIlTAwCFHDh07dOjAgZr1kSNIdsQ2YqQIkdy6jeQtEqTgixHWroUrfu34cWzx7DHHpy8fdHno0AkFJwKcPXz4smvX5/1m9nOaXrZktKSqgx6/DSZs34Jhw4ULD06s7+IhECRJsCRaxKiRI5GANAmBJZm0EoIuIfiSgphUwggjNenD3D772HOONfHQk9VX9Hx1DlNOPeWBD1T5wIMHBQjQzTlHFfVVWER5iBRRYHFIlHZodYVOOWx1FRQ63yQzwzF32UUVkkgI8YMxxWiQQ14cdAYalQw88IADE1hwwf8FNViwGAMNgBYBBzZE8JmYDjzQ2QOPbfDaajqghgMORxhRW2x2GqEbn0fgNkQQLwSnTDXHGWfNcNdgE46P8tDzXDzTdRXOAeA4h88930Fnk3biZTJeS5mA0YEHBL3AgnvuLRSffAjZJ5F8K+CXxBJh9OcISB+RVJJLMCXYK0wwWcKIAN7kU089mNZzzjUazhjUUk0JMIAHS/jgwwwVKPCBDNf6kCIA2nxzjjzIfoUssh4WdVSNNSaLj1A69iiUWPR6Y+QwSFJFEA3BGOOaDjwcYcMEiXkG2mJrbrkBBxBU9vADF0Tg2WIXUNDmBG1eACdrrmlmm2xI5GkbbnwSMYT/boC+gMIIhA5nXHLiyFwczWvFKw82B5RzqXObQuedeJoIDeomAGzgA3upqqpCQ6zS96oLscon6A89KIEFGIowUokjBlYCbIML+rqSJY0swg1SPM3DbDwwftONtAIUQOK1FWQDTtvnfJNNAjL84EMPHqSYTTfmyMMT4i7mVE9R6jqaHb1omUOdWGKdg+8SSmjuAxAwbAAMAznsgBoSHGBpcJgPMzYBBRZQwAFlqqvJGJgc3HAx6xGjtgPvrd2Qg56y8S6yniabPAQPHMDAssvEhSOzzMhdgyj1xBmeszn4QKe9z9AFrckmwAi9iTEe9JC00u3Bt2pDT7/6gtRSC5rf/35hbN311wwG+ysml5hUidnQdo+jmAMb6JAH3KRFLW/9IAFY6VBOmJOVbySgat7ywAcIoA1z7GMnLmJO4xh3FEeZpR5A6crkKncjdBDDSAV4IQZ/MIMHBEMCeXkNBk6nmIc9LAIRaJ0FOHABBiwgTAbzTAZcY4E1TWADq+Hd6Fyzg9vcSXjEK57xcjMEGwCDBjCAgQlaVo1EHQdR1TijMtKYxjMmyhrh6JE5JieUfPCjjv34BTD68Y+lbKIBODgVCwKZPvUxjX0raAHUJAK/+MWKaSqAwQ+AYBGMKGIRjSDP2Cyxkkv4byMlMds25nGPe4AoRNOa27VkYIBsoMNCPP8xCnPs0cGd3GMeQjLAB3pwLQwWIBveOEc86rETxBETR8g6YaTKMRStfGUe6BCGCwlAgAJ8IAYdgIAxNCCy2eDgAkd0AA8t04ArtckCkdlA7KhksAxkwAYbwNIEOPDE3qHGT0XA0xWxmMUiYOAXxpDB8pi3RjOesRppPABCEarGgpKROOD4B0QjGtFziMMAMjjVIJXGPkceEpFQWyQjpVZIGLzgBz+wCBYyspHxOCIT//OagRqhCG0oJUQAgIq1ZJgMvI0ylkRBlk7uUaGe6kQe3/AGXLwVAw8YIFxY2UcEgco47dhjLPEAxzKZiRRo3qUA0iTAB2awgWMcAwciow3/Z9SkQ4SBkzGVSdhjXkcBMVmGShNgpwYsoCYyQVEHNrCBaoog2DzRJk+12VMWg0CXYlAgBjlTQRgPsEY2pnEElr0sZhVKqDEepx+e/exnu6ENa5wgo+mDjyOZ5tGPhlSkqW3aIx+ChItozT+eLAn+YqoJUw6gAD6Yyg9AAI587CMfoxwqUIAq1ArNcphBFeo5sgECk5p0qb38hjCZM8p6PKeqYsHbjZqJlGAY6asFmEEHMGCMst5wBxyYGOoaMIEJLKYBC7ivZVbnOg5g4EyKyQwGMFCwK9kAirvTgT3zhAQe2KaKtckiEYTAgWOsVwZ4S8YJwkiog47ABCIQgQlO/4ACFJygxCb+8Ag0aw2lfAO0nvWGtlCAKtMuLQWvXe37WttI1L62ISStSK0SoTWOOMIRltBEU6SF0yRgywDf6Kn2ljtAodAjqMx1rnaPO0xSYgMBIOiWD6xLOHOcYx7czQc+uNIVrN4ovN8orzTnxiVjMEAHSJCTDkxnsNO9aQPhFKeVfsgldFLsAnj17wRE17vh4aaKs7GTYIvg4JKZLAgbwMAxgkGBb3wFHCYwAQLSaIIvkrrUpFZBClIggxGPOMMiyAYyfOnZX+gNLiAAwYxpnJAVpLrXNsaxfUCqYx73OLUrIOlJlbCErDHiU0melgegMJVr9eADAtDGL0Vpof8rb8jMOmGuPcw8yuMy10JCraXesJGAGFxrqRnEdk3SrCM2c6hyb76LeTswZxseoTU50IBiPuMACgjkBhFQncDVFFcbXOABFWMnBjxjASjOc0/3jA1tBGuyO1GaT0awgb6PgQxzEMUe2CCxCE6wEFOzvNQ9zhYIKuCNX2D7bRWQwQwEKciD5Pq0rPa1q1g7bGIX+7WyKikSliCAZ0NlKhbhAA5OyuRvFSAA23jqTWpp5pyM24Ncf+6Vl8uco8jyGwj42wVV9EsdxZFeKrwcvqWZ3gAzIAMioxMOIn4whFHgAoPZwVwvg5jcOQYyl3b4BiSQAb07QJ6sWY3AGm0n2XT/PDeSvk0WkbCYDnTgA45CV85EgIJHtvzUpFcBykXwAQ9U4NYf8AbhvIHUEKRgxjpvwc4HifoDoADo7gv20IsufKbB4AMFeDa1pH2tlP6HEQRYADIS8OVUggve5ALqcxG3ZXLPcqhqW1wt9yZ9drtbg94gczjcXjm42+WrHrjApRGhTSTg3ZtHXIwEJLAxHFBA4IvBwA5sAGII2gVwQBApnv05gGZQnF4QweXJBmL1SWxUnm7wwAKsF1nZg1EwDj2ggzmAwzUggMo90umpwAl8WAggQDiAAzh8AwAMAPhcAA3MwAJoi8glQAh0FO7xXO7xoHuY4AicQK/JWNDZx9AR/93wMQ0ILJ2SecC0xUAM9MASfIFGNAIjKEI3JIVbbMvf9IAMVF+2dV0sdR33ldt2SVUE3YM8fGAyhAAUQuHgbJD6iQVXDYP7XQAGXAB70V8OTMY3MUAEdBMF5AAHSICVIAaWXECd2AAEPAAE9N3r5EDd9Z+a8MA8ZRwRONoRmEwRiAwF8okNBEMwHEMxBIO6oAvjAMWj2IM5hEMIiMBOsSA2JIMIWIN2zIM2LILQJIIM4NwMdoAChEAIwEAg9RyqFGPPuQcKgJiIsVquCZ2OwdbwpdrxKVC1mIgMxMDKPUQHQIgjMMIibMO4FRfOIEAUpp35BZNyjWO5mSFPoGEsjf9dPeQDzohAL+5SAQAANxiO+pFX+03TDVhAHtaZbKQGDsCXYjSGWeGADmiAwx2RBGiAwOiZxhTgBmhAwTjAxD1RwFBRbPSGxzUghFkeBRTDAmQaMKjLurzSBhrFNYTANWTFB15DMiSDNRzQNjSCJigCFvyACaJADNwADXxACBxjMvLgUbYHCkRDELIaEeLYX/yFsIWUNBZbCoAAACTZADRdElRXCuxY8V2A1kDIAGiDPCyXdkCVWyRABcwA9eUjtrGFLLXjUIkdurzj2MkjdJhQASGDAbhl4Lzb2snDvfxjATDcBmSABHAAD8yGX61VYliAQIhODh0RlmCAZkzJXgn/5AYwHGM40Wqkhj05WgRmop/wicZxYv9xCQMgQ7iFkDymCzqcwE5RhznQ4gEoSjYIADhewfkE0gqgwBfNgAysADLmXjHuYPqwAApQA1M65YxNxENEZUEMW1WmVgwQANNVy7SZFEkVErHFgA1kxCIsQgGY5T5oR1oOlQfujQF4S2BqEIvIkpS5I7IMUFRx3T1AR1VJDja8hVsCTopcmza0kB0SAOfBHwNIgJYIxBFQ5BFtgJ2hRgImxgMsgATgAMHs2Q9twAbcgAAqQALQwO7cxsXFhsdtImpSoKQFAx4ZQzB4gwaiYiyhCz2AwwG4ERuO3nV8wwBsgiZ4AEbhHgus/0qrGGWuHadyugcLQMM6TMM0lNiIRSdFRGWgTKVIEVsKxEBWKtkVAFcMqAgAVEAMoJrwPUQSZMEXiMAq3QSmrKcr5USFgAMyZKMufYvxictZPtcAeYiN6gRP0NJzyNuO9Ig84IM3FIBc7JICGKg0eUB6jRWD+tAFuBNCGgwHtAadTIkOkYlkMOI3dSgHcMAGXAM4IEBq6IWk5Qml2YZuSNpIEoEOAIMxNIkxyOgGilCyvFI9hEMyjJE1fJihnMMAMMImCGlCAKfUJCeT6lxS4l40TMM6rEMQlhiVusBvWGl1RqMjgYCKWOOdhtm1KJvgmBcIfAAI2JgjCWdJoRoGof/ZO2LKPWwHLW2fOXhDMoxfmGFQuJxfmdGIixgFls2rTdRDWiiFNyTQNhCA38yFMfzj+12kMUzqlcxXBGCJDj2AhNLJhiZclkiG6ejQZ/yQQFoAcYiA6OhJFUWgnUhgrGoAWRWDzGKXmcEmVSFLOCDAAVSDCLzAdcQDNigAASiCEgypzsWPkjYrs7YHC0QrO6yDNKTcCVzrX0CEqVAlan1AlwrAiCiVun4Ru5WIRSiB4LxQnCmAW5wA06SaDHwATrAkujQTLAEq18VDupljmLlbuBRO28hIBOmEduynPpyF3nRDiDgFtZBI1YTAwx6oBwhkBkzsBPiQD2HslSRGBDj/EWZqAEKu1QNIZkYiomdgjAIURwjkAIM1GIrmRsvqxhHwwCfiRhFIQDEcAy/cbj/MSAjhwz64aU98mD3CwK8ewAe8QKkgo3HyHNL2INMyb7I67ZNGQ4h1VLAJivViKXyggLVZY4n8QAzIgLpylHzAQNjKxZ2WbbhQUwykWgxYw9aZUEsiU1bAEhl+Wz6YQzaEAHHuktbCW1asYy0ZbLQ829zo0vceADaU2b1N0+MmHiLMl8VeLjmdTjwhgSJmQMZCJsZa6MFcSTKYLm002J0glqtq0RFM0fGcTKMVwy608C7oQos0TlFkR+9qR7IkAwykAAwcQDgog3AiJQvw8CyK/yB4LsSzIgQypkogOS07QCk0qJz7CMF9XK+gxM9VnqeIoFK7pcDo9VgjMY0IhMM3gMMs4hK1le0LFcDa1ciLqBmV3Wf98uk+nAMZ+yW7fSFcnl+81NR20s0HJMDdlNlQnEMLMbCCMgAEz9cEXy5miI4i5tBDqtU3TbBaORxjZEM4YEMIIEGkNVhulGYRWGJpWl7KFEEG6EIn5IIuGEOLcKBRdEfv+i4CwEAtXoMyzLILECkLnMA82sQ8nNzoyYeSJmPSMu0IrAM7NPE0SMMIUK8LSPEUU3EjLSH3+oAMlWkSysfaJkDv7iU6nINSIEOACmiKBIA2dMM3xANObAi9eP/bvHYdABOVGn4znX7AGVfdNhyu3NCND4BAAqzFAYnFV7CQHUKq3x0CgybyxVJyI9NfNyGGmJxOxlYyYlgAQjaAqWpyaZroRjdm7HqchkrAIXRCMfDDuqwk76on98SDCKQAiiGACMwA/DCnCcRkWegDNkjpQoyAOFjDAYAYChhnEvtg8x5zMkPpMqPA70Wz9S7EllYj12rxvg6AAACA+sZA76XACYQAQmlzqh0Amm2PeqphMtxDAUnf/n4LGJIZUJDhOLq1GKKiKEVXWOlSDxAAAAhOmH2AASRwPJRDQFfOQEOTnGGABiB0Ik9u5TJyY1QqharJnm3wImOJDcAOYpT/bjhcAwgg1uVhngOu7Eim5hAAwahmQCrngkkXxecli3d0B3TQwwGsLQro7wp8WBh5mDUA9jtQg2WprQqMgDu4g3Z8IDZYA0zL2NI2r5MeNVKLAH1AM1MLylVuLVR4bdiOKxq/kAHQ1D6Eg3z0Wgj4jHoSlz0cAOLoQ0+QcTJ42R3zUjbEZdsYF1y/tTwmRcImWQDMwN+w2wcgwKL4SFcA9hyKBXlBBQYkpgRQAAVMbgQzNGJAwGO4k2U+wEJXciNiCQPI08WUUTWAgOuW8D1hYqwOQcmMdgdEgAWcsi6k9mrnhEr7DDqIgAqIXu9B1m1/WjKUQzy4w7RSK9NAgzu0/4M6vIt2nEU8nLUJ6LIxLrcyQ+kI/B4Vh2mSWbVSdbEj9dobol3gwKU2UBOqpRoKFJdYa89NHICGCNO82rB0qEXOhO1SDeg2/BLv1uU4akdSGC4Bm49JgUA2sMU8oJkbC/hWZEVYvNncmIYGZIAQVcCCT+6VLPTlgoljZIyF9x2kQwAEREAjghMGpJVNGtQMOOCDhfgUCRZHj7Bnn8zJII++aWQGlLQrz21KP8em4AM6hINaHICJfRqv8zA6tEMyi0M0iBg0tEM7uIM4aEf3iDcI/vQJEGMgMfkyS8M0jMD7vMBSUTc/r1qPnaAImKr3zGII1LUPLAG4TNMHfECLbP8Kd2hHMqAD4PaMvHJgdujDObxFCHwZHMIlN6TzoeLDPMTDADtFAKBSDPB1AjeX9hBqgB+QeMlIpw3DoV9ahoLcBlRAxlB45UqyhU52BGwMw11spmv6AxiiBvTXAyQAoSQDEPCGnxgB7xiWzOdFbVDgENxABXSABSzAzpfLukTQetK6N1NHpCQDq2XYp43ANagDsLODcw57sRu7OKTDslc9mhF3MhxANCCzModLBbxKmDKhAOh1mKXaa6UgNoDDOXDPTXiI9hw5OGRDMngLucIlOpMZmuODNZiDLHkHp/QU9vGpWsAeDrIb+sa5Ke2zLvV3IN9lUC28kaOQnz98M13/juB4aIC1hofSgJRQLiV7rAM0YiOiONSVjiP6UCMaov750AIkwy3Pxm0gQR/G/J3QvEeSTBZtkZqkOw0gQLkwTlC1e++K+bHoSDwEqxAifYZRwzo0/TREQzRAQ7E3fzsku9Vfv1m8QzI3cTaATyL0wETEgNUhLt0c/E15eW1XgxzZQ2v/zDqPW8/sA0Oo2nXvawYJQL/fOzgsV4UQl3oCKkDYu7dv3z18B+/ZkxdPnjcAHnz48LBNwAAPSyKCSAYOXbx69ObRq2evXr17BvPlqxePJctyDOfFlDlP3jliHjps2CAhww4OOGxs4BBhQoQID4w+eOCAKdOlSpVGoKCB/4PPBxCSQpDAQMOFpAmSfcixY0cOHGPJIjGy1siRI0iOGCkytwgRu3eH2IjgYQaNGQk8khyZ0J49fPv06UOsj17LeOiqHQgnAsWJE5WhtWvHjt06adKiRVu3rt06cfFSpla9evU7zuymaSsARgkIGR8EbNsGoABEHzFkRJTooQCAAOTSmTvHEF9Kffie15NX73BifflOpNCuHUU2bAlEgJgRIwZxANm6fTs33eBJkoUFIjx5r968eN+66d4WICLEGB8OwOacfeArrL6SBJvvOXsciwcceSCkKUKa0DkGpw00kECDHTbAAYcLvDJKRKigasoBEh+4AAMNcMAgAqyM0v+KgQxClAqEG3LIQYcdyeoxLbfeiquuu4gkYggaPLDAA78SmK4kBAUz7KDr8mkJnSurGQEda2BIQYUVTshss86m+Wya0UajxhzW2GTNNc6myeYDJQrwRjcBCPCNPC9VUAEGsAz4IAYfQjjggwIC0Mab5OJpDp/G6lEMseZG2I67cFJDBxxsskkghEE98OADALThxhtz4pmHvieftO8cb/KjSIDeevjhAwSwAeccgd4biVUoE8xHHwYdezBCCJGFEJkLM8SBQw8loGBEo4p6KgIToXqRAw40sIECCMANVwKepDXKhhze6hEuJHjgAYke3UVCXiOKLNIIDiqoQIYffmj/8kl6RELwoIGvcywdyEQw54AXGD7BhBHacWczz8xEE5oRMG2TTSrfhI2abLjZRpuHBv0NhhVQXqHPFZL5aJ56zMEGgQ+EK88DAkgtB554FJvyoAMsTQEFbFQz7B6QwElG5pIl+oAAAbhRL6aavAn5zt6EC0HAmAysL+CSAAY4JlZPEhafhVoCh55k2ZZn2Zw0cAAHHTrMsNoRH5iAAqUgKNGBo4yiCqhvwVVqXAkwoGCCCWzYgV2zcoArrrXckldyeeOq9y4jOqjAghl66AEZecIW6T34CK7SMXSSEQGbFF4A04SH3YnHnc4+k2aaMy82oRqNN06s42k+FgAE/0So/yaB2FNWuc9kpMRnJHr0kWdTT0EQtDxqitMmveXkSYa77YhObeCDzIG+OXTCseaAED6QIdQCcrNagIcgkgEEXNHBp2tWQRK2kAhQJAATiEGkhzaWmMMcbUNWPLDhAQxsIAMSOAsHclDBu02LAxuQ1lOi8iIJ6MQGHChXjA6HgaLYIF0e0gFZXug4t1BOcmxhi+Y4ZwELdKAGOEgG6UzXtehBJyUNYt0BDmCZ2c1uBPzgx+0oprt1RMMEKBsBz4CXmuc8Z3jUOAB5QFANcPDMHCFAWexSEAIVhAAczzlISc43pXiYAxzhyEYyPvUbURWHNyDInnaqQcR8wCch6DjA///qUSVvaGNW/ilAbwYVAqVxxB4FNJDYvlafmBCwgF8zzEpWFw6GsC1tOBBKBjJgyg5dQHF4OwoFclDCDWzwKFrZAAZwwIGiiCgCW9HQBDAgrx3Y4Cw6OIKP4CU5INlQLvXi3AIYsIAFVCAbAPMV6uLYHNVZKTIjGMHDZieCZPSDH+rAXcVOsAIWwAAFydAYlVJyvuFNg2YfQAd1EiMPBJxxBSD4xkig40Y4ZvN8CkFHTb7zgR8IZ34AOM85tAkl6RzAVyB5ldUoUgAfLPQHrhtl2CBkzY+IbYBiCymySlpS6nykQaIcJUMcY44S2iADVTElDqIlAV4eJUV025YJdwr/AWBiICi7jBEFJHCBDDCuLUA5i47S0pZ3/WiZa7HLkIxkFyRcoAMRkCYysBEPAwrMf4VJHTx2xhJ0YMObbRXBW5NxjWuYM4peDIEMYPCCE4xgTVl040HmWQACUAAdVKrePhnWT3AENJ5xpM7ASPKokoj1sYwpxzWY5gMlNFRR6llPPg6AjnOcI1YUyZMH/iNOUUp2pAT8VWsDtjaAJaukIpVeg+LhUtyqdVs2kEBVgoLTVrpyAzpIJYhgxEsK3NIGKkwuUVSUuCMUYQce0tGOXiiXIrQlXspcy1w0RwQeXIAG0lyAA7ARIbCNpGupaxA83CEOaFCDGpEJgQKy8Y1y/55TGtQQwV3zutfyAe+v+OjiNjaxiG/kQ5v0QGzsQNDGxJjtfI+VnvR+xZLYAgwdQjuBCACgiAsY4K567B43SqWfRv7GANYIxxgF89p/mc49BfpV6WS7NplYEx+41e1u0bGtDchtB1ThwAOGu7hdckAHLIoWVpBCLQxwgKgX2OXiRDSBC+BgLta9blroMpcgVVVIWCXSDTjQgQUgY5rpZUjYfnW+gr0ZHu+QWDveQUf19KMf3/gHFHMHjRDMAK8vQIEJfphFYSXGwK+ZRjQAAAYdZCwl9kjGCvIKJnCoJpv4HNi/WOoRgBqGHiioTDQEwAgAnCMl8giHAZhGvzxFJP8GCNj0owr4JMPEGNTWjBKvcQzbkkBIw6FuSTg6sluWdIADFXQWLjWAZKJgmVrnmuC4eBnlbeHSAtPmZVEuMBcjFBO7ZJkueImw3TFXFd12GQIRbMDsCkzzA9iQEJwRNFBtsgRC8C1NO0T7jV/04x//8AY/Jpa7EQy60CrYazjgCTzoDC8aJ/CBPbWIj2R8CWUn2HTGCeqzN07WI3Gkx2VOQA0QKOED5kCHOex0Jz2BwADZWCyG18sqRLLX14IJ4iXBxslOwrkxMX2JsuMhlHHpCJcYiBaWqU0BYmJIAhNAStRtMFPFKZnajBP3Mcu9Ax5o18xSVebkzPzuNHfgAhX/6MAHwrE20un6fwcp4ijhgaZ2yAMYAy/4P/Sb8M8cQDyF1qsJJKNoBucDHo6OxghUIAJtMnrjX3L4xxsbx78KyzkHYYmFD0KPEex1Hdl4mopPe3EEBGg9/ivoe95oIF7nHLIImg+whx5AfIPSMUdvyYTicS7E5QiXTyfK8alF5Vs+QAIwwjIFLlCDWG5db1ynwA7CvF0fISHMRSpCkJjZzLsUoYRpBtEHHiRS9uo6dTnO+2jaMQ+C/73P5xC8NJJR+Lzqda/uVDzjHW13pGEE4Ok6qsFLVMbjFG3CWONRKCt66CGJREMcrsY3UiAZ1sQesCEcoqfABmZSzKqsfsWs/woCHxKCMHitkuiBJECitnxFOkYJQhroHL4hGIKhGIqBEw6BAX6CATBARSiAA6rOqIwKlo6r6nZq2i5gA2zAyqxPby7g3LIvXY7gqurl+yaHmcwMCbal7XaoAowlk+iOYBhjtt5vHdThHv6u4PrhHMDh/qqB4fbPw35nAQGQM8Rhd3YnkVSjGlZGBVCA0t6pTR5lOkwn9BDgBM4kG0LFAwwgAbDBHPbhMEwwHMIBoCjxfAhCMQjDPXJuBQeiIAjpklrQmmaCJkaLBr/BG2wQBzuhEwyhEAhhEGhxEOagDuZgEDjBBjRgRrhFAhyAAYxqpyzAuHBKp6hlpyhgGamPGf+XkQPqIvvSrS3MzPvCTAvPjANqoHPIC/3UawTlTFiAiCXUYXfEQf7oj5zCga5ypxqSQQbgMa/Yaa/4UNEaDw/1cBroYTX88GQAURD/z3zybaDooRpMYDSiISKyAR0yzj02xTCsQ1ImETEmUT5Q0BNDkUAKYz4Iw2ViggaB4QaL4RU74RBikRAEISVTcg5YsiXnABBYEhACoROaLaksYMqojPqKQskwQAeKr/mmTcmybNq2jgIswChvoPvSjS7CaynNbLvYYkiGYAhuCSgioAJooAK+Qf1yLQQnTB80jCHIoUyo4Rz47Cz77BrWgb+i4X0GDQZcwNBQYAQwL4vw4TX/8lAPUWPR8sEaUgDTVCAFANI5IpLztGjRzIqs7MEaRmA0skETEiEbVsON7qEcsMEwUmMiGS0xCGJg2qM9BEJS6OOAOHI+LMoQUNIlVXM1WxImYfIPYFMmC4GmEOcCLEBFts0JqWUCOsQBMkQCQigod1LJqI/ZMCAHmLIpx6/drvC73A0JdugGbOAG/AIEzEH9RoqsiKjHSMclPGMaBGS0nIgGw2EtowgaEEAE5IphXMDUTGAwCfE1xkF3dgceCDMfXqdPAhM+F60wD3NB2At1NFA0TAMyJZPTTPAezgEb6KE5FAMkBuI5KJIg5qMiExQ6RFEkaow0NekcDAEQXhNE/0U0JmGSJe+gJU/0D17zDu4AEAYBBzIAA3RIh0AENznAK5SshDTgN59rN6Gu+qCwA3BgupSzSMNrLt5tCIygXXjgBpx0BgwAHXbv1+TsbIgtHsqBGtZhGkYgGTxrtL6hPNlBHHLnfSTjGhjmBQDxBOpQ0e6SM75zd/aSSl7HeVRgwFTDPxmQ89woegokHM5kHahBCZQAAVYjQe8hHqxBHppjH2LiHiTlIDqzIE4CIS4UMY7mZaCEI+3hIztBRV9SREG0NU/0DuigJekgDuiARU31VAHBt5xxGW+TlS6AA5pLcXYURpvP+XzU+pax+irABsRvKqcyq4y0KYsgSS0HB/86oAck4gDESqRiLASJCCwdA1D1sEu/tI7Wkkw/478SoBxGYP/6ZK/6yi5fI06nwT4ZsE71E0/7k8KmhDCphD4C6iBIIhzEYTSkwUtE4FDdQx6soVHw4VEnlCAkhB/WIz4EglJNMNeepDRJYh7QgRNgk0RH1URZdA7iIA7kIFU91mPpYGRZdA90oDZjlUZtcwk7yOnGxQGe60eJM1a1bAPkYiqFIGeJdWeLlWeVM1nTjQeGlF14oAc6IASASMZOZzv5jSXCgRryUVtpkFvH9DPaUgESABxQgFxX4NDaVOLSlT6nIR0MEz9RQD/vdDIZcPM6j0oujNHwNR3Q5NFOIAT/VgMFFZVgT2IfBgkkb7ATOMEQDuEY5ME9JBY7B4Mj60MeOAEPWPUOVBQQHpdFOxYO4IAO5KBy5cANMndV9yAHfgvNrExxWElWZ5VlqQwZvY3rZpYZL8BbMGBIcnZ2hYBnaxdndZZYi2QqgTYIOoCY4AIIeoAGQuAjZOwF8YnBmhaCtPRMpgEaEO0b1AMb1rJMQON9cCUF9u9su3YEtAls4VRsyVY1sOFs35U1CtA6zIexLox9DQxNxCE0TuBQBSMergEd7iEfFPZvS7IQBiEQZDIQCkECCpeQPPG1NlJxY6IY5oBFV7UPHPcOPpZVMddy4SAOLhgO3MANMDgO+mAP/3xLJ2rgBmpARn91cYyyRi1AKG6UCI1ScYoShpcrl2xAdmn3docgd3P4hncWL9JtKnvgAxbABoCgaIHgBw5gVXRtiQHqOnosBq9BS02jd07gAK7hHKqheq124Q7AGgzP1NyTPw3rTXFHD8c3NcLBfPvkGt7pOr6Swe5VMKbEic9witpSHjhtcc/hGP72JP83EABYRAG4EDIAfzuxNBG1NOdDk4ThDvqgD0j2kSV4ZEdWDizZgjlYDuCADSzXDRy5gnSig7alBrblKH91GWsURHRiA1iJKGyAB4LClGU46zZgB3o2CG54dolVCHAZh3E3SXtWCGjAAhgAB3igA2aA0P8SAOfWD1jsTnlfyn3eoRzSOBkOAAXE6RqyGDa2WAS69IvBuIr3Um0ZDU7V9YxTIo3RthoiTosKzDocqyQMwjr2oY5DQxrQ2R68YSQPYRb/VyVBVBBENYALYQy+AQVJc28p9TMVd228oYErmGQr+WM12ZI3uJMtmJPZIA7uwOmWkIV/igNImJX05ihVtkaFwoOMWV5uNFZzaQOOoHaNJAh6OZdzlqZ1uHZzV5eHoAdwYgKQAAgu7gN6oGWYeIml5DpWYrYUdQQYrB5MAAEQwARQAAGsQUu5GTRGAAUOYAS+GBAr4z3ZJI7C1owLMBxOAG2T4XsnM6AiMp4ry4nrAU3/7FgayEE15MEQ/lgmA3pUB1omYZMQxqAbEoLubE+RE9llvkEQMLeiG3uiLXdzL3qDL5oN3ICTO3qCWHmVf0oosu5GZXlGbxP6psxDyEKFYpVuNAAJctYubvqme3mHa/p2fRm2cxYJbsA22QWZZWAGrmH38C1gpkTuACYeIgOOzeFhRm8ErkE0srotq1oEvhhlwDoZ9vFQz6esd+eMEwMc0lo/kyF/0RduJ8+N30gkyPAg0IQd7lkc8LoQYPMPADgl+xqgAziwDwEZCrtA+FuRb08m5IEM6AAONtdjLzlzMViDKXvBN9iyMfu3eCAHSHmVQ1mUbbWEZLT6ZBVEiGpH/0wpVi8ACTRggmLatXGal3c6l395h1/bCJDAB2wTKNxuo9Jr7jyydPSN34jNmgnGfUZvBUaAGuDEapVhBNKz0GCAqsOZrwjxObR7bOnVu9EWAcQ7T7PJsBprbTAROtR7NNgBNKRBEPfBEOI7EOQ7kOtbEADZzF30EBagIAJ0BP17kVvQEDTZgi/ZDSwYoxVcwRmcc1OpXeCCB2pglTFggkKaCXNJhku6lnOk/FqaAoLp0KMvCJIUCGj6xG1al206CIBgCJAgCXxgBoJVVCrAA3og7mw86OIMOnaGdBaCx6fEHKqhm0xAHIYcNKpBrqRbHr8pnE3AGsh5YJ68HAgTH/+kXD8RgK3lVfO26NPmLhO7fDQerb/y9BD2ADb3INvnW80BQSUB+Q+2fRAKAQPgvFfWK6EVuSRiwhgyF887mcH3nMDj3c/j4Lc8xJiPoAl/MJVRl4RiyTZROMSN+UYnqIRUpEV+kAOAQAjsItNnW4dxd9OF4NNDh9AasRHBEMfUDz4qCx6AaCEOAAEszLiV4eRvHU5CIxrC4RsSgNDk8TJS5tCuyMqzO3z10Njh2bv5RAWSeH2zaYgIxh5Ea5+9IY7UYW6jwdozkxO2PdvlW77/+tsBQdz/gNwzQFXoQ4B2zLAPWCaEoYMnW94j25Lz/M/hACeJSQe4MJV/8NAPHaT/Q7qDLACDquJGORwnDz1aGN7SjYSHc/iXcZh2Ib7hkeAHZiBUPuADGtEArpPju5Jao7Ux5OEAmuTlwMEbDuC/NELI2eFivOkakgEBYP4F2KlrwdprDfOvqKPY3eg5yiE79JOiCmygPimO9uEc/lYWBxiODyLpqX3pp+GZ7aEYnv7pVRSQA1qgQVTc9yAQBPscwEYeQgKlEJdVJEQevuGCL9uy/3yDzd7sO9n7NXgNMqD8iIlD/J3DhUxFKryDFD0ocmADThfu2/8GcHriaXuXeZrFYVt4AUIIkh88cMzw4cHDhw8G0NF7CFEevnrx4MGbF48eunLhsGWzVo1atGgf/zzE+BDDRxAhB8JRY7fOxAkUJpIlEzGDxgwYMFSg+IliBYoTI9DhO4rUXr167JqukzYtKjmkR82ZSKEi64F5R5cupafU61J88oJxMkRI0BxAgQhlyHfP3lF36+qKGzkNHj59+ewV2wM4MOA/gNgGKlw40J4/bcd8ozdPnrzIkuNJnocZM0TKkuWdI/OGjWg3cNyYPk0aDhw5rOWUZuOGzWsNR4wg2bEjB4YLFizwvnABA46CNjhsAH5hAwfjyzfg2IABOvLdGDjUAAJk5RAh3LsLGbIdvPfv44MEAdJDYBIkSRAmTPihHr1y6dKZA3ftgIIDI1P8iBEDdkD4AGAKKf9kl5153R1gzTTsiDPTUMlUk0wIF0TwwQwr+HTCTEKJcA1YSYXVVFNQSVUPUvWYcwJWWYkQj3wPeWVPWOecE0wnhQiCGCBrBSLIW2LRVdc6I0WTzl4TBSNYk4MdhtiThIzRDWWWyRNPlpbNQ89lnVWW5WSGvAEHbKeptgZqq7XG2plymMZBbUbMacMFFFAAHHUXcNCBB0ssAV0YgoahAQc4HPocDjvYcFxveXKAnYLjcafEn5YqgakSSWxqRBFFGGFeD0ZwmoQSM8jgA4Ex7GPOkQcYeAAyP6SQ0g8CZidEEP+pVJ55IowQDTvTRHhCMgggA0IDx4AQwkwnyLSCUCb/HFCOPBB1WVGJ7Jw4zVQqojOTizBmea1X5xTTiSFqzcFuj2wNMsY8Yr1TpJHRSFOOkvV4o5iTTf5BGCCLLTYlMpyB2dnBYGq55ZipPVzaGqLB1ppqb6YGRxtsgLHFF2B8HEYig4bx8cdfeNFFF1tsocUWWVwBMwc33IADo8vZUPMOG1iA53W4cnfeSkIo0cgXK3PBRcpeLP1F0yCTXDIYXlyhRKpCVBBDCPqEM4I1N4kgwgHZhIAA2CHMEEMPBCYIxA8zmGeeD9n5YMII0mwbIQpgI2sBBzOEbULgQf10ggjhmFOOOYorXs46JXJ7eOLobNSiiyGgw7CW9OBzCI/s/36+lruCjGEOw/QWOZI03uJDzzmD+OsvYX/g4ccf8C6gsGUMd5Y5wvIc8oZpb6q2mhsSr5HmasSXZhobobWxxRRSONGEE1FcL0UUWGDxMsxSwHzFFOBPEcUSONeAA3PLcYCzcbzdkCDQPwuxBBhUXEGF+PhnkQUVLr+8BaQhLYBdWJoS1PYeA8AjGtSoh0XSMQ5qiANsIgiBDGQQAxmgJCXZSRt2YpACFIAQBSOghjrYEQ1iYcMb2cigTkYwgsDNJCtDGQE2woFDHIpDHOFwnOOiEhVqkCOHOAwXDXGIjRsSMRyFcBe7eOSuQIwBG+WoIn3qJY17iQMeFYHHOQoBO/8nAWx2gAkEGSSAuMUhropqVNyN3jg5dLyRE8FTHmuUtxo2IM80FpMDHVTjhjZoDApQiMITCimFKSgyCuBr5BVeJr5FSsF8ieIABqKzvhrYYJM24IHQ5PfJK3jhfviDGRX6d0oArmwLV2BlI5WAA4SkKhlcI8c7bvkOcoSkGuMQRxIR4AGpdeEKS9CUrc4TAxSAAAQoSIY43tEOFBLLG99ARm8sAIJkxHAEHvrJCkRgy1u6Y5zjdIqwgPhMd+DyHZWj4TrfCY9DhM5zawEdIPAgRWysk0h1kYY/w7HOdBwijP/agx/6QDtBkAED4CCHFR9qRXCA4xveMIZFjVEMdHX/YqOEYB5r6CAH2fCBEKPYwxnOABuL0eGPbIKDFF5KyEQq8qXdA58Wxge+lyoBZzfIwXGCg8mb2YAG8xNCpLqzNPBRYalVKGX3Vom/pZbyCjhoTwU84AMEjAAa6VjnECXo1QEswgtIo0IXPPYxAADgAAzCpTuimUKgJEAEyYhABSzQjX4kQyaDU8ELgDADcpBzsO7QFhCnIQ7CvsMEKHARCt75Tnn2CHSg60M+94nFewEUl+noBEGb1Ac+IBQPgCAEGr1I0WBktBicOIshCgFbQgxCEOsCXR00Boc76PYObrjDHnAxikK0YY+kqZhK5ZDIl37vClFQ5BRuGj5HOpJ8/0qoziY5MJ2gcoAGN4Ab0DwJtCB8YZhRxZ/4lrrUAK4MvfcjpaZ8cBAfVAOy9MWlAMgqQP9RQYAFBAMBAqCNboxjHEaKUAqiFYIITAAZ/ejHN0wgFBXA4AU96IEMBEvYcpaIGuhULGNjkJUUvGOcI46sEylbhzrcARBjyMY76zUNf1IjoJ79rGD6cIfQAmIQsZ0tYqBYGMp+rg7sigOR4YC83PYhtHFAAxzmUAYysOGkaeLjcVcaPuVGUgpQ0N8VEildpUYBB9P5aZ6Uc4Ohdte7QfMuGIb5UvSeF71QXeoU2Es1H/RgBmizRn3rK4AvCHAL6OXCKgN4P6R5wQPZiP8GUFAgYRAswALI8AY1RYACnvCABz34wYUzrOGmlIMcUUksOW9ZgTHgICsqGPGp12mMyVI2DqpZyxiQ8eIixRgq6rxlOjhh4xvnuA+EoaeQQxewIM+ByOyqw5PjsEc65HgPbSDDGKwthjKcgbhucA1r+rAm6ck0fORzQiMVGWZTNgEHPEPOb4KjHBvsYNNwW0mC4GaEMHDhy1sWN3qvYOj85e/OUtXUDWQwgx9s9s9ufcd9u1BWOresZUiDuH4LMI3GpgAE3LXAXRWwgLuC4AU3qMENOP0DGGA4w9oyBzpKvc5vHIIMZBBDT1SQDsXi0hihE/LyVjyGB+S6LtO41zT/ev2OdBjDt8H+wx3o0IfFTNZHlGXLYABG9Tk4fQ5vuMMcYLMGOeB4D3EYgw6QYIRsn3TbGPsoIKNQSChw+QnZo/u4vSfd/DGBA3fijaOms5wcdPLebcY3GLjgb/IpN86txF9yE5m/KFTtBz6wVTgZ7mqH45e97dUCxQWItCtgHCgiAIYwkHFXj1ugAx0wxgS4i/IeBG72gYOhg0TND5dAYwQHYMAhylCYMozh5luFhvGPD40DjMG2zqb1z0eHg2QcKRrT0PW9GEgNCSp9Djbmw2KenmM/yPpzVB+j+T+32z++QWN6zLHY5UCG2hxhDGUogxnOcCbSdJt5cD/kE5xg/z1QQHfSoz9U0FzR5T2TtDMUcE2+MR0UIBwbsAPxgx71JgRJYD9R8FLitngv1XhU0IHS8wTt0Ta60lWY52rucF/7xnnsFUAVt19cYAAZ9xMGAAy/YAwW8AF+t3rHYHoMAAZYsAQ30Cwd8iyzd3vsQA4NBg4KcG1ABgij0wNZcYS0N3vLN2QZs35tQDwrRgY40CGzFw3Wl0UwNALzxXPeJxh4EFqAgWN84Ad3IAe6VTsn9jljdHV/8DnSBge0hjxrsG2uAQd/tAbWRgb2ZwZmoCbEYxoSMwWIREhPYEiIdD3NJQWHdD34A3eStxvXxIAMmCcXAAGWxANHFSnepQRgQP8+Gpg92JNcBGdnHPhSTpAEApErMXCCmEdOAgBx0YNnhZY0ZYU0M9hYKGCDptcBvREBvdEBIOANwGAMX7BUXQAGHsAsz0JBSVgO/QAMh+BjyuYjYwBiKlA3MCR9riIBy3ZkWygaWsguX8hWvMcfRXIX0XAAZvhM3TAH0rZkOLZb/TgHOQZ+dMCG5od17XIHeBAYfeAHeKBbAXkxsbFtgNhHgfQGaACIiWgmiwgbevQE/vd/Avh/TvCRHxmJJVl3cKcEfuduE9AbH9ABH7AANNCMK+ACQCAEFeZd9AMGrXg9hMSKWnZnj7d4TeADSIAEPRAEMpCLDLeLXkBo7AWL/iP/jPt1BQbgaD8RAgmQDAkgAx1AAxdQAQsBAsjQDQEgaFSJNF9QAALQDeSQDtHUFOHQDxkwCIEAJZMljlnhZ6DmDsbQh2SyfuvHBoLEhXHwBzU3DuLkDupQJOOQRQeQRN3QDcbACfvoRwK5WwnZB3agmbqFUP1okKAZWg25mXTQbSHVkX+4BnEAUt52B3FAGikFSMyDGsgDgFEAgE5wiU9QPU3wf9UDgCgpgIakBA3IGxNQDSNgICEEFCZQAhYUBC/wV58kBV6wiYXkih2YSJZIlEuQKhUGBCDQlH/2lHbWgktFcYVGBQYwAhr3aDCgEzFwKnzGLE3DBVT5ghXnMQSg/w3i8CC/wACBwBh5WRijIwMqkALW4Jfv0A2q8QbsKEhbSCaJmQEARU6OuQ7ikA2+VwivRQhzQFsgJW2gqVsl2geuuZn9uGR44KJ44HRPh2OhxQfpJ4hvspp/KBvKA3VyKIjLw0e3uQYmWZLU85tM0ARMgKRNIJwleUhNoAPuBhwKIBIi0JzNCZ0lAGEoUJ3dwQXYiT1wp52V+FIa6J1atgQc9ANBEALlyXDpcF/pyV6el59acHGM1VghgAwKoAAgACApd0EyAAIywAXSSAV2aqfBCHEpA3FgoA042C8+AghjNAdjkKApQA0N+qBwMJgRGqEZg1sWGg718Q3ZYAyHcP8IhmAIVJd1hfF0JWqiK5WQdGAHPcqiLRpaMLqiofmqdiCbqjEaxgOIKBUb3RYHOeZ8eARItBkbbECSTmqkTMqkStqkTiCShMQEh1IcP5UARRcNVnqlWSoTIdCl3HEylCimYcplQcmdk3SlMBAC1WAN1vBMmEcOvBhV6NmCdspeHoCnKZAAwAAMwbAsGmRhCIcMyEAAhjqn+8moZ0UA0BipAekHi1GpU4ipoHZLm0qhn6oabVChg0AIqFoIszUIIjsKsgBGi5FsgOCPKyWrmumPwzZst+qiM1uzOAZStJYao6FHyINStrkmrtF2ynObHkmSuxmtSaqkSPqsIFlI2cr/A0iJBDVwAd16JJVjICYANoxFrpKSb15Qpj+pncrFrovHiktwpQZCOCNQr39GDgMQi/oqp+jlAQYWsAN7DAvQABVgUchwDN4QDAPAsEuVBUdzNBCHNImwDZzAIwATkIMxOjegoJk6WEn3DcZgCCmmhSCrGkbGqXHwIwBDoHtwGHDAY4QgRi6LY60Bs5v5j6S5ZDn2oifKGjUrh8narHr0s4AoG6hxR1b2MPonrLiZtAAorUjatNXjpCJ5SNk6b0mwKFcrEiPxKgByEiDAeqxnKUi6BYtggIQElGXbgduZPS91t835aEPhZwwXt1FZt+01cPhztz8BsAMrDMcwAQuw/wD98AsCK7gDYD+clwWeV8DqtQVdEAaboAhksBbfBxh+IIVZkQyclbk74iN1QGueKkify6lwQGz9IhijIwZjIMIGZbp7sGQg1YevuZlzaKv9KLv+2Bom+nQXMzE/27vbZpuo4cO3aRrbdlJKC4BNa8T3E4kCSD3WSkhOcLhegFZgUAAFEDVg0DRXjDJLo7haAElkK77ke76uyK4hgGlrSzgLB1nqRA4EkJ9yxnkEd2ewWL+NFbDBYAzHUAHIEAz+K7DBkA0CDL/oxT/8szItQ40M7MDctwdMRxhj0AMGggDfUJneKAh4mcGcapgdTCZd+Af+Igg5MH+BgLMKqcJ9IP8HzhcHqexHKzWH/yjDMWu7tHa7clgmOZzDrHlSzcOau8zLQLt2ROwERswESxAGi/AFzAWSzwpmUiBV0eVlMFMF4is9/Ud3zaU/jwiUYlq2lbjN7GoAr2LGP/G270RO5MAx6RnHcDxw+TPH92vHqBcM//u/gju458xeg3zALJM0X8AImzAGgtDJe6B1Ai1FOKABY/Chs4WXBEoYy7Y8HQyyHjvQggG5Y3Bty8Yufch0s0u0xBMHrfHRAjm70nbKH/WafLTKr8G7EnPLwzqRvrx2VPaHMU3T/rebycsEUcAIYJAFf3JIzkt3MGPN6PbMWFAF4pOJWfZSVXDU+pM92cz/zV4cdxo4U9kDAtFAKyB0pSiwmPRFYuYcyHJqBVRgBWU91lfwAc1pAKZqDPAcDMEAwHb8MenJPy2zSvvcCJtQwgKzB5Mq0DtWybRFWwsd0HfgbMuzyaGxBmTSBnUQ0HpYZBpMPJssG77Fhq3LPBYjhy6Mu9IGUsXFGrKJ0jg8MY04MUJ8fxNJ02sH0zGdkWZwvMibvFDABU+AKUmwBMMJgIVUBVngXOPjZd0jbjAz3MQtPV/2xWMa1dtMlFIQQB4D3UsDxQKwDQJg3QKgDdmtDdnQDdsABvwav2Rt1qeUwCjjMh7QARPAAJR2DHDtx6ZKxVzAr4PMMnZ9NF4ABpqw/w1aMAadfBiQ+98LLeADs8hzkKzOt35JhluKbNicuzygimRvQJAzKoegPYeZOcssWqI8C0iLyDy2rEfNOtMv7dI0XeIlfn/AOZJPYMRJugSb4im4DZwkKYCvCGaKd27is8yLF0lwx2XJzc1TDcYcOJQDp0jstQhhoAVVwKigF4xuHL/jnQX5yTKHujJZAMVgEAYDIACKQAAAQAAEcHhczD/qad+JCwabEAxakAidHFwG9djmV7os65B0QGupfNjsB7Ki8QbHGocplqyU7TwS03Xpd2U1LIc5a6M9fCal8eGiUWVpAumu3buAeOKrvXZmUAZKO63UyqQvTgREEONM8P+0TaydY3p3ziU9IBimlpjccZfNSbyJZPplyiWVAodeXjCCuF3l6Hzkqs55Zj3W/hNA4I3PqBRA+E0AgIzPYbDTCIzmar4FiJDCr+MHFRsYpQswg+GiunXKH+upiQ2yw5XRm+zBnLrLbCCrfwTauqXKIo27tsvoP8w8LA3pp+3ae9TaLn1/qX1Sml4GUCDbwpy8SuApRZAEpP60TmqSAohIW/bjUt1chvTTry6+lYjx5htn6ixV/rPrCF8FdZvOwH5nVSDshusynkfedu15XNwyg8zydR0GX2AFWHBoyZ7fwOAF1G5thOB0j82yQP8HvPpHtDahD73na9AGtCYb5v7/semeykwvG7D60XOIs+nHwj9M77vrsxNT4jItxKudiP7e75oenNKapGmPpCyuKUWgBEvKvMPJ8CYZZz/JxCV58ddq8cptphl/1GVKBV2WPb/eXi8+KkxQ5lKp6ke+VGVNBSY/3qfExS5j5TA/cXRa1/JN5lkgBZqiBFjgefed5r8gBtQuCEiQyHeA7UGPY51cs3QwB5h89MQjSLxbmGvgZIYZobdf6RHKft0mkGzC2Vh/R/Pe6LaZo8eD6Zhe9mP/72Uf8Djt6Z7+f8srrUk7983740D9kf2XxP4H5LCerj7pnVRt/lLQ1P/GBJvCBHIGixx/5MIu/9wzyKm0+ZNv/8AF7PJ1zcVYoCkJDxBatmzh0sULmE3BHAX682fOwzt3/Oyh6DDinDt87vTB00cOHDht2Lwh2QakSDZr1rARqRJOyTYx37BJqXINHJor4dzpSCdOHDly6NAJurFPnztEg4Jk6sYNHKdwPjqlWdOmyjNZtWZdo9XMV7Bmypg583WrEyZp0zZhu9aJkydOmjCZ20TuEyhP9O7lqzcK3L1v/UIhXBhv3sKEo0SBspiwFCmOo1yRMmVx5CmWM2emcoUKlSlPmFQBDZrz6SmfVVth3do1lSywYWPJUtv2bdxZtGixjYVJEiZauAw3+GXTr02BKj7EiIfinosPjxrtYyekzP+YJmdaZVmV5BuRMrfbRMkGTpyNd4KuVyqHJ9KhRKXKiQPyKVOpINlQvXqm69at1iArrKwI9Cor0ehaqy223mpLLbsA60uwCfWCi8K4EkNMLw0jW4yxKCDzUArKRoyiCs0gS0210j7b7MXUOGMRC9dq/Kw2KlijDQvacuvxNt5q8w0LgojzwotFfmlEuT0cqiOiPp6b4yfpqLujvuyu066Nq9bIrg3wWuJypZxUiommnyKabz2hioooqYjaow+q+0Bayjw3bLIKwK3QGHAssM4YC1CzykqQLUTnogvRRd1661EL45Iwrgr50pCwwwr70MPGQvxwMsgWm6KyKioLsTP/00Y9DUURYZSxRlhzzKI1HmvlEbdbc7NNuCILOlIRXSBh0o87MIISvp/qwOgoPvoYCr+TwHxDz5XAzK67Msu8iiWg1PuJTffWg5KOONkEiik5nGqTqarcqMomPssiq8CwACW0LLkWrUtRup5gtC7BMLQQMEgppfRRuC699FPFHGusMcsYq0zEiaNAdbPKpmDVVY1Xq5FH12i0QmRabc3iR11xI2iLLoxEUpdImNzDD/jIjY85Oo7Co9mh6sNPJJJqyu6Nk9gNzyQwU1I6JqDoc5pN9YaCUqiIzKWvvnThsNlpOul0l414vyqjDHnlDevsMhJVOy1I5VJ70koRNlhS/woV1rRTEB9+wuEoLFMssk4jrqLUEFuFMeMVWauCVlhJHjnkWnW8FeXcdiuyZV+9YGSXmJ/bw1k6dhp3DmWpQyopaMMDz0yRQKrvDuj4mOOlL6dFw0vwmsb6vDXbLLcocGf/FqQ5kApKPnbddYPPrgQckN5A0U50LX0xjWttgvmiUO6+Bs70e7sxffhhUTWVorDMLosMMlYN38zjjxt/fH7JbbU/5dsud3mRbR4Z5LmkYCRneHiT1KCUnqTUJw5fMglOWMI0qcSBXMWLU0T2QIixqYQmDXza8cAVLp98aylSCeFP3ICeP1RthPZxSp7+EyB6mS16YBnL2xyUsLxYqP9BdYubXO7SvYFZzzCXAt/dLqMpxjTmCefbFKlCRaoXDQ5WUwyZjiBnv1qdDEi1CdJuiLO/TTSCEM85HZR6khSpketYoTvPA2MCEvBUpT4+geNMuIQGPP6BDGSoiXmgAq3efSRcHznPetZkB5+5wT2AAAScRhgVbWGFKwUi1NlkaAa7sMV6GdokourGmL7kBWFws5Ao8ZKp8AkRb5tCYsM+1BgVjYpiiMuM4hpHI8dVcWRY5GWQuKib3XixIC5TxCUaYQg+fA4jEMHDzmoWHzrYwQ5HIeQCwwQmn2kwDna4wyjugMcyoGFs4wQEIcjQhjg8sCo0wQ+40IM8qnkQPT//AQm5GJkUNuHHKf3xj38secmzmQFShtmLKSUVIbw4hkOFcZvANuS9hzqBiARN6BSukMQkQiFUfwOR+6IYRSssjoojnR8v74e/XREEc11gqSIi8YhDZKRYpKtDH5oFH9LNgQ51QKR7rsQUMqXEJPTkFgXfgEdwjrMMbRjFIOCYk/3UyU7mUiNTmhaUOQ7PPXMAxB+Iop6lPOUp8JqkV+YVULGJxQxAjBQUEObJhEWhoBw6aNsCJrfESGqhOTzMQh22SliCqHAqqoxpSFMaGImUpFScVf1stcse+bI3QOoVS7sQBks8AhE8mRLp0NORpNjhIROswzbJhaUvbbANpa3D/0jggJE4iDOcSh3nHwghiJfoCZCBRA/q0MQmokTzJxKc6RyEgryuxUGSMERrc8eC1+zJ9VGeTChk+Dowt9FNe3Q95SnfIj65fs8vr5SMxDRauBV9JpgsctFmFMu4KYoMl7PK4smwuCst4qaLAyGmkjpBrJzOzig7fa2xRkvcn8DkOiypg+vOMyU20FbCaADEHgQxJp2gaz5KCR1z4hAVQfq0WN+KSGyVRcc2LOUj6VzuJA2U1gGJLW3eK1hcmOAgtozXum4NTIRuiNDtTggwiFHYYT5VXusWjguMUAQYnPxkKH9hcIubMnwX25rGQva+u8qVrgTCX4N4IQy/qMR/i/+lrNnlLIB1UGOc0ogllpQkjt8h3uxkK2GloqEOTRqbf+Yz1ablByMN3k87ydWH2RHthG0Y23nOgAY1uCF0K06Jf/oDY3kNilDjDAzdJCqYHdbNVAb1Vyb1hai5JUx7OEzlYDpl5CdW5guM8EJsYsMi3VhhCe+V4pXlB1kt13dHlAPSlzM35kxwoknMmd0yH0Jco6Dx2SGJc2rPZJI5HBXP2xbnHtfghjcZ8s9WxUlUmuLT2JZhDWpYw53Vqm6lSLDSlgaQWmk4NhmPU0IX+u6ksifRje4bxzd22w7nxmNRDvluRMxoh2JJhUUoQgufCeniUKYEJbRGCu/1teSCfVL/+wppR7sKJn8LYpAwbCITiggEoplTB2Ul60l3SOFoRZtodsaRTEcTybZ9XoY9jqEMogMrIaVCFZrEEVpRucM4IX1nPJrBT2sYLj3/88ICCSrf49y6XQaG0O2N0gmF2+RBPZkoH/JQopYicirzltEQUSY1YGDEF3BUcR7daFZKYIIV+sbxju/SsSYDUn2LrZvLsTQMlIgEy2fKSJhHvsFonrxnGzw0lGBngxH+uc/JMAYyrKFNPvOZAx+YPP3spz5oEMnt8HhUPLbbDDfRGn3cFa9Md36cTaCbDUeJULLzWIdqO3tDVc3dIaZyfIkJUYyoQHcwnMyWs1KNfZeQcdZI/0F+ueQ+LrE4Ml0RG5iIVylLEdL4Q/TBIX8ABOmYEibmnIdKdbjmdsADE/MwWvd4/nzom9ZCQmohopE/OogqqGCDoWgDNPiJ2EOnBkMDOBAnlXiDn8KJrDOrssA3sfA5BWmQRMEug/muD9EhHCM+r4uUvuquhUKl5FsMVzuvU9kCRai7LMMyX/qMyPE1kKGfXbIv7/sRw0sZ3ii5xAODYkC/ZWuIKXk/PIo/+SstoOkOa4EjMAmJ/eM/0DsDOqGJ+2ghN6hCqVAPL3QXOmAORsKIiXgOcyKDcEKnYgGJrjgreuG6Ddy2Uws1fhO4JYqM3tuXU6uxBqEotlpBv1IMI//igogDgy7IMpGCjdvIEdbIAi/ggl6jIvm6ohzsMpETv8oxNl8Bg2CgBJZLQkAoLQdrIEHINqKJgwdEg6CJszcovQG8syscm/47gzFkIS+UP6xqITgqIPpoMPyYgzVUNzaIg/jDCufaP36Bq7DztL0JEYPiF32ZLhLkoVQLpYQzxLy6jC9QBC+InCqzgurzmB2Zi8D7mBykldswGcnyMjAzCDDYBU1YBOVoP/YzRWSckjeYA0FgpPUTBDKAwFeswtKDI1qsxVvcQrGKqq+JRXqajxaSOqnzOTQohDVkp2VSrjisl637Od6TFILzwAa5HsR4pb0wwZKkK4RxqybgKwz/GTJCHJ++OhUwCAMfHJwoCKn0urXZaI3fYIIrADwerA1dwrJ2zA0rwB/Liccu+AJNiIQl2YP2a7/SoqmXKLDVu8hBIANkZArxKL36AI9aVKrPG4Mz2A+H5MJ1Qic5KC3zkAMBKctDAL0mdDYBmcOyHBvteZtQyzHuukbiExjtcit/y0MJMQxVywuMkgIqCAMwoAJxnDJcY5H5+Y0kWIIr45EmgK/5QinQBCaTY6kj4RxGuMc5cIgpqQ8olDAyGIRCYMPZiZYBtCos2UtbHIMxQIN16s13Ocb3SwnP2yMJG4VDYEM0eIgCY4MYw82xsStFgYsck07e2x4bs4sbc0aYdDwYFSQYH0Oo8cGQIToVyKSfKoCC1mAv2XANzAQO1yBK+sEl1pDMHumRpeTEYjM2y/KCLwCGTVgIiogIh2CK0kpIoCODWWBDQYgDosEdMDyPy3POsywDq5jADfoaP2JFOFiDnyNOCSuEXMAgZTmqEW1O5wwIACH5BAB9AAAALAAAAAAxAasAhyAkHx8jHiIkICgnJCcmLSYoMy0pLjonLEMoLkgrMUYwNUEzNTozNjM0My80OSo6MyJALB5HKyBMLShQLi5RLjNTL0JPLkxTMUlWND9UNTdSOi1IRClBSiY7TyY7USc6USc9Uiw9VC0+VjA/VzI+VDM+UTVAUzdCVjlCUzpCUD1BTkFCTUJBSkdCR1A/QFo+OWNAN2lBOGtFPmtJSGhLSWFNS1hNTFJMT0xKUEhIUUVIU0FHVD5GVj9IWUNKWUdMWUpOWkxQWk5RW05SXU9UXlFWYFNXXlVYXlhZXltaXV9bXGRfV2ljVmhkUmtjTGVpRWNpOWBpNWdyM3B4OHZ+OnyIOYCNPIGMRYGMTX6HU32HWXyEXnx+Znh2a3N0dnJ2fHV4fn58fIN+eYR7dIdzcIhubo5za5ZyZ51yZ596ZZ+CZaGEbKeFfamFgq+Nf7eQeMeUfcufddWndNWwbNSyY9K0Xc2zWMW3TMK5PNm/OuK7POSxPuGmPdydP9CNOcuDOcJ+Nb97Ob5yMrppLrdkLrFjMKtlMaRiM5tgNZZhM5NdLpFVJ5BNJ4pEJosyKIsmLIspLokvM402QZA8S5k7TKE8TqI9UKVAU6lJWKVSWptbVZRhT4pfUoNcV31aX3dSYnJRZGxWY2pkY2ZmaWNnb1tkdFtne1pqg19vhl9yi1d2hk2AgEeNfUiTg0qWilOVkF+Rlm+KnHSLpHmQqX+VrIWXqYyUno6RlY+PkYuMjYmKjImKiIqJgo2LfIyMeo6OepGQf5SSgZSRhJWShpaTiJeVh5iWiJmYiJubh5yajJyaj5uZk5qYmJqYm5uYnJ2Zm56dmaCdl6GdlKGekqKhk6Oik6akl6mnmquomqqom6uon6uqoqioo5+lp5qip5ikq56ipKSkoqimpKqpqKurqq2tqq6uqbGwq7W0rL+0qcm8pr64rri3s7W1tLGzs6+wta+tuLGpvq+ywrK4xbS9x77CysPHzMrN0s3V3M/e6dPk8OTp6e3s4vf28vz6+Pz69gj/ADEJHIgpUyY028qVI0dOoUOFDMeNIydRIjlx4cJ1AwdtozNwzUDeYsZMl65du8KIQbmL1y4xvMLERImLFy9duW7tysUMHEdnzm7hwmXyZJijYVDeWurTpzNv4KB2yxhOKNFcWHcVXXrLWbevDMmJ7MosF9GRuFpm5SVGTJcuo0aJikvKixcwYMLosmXL2zd59Ojdw4cvXz59iPUdRnx4ceLHkPURjkz5Ma59/jLfE5NUL77EjkErrmyPXi1as2bR+itvnj17+WAbjp2PnuHIs3Pnfqw7H0GBBg+OK/eu3Dnj7pInf8e8OfN26LSdO95QocVx5saJE6c9WjhoGbeL/9sIzlmzW7lYYsWVqyiupUPXs0+PVOZOXGFwLZufnm1bXMyMtBQzQ3G1VDNEnaSVLnoJlct5XAEFzXkkLbMMSRhiuN9+7LUUU31h3GVXXXbZlRdSRaWYC1+12BKLLbXUEgsqMdb4zY0x3nhja9/oYs89QIpzF1J/ARnjPLcplmRkrYEBxBBHAIHED6XQUpljvWWpZZa/AZcJG9q9Q8505pyj3DvLNZfcOW2gwUYb2ohFETgXjSkONxJlVN1EEE00zkbe1IQLNNBEA054E1EkHkbhHNpoo8wQCs1S0IBj4TA1tSRTesJ0aJNNO5ll1ntYKWjSLmilp9VINC1DKEeENv8DTYDztfRSW23tAmCCI9FaYE6d6YWSGHiF+MUoXoQ4hhdwyaVEEkpEq0RcoySBxBcqmhSXF198YQoqtvQIxheopILKKeimMos8gMHG2D37gKGCA/OyoEIt81B2W2O8jdbYbEpu6VuXBrVRTkYTTaecO8wx3PCaaAR3UBsVdSFOO+I0ZE44zzwTkkJoFrdnN1AVgwtV3Ck03TllLtyOOy8rZ+aaK9dsDkTlYLTdONGQ9F5NvEBDTFo06dpSpxa6Ouuh4ABIaEazDgUqL0Oxx96rztCqE0pHffhhfS/tZNVIzdDKDIRWZYUSW17EJQopcoki9xLQJiGKEksocYQtpSD/YRIYeh9xhBCCCzHKuLeA8e0XYYBBChIqrOAAAyrYgiTAjPEbmuYBa74lwQUztzM5ZzqnZnLoSGyQJpq8YY0Z2JCj5zg+bUfOzQrhvhDtzpRDUnjc3T5zcu0Ub/zxyCPPTvLHo+P8zCuXSWbNLHMjjjXWUENNNNFcut/an7okDDHLEGO++ZimBTRMubhkq35DkSRrgC813vhdeOWllvq+omfWUv1RCVJg0pajcIYzcEPCKNoRD110wT9vGcMY4CKKJcjtbs9CQhKWwMFojYIUXwBDLGJBixx9gx6usQdh8HEP2NxjXwD7l5ZAlwllwIdszwBHN7iTqOooRxyqy8Qn/zxxhjWk4U3OwIjsljizdpiJORQhmTPeQSjvhINPw4MZ89ixPOYVj4tc/GI7wEhGMX6xi+iAjvPW+Dw2ngMdb4SjOcyxjW1o447WwCP2sNe98hFDGMZYhjCUQQz/yMQt22IWAXWlH2Z4aD1lWc9JwFAi/J3IgCvBiVl2kZe8eAFuchGCKJzxDVskS4CnDJFd9KLKVaZnk40jhSypJRdkVVKWbYMb3PrGyy/EIkbsCiY9ZENDcjAHZMQhRzNOlZKj6OKAbQiiJzzRiTOoIQ2Z0AQa2oCRhYSlOt6cE1DcwRFqhIMbDVGYF8dYRuUtj4zwhOcZw8hO6NQzjegIozzz2f88NrZxjTWDI5nmWMft3DEcSTOfMIbhErbYZIISxNWyksUZULXPLEPzEC7M16GW1FIuSYhLtOwGBhmdsoAvoeQsqTUXL4ihkifqlkxDeKKvVbJEujxliZBVLSNo8Ag/KMIlCKYJ0zWMHrOoUS3gkbhigSGaEqPmJ6qphogFBw3PCEekDiUpnxCKJEtxx6xI8ipE4Wk45TCHFuMJRpiVUZ9sjSsY2fnWd8rznWNUoz/XyI69+tWNKxPoQOtI2MJqAyN9TFr52GMTXDnWPzDpwohoGTdkjYtZXYioZBVZola2skQqddtc6II/mcTkRJ+UJYnwQtOjyBSnQ/1NNs9h1Hb/1EMWtMgtLejhONU+VXWd8MQMqvkGqxoEDc3oxrRI1A2+ONcbG+lGOWB1KG6AxXej0s+FJDUrqjANPNwIb0LeKNfyzpWMaYzrGJ0XRr/aU69sLF4ajRffv76RenOMXpnyO0eCbsN6OqNKRrjHPUJZKD7h80JIeSGMxn4KJhN8i4RFIeG3gChEMNnFF0hkF2S1tMO2pKQnj0JJuqx0FJeILUGy2QY3ZIw585iHanSLD1SgwhQ4toVxDRLc4Z6huBI7gw43rFp5zDi33yAHdMshqXDkQrWk0AUprKVBJChhLqs1LzqWoQxjBHIZBLYGVfiU1jgK9r5mNu8Z5fte49Fz/55qzuvy/Em9Ogv2zCzDHR3rKJH/hhfA4aDGWCsEBiSAwRrRkAb3EL3Ha2jjGoy2hjSUIYxKt8SxFa6wBN/SFgvDpcNwCfVbtvVBunwwxTQ0yJu00Q546LaE9ihXKmYdDtVhosedSEMcVDcMeHgjDN3CizxkkZrUfINkDXlGpcDhhSMg4dmyLIW0pU2KaRvhCF+gR3nXsQyVtEUX5OhVgM5RRnfYzBziSFo0qCHmjLTbGuK4I2Hp2N/+vpGudsV3PM143r4+r87TAWgc0ZznOYaTz9sYR3jvhBFBY+gWXyhFGNgtZnmLl7B3zPj1ruHoPXoc0YKORqEsZIzxNbjBjv8VQ0Q7PQa2THAU05IbqmVL1DbEQx43jzEYZj1rIEosuJ+YASd0rTpmvMMWInSukXW7ro0UJ1JA+YIQigCEIAyBFKZA1ylMUW0cm6IUujBvPXChS1KEQR4jHGEqtG1ecCTh7dGy4CgkLEEGo0QY5mAvFwFKR+tFw8tghve8855P887533b+q2Dr3aeE81nhf8bIrJYCo2+EhxuFHUcdMc/nPy/c89YDMMMZ1W53lz7QYU70NJSxDGMMQxmUJsYwhCGGFKu4S7It2DNIpotZxyIVPg8O0IWuBjmozhnuQLpz/3JkWsiDZE/3WOKGEIQfTL0UpuB5KrLO81PkQuy3UG3/KWwRj7SPEEj2WIdcw6GEaEdrRLKcFsyfpQTDczEacdH0YyFLNczTEZx9Eg4Mh3kQUSbGMVA3U2/9RQ5nhSfk4Gd4Yj3hIHJCES6WJ4CcVxF9hh0J12ePR1h/VhGhxyiexyhUYU7VQBV7JA6Q5nHaQw229xu3h3sFcRBnoAsj9AVARBA9NgObUHwSgwbiMA+Jk3a18A3N93ze8A7m8HBSBnNmh3U8d2On0H3OAH42ZmPfEA+y0IW1EA73oA7YUHjsoH5kFA6jMG2lMAq34HWosGFet4b1YH/McAM4cIc48HZv92zSIi1gUF5pNEAw8SkbRQz6tXkNR2DqRmAENmAi/2chWGGB0XANjqeAlkhvluh42/CACdeAoLdwJjiB5iRgixKK1mB7MYiKM5hqaOAGcJAJPChcPqgGuxYcbeAORPgifHEjqnEatSAP3uAN2nEhzPA9E5QfpBAE2lcKVThrpuAN+gZP9XALspYKvJhU55AMYkAGFvQMccUM0SZto/AN2jcusnYK2UaHN7ACOdCOSlAKRRCPpfA4RmAERYAEYRCN7cUOSLACLPCPOHAE0DJSdgVHiMcyYRB3FiQ31NIFu6Bw37EMryQP35ALw0A+0zAN0oA98naJuVNvDFEO/yURmEeSnxheAjaKKBN5KEkVqphilvCSNJh7sDgQk9AJQf83i7VYMOUAjJX3DfCAhCVUQr62hOagNMVIezJxC6MABM2ICszIc6bQDW7GVvWgC9UYlLOQZMDQBWXQBTdgLV4QDuUAT7nwQbwkCvBQjWBQhWqXjobHDEfAAivAjqMQh1ynhkWQj3I1RqOgA4C5A0AAj/BYBEnwMvgkcCvDC0hgBEIQBDhwA5IJBEBwA7rgJ99RNrcwD9/gDOGgDX9HDF6WDLBXmsoQDgmYVpaoHWK2RwIoYAJWgrB5eaXIKOJgCTGJirkpkzNJgzcZdDSwCW8AB17SBsxRhCN0I7l1GkAZjDAjKRXiEi81CkjwLeZCCll4Y+CwVmxlD1jJcxTpDer/IAxdIApIIAQ4kAM4EARJQApiQG5cxCCKI47w0IyxoDipEAuyEAtwaV7LYAT+SJejcC7oggpdh2OlAAb6SEZ/CZg6IARZhy5rKF+J6Q6LlwtHUAREsKFIsKEbWgTgphCSFyCcCQ13Qp4X1AW2MFNhMCYImFYOMQ5cJg00WnKVtlCkaZrgwEMjuCikKIDigZuquJu82ZsEMQm/OQOfIJzECRxuwBw4mHbxcBpDeWzQZaEF9lVSEwYUNDccdEFesAsLyg7DBAbnUi7zAA/qoAxkcAM5EKD/yAJSUgRKQA5chB8zYmOkUJ++15anQGz3OaZkBA1JoKFEYDgEegoGyoxb/wd2gsoOpOCgD8qop7CGbkWhiGcOuIB9XydtcQii73AODPgdZ8OZO8oNuHBByFILiZoKzHFuNeMOCFoKX9AMKgEq3TaIu9ANGqh54aUd4xAONJqRsLd6yVAJMbmbRPqSqOibSIqknTADSiqcaTAQmYB872B+sTClr2al32BuTZERsGJFggYNrXc+F7kM4XAOVQlP3ml+w6QNvTAKQvCmdRmnLNCOODAK0cAORPF75jIK8mCfinMKJHSf9scO4KiGA6p1qYB16PJ1uvCoXuCgOyAElLqG70BfdDYdbYiXcQh2TFgO3AApzRCU3oAnzaCGuUCODisPaAJwCpMKDvsNSP8wBENgBKMwDll4CmAADwvRJyEZkrfQF8JID+/ARch6Cbu5tMyKipPgCXPhCQNxCc8KrdLqCcKJBtaqDfPwDvmZdvJApUhGMlR5MLOJgSgZioiiVnAGRvRQD+TCc/bAD9YgBqOwji2wty2AA3ybr2F5CyYhC7OGCgJrn95ShbQgC39of8uQdQjasOlyl1qXoOVVPBUbmBhbuaOwsZh6kG0YscyIY40KBiMbrCDRDH/hDdzhDTa2dTfSfbEAD6Eaq9QTCw4bD6VABENQBKUgD+ViY7EgMjgDTuQAD15nCmAgt6nwBciarDC5rC85CTMQBEWgCqTQCbZ3tUiatVtrreL/QA/w8Hti+2q/aLbuULIow0PGG6N80jJvG0aBsXOzBgb4wA/Y4AVK4LdL4AZoAAo2YAM3wLd9iwRRRrjXCQ88x59VqAqpEQYJ+7haZwqSW4UVnKBj6jwV+wM6sANBMLpb17mfi0/mdg7NEKFfR7pbVwRfUBzZIQ4gwQy2QJFXNA5TeCMAa7C0Gz0BBUe4my7yUApDQAS+Kw9TOLtMOFAOEZKtWg/bZwrPm6yW8LxPa7WT4AI64ANEMAqesL3c671vUJMFEb7dYH6yIA+v5nzoSxWh54D9dYA87DJvWzwoVI77gA/EkAToaQNtkAaawAk1EMgC7AItwAItcANhgMAG/0qOvvcFDisLEGx/xJCoFJyosUBKqiChCipXGrwCPrADO0AlnIsmbLQwK3PC5zKPcYEEvkurLhxeMawLLSKA5KB9R7ifvke7JVxn5mYLNDtrwDvERFAK34C7PEe7cGxw3lQONKt19CALWbe0uImb0iy9KTYJNZADOhAERvAJqni1WYsGcKAJA/EGzmALgiu4JuEiXaga3+ANtgAP7vAoOpMoB4gmC0M8ydNOtjUP5cgPm3EEOFADnzDOm7AJNBDINLDQNOAChJwEAIsKXsDI+enI6RILYWd/wkDJFSwP9kALr/AKlbrJ8kRfXrACP1CXoiyhSuC5IwxH2yAGTGBBZP9QQQIsmUngBbgwEXdSHiXxDbVwKMzMc0eYdrP2DbXLy9Phy7N2CsXMu8NsC7Jgn/AgD6rJeBChOF43D7UQzdNMzVHMtLp5zTNAyC1gA5NACVD7rNKaa7s2EG1QD4Ex1/IAD91AuxJRHt0As+5AHKZDu8fkHA6jz8dT0vWAdmmnC/1gD7yQBDcQCgXNOghdAzTACQeNBpxAyDbQfV5QC03NwOmSChlteLgQoSFMoLbAD/gA0iGNwXCFXugABii9Aiqw0pXa0vCFPOhQDtYADGTQC9wowHwbwLxwReUQrGWDC0AtgO4AsKkgC/EQtkddHOMAcOjgDt6gfaU0BFVnBDD/Etp/kTsPYXDkoAvJS5HoUglRrN7q/dXWTL3SmtbT273DlQavCNf1kN/6vd/7jUJ8Tab5/Ro/IuAEzt/6PdcIPtdkGrdyHRj9gA/r0AWQTQOakAl+7AlLigZpgAZr8Aae0AI1QL9v6NmNrHWKOtrmlQscfS62sA+qzdohHQsZjA5h4Ml1+cGVmwQbu1cWam7moAxswAbcWAM24NAOXeRMIA4LUbKaudzicA4InJ9GLN3HlhTSU2e1TNTfYI9FcAS68A01Ow8wCk64Qw62oMLfMA/R/LztjaxRLKRCmmKU8KyUoNbfTN+5BgeUANfP4BW8yifNEWMxxi6hCuABTuBA/5Loir7ojK7o9lAPr3HY7/Aa6cAFSzBNNIAGaKAJm6BNGr4GcAAHZ1ADXWCmBnoXnWq4nqqoucB25rULWXcuFBwG3eDiiz0LIR3SsJC0/bZ3sb0COqACtZ2xSLDjPO481pAM2MAGZbAEg2zkLkDcIhmsWXMLMSKA5UDi+UkPvwywYUASVz5wZmLL8eChRAAGA5sutYC0x6GaVz1dpr3u6d3m6k0J7j3NtheTc34Jds7v/D7nbF3fb6BibUARQ9sQ3+QRRdsO47BRW6VD3QANBqQrZ6NDw/EOKdTojk6EjGMSYUAKz3LpncAJrMM6Gp4GaTCcbCAGy8ASLIET78EVp/9yC7xeXu7w8XihCxvGDPzQD5qB67n+CrHgDnHlPDXuA8Ju26VwBPCQ29e9JsqgDungBmbABAEM7UYuCuGQcOGQNc1w7dxQDhS9ds1Ms7HQDQhvbwPX3Go3C/NgBFD9BfYQ2rvlwtbh7uXQDSYeC058Cuz99/Z+72/O7/Jte3Ve5+Bc335AEG4QFhABgBFRHrYgDt3DPWy8rjA3WpRVF2AQDmNyqcsTGPYwD8vk8SbRj8D+AzmQBJ3Q6SZvRJ0OB5D+6PzNdi9D3dYzDvXQ6D/SQo+eJlCEGZnhD/cgC7nuCq4g9ES/b+ewC/UYBEBQBKbdN95gbsrx9Ba6DeoQhtn/wAaiQORY79A14PnU3gzOcO0ZM/b08MNbN7zeVG+3m3azUA+7u6GmgA8OOwtIezsP8RDd0KoAYS8WqkoFDRq0lNBSpYUMFVKiZOnSpYQQKU26OGlSjBmcAv3BFBKTM3IlTZ40OQ6cM2/mqC2LVo3bzJnulCS5ceSIESWkSJUCOmrctnLbjB4lx85ds1y6dIUBA4aICqoqVqzIYYOTJk2Z0KiBg4YGm3tlzZ5Fm9YsPrZr8am9t8/fXH/97sV69cqVq7yuYM1La69eM15iwhxGjFgXuXbs2LWD7M4dOnz8+N1T16ZMDRedPb94YSMauXHhoDVzVqsWuHDi5MWKlSrV/+tTp1KZmtWtXDly5sqZM3dOeHBbsGPZwleKSJEipOylqp0q1rx3u3ebI7c7uzjotU/Zq0Xw4PiEBxWel3jeokaNMDp+FIlJ3LhxJetnt25/5bdy0WBSC2cbmspRQggWDsSBFFRMMQUoUnwDjpxzgDOHHXrAeQoMUkYhJYkSPlShBKpW0CGUrtBAI42wZmBjGWOIWQamaABsjZv6zHGnMXrqsccetHr08R4fgSwrH7rq2gcfvPTaa69XYKFHLcHqobIeeq6kZ5525qkHrsosU0cdODjphLPOQJNBBhfCceedd7rxxhtaavFGHGd0acabb7rpRhcwYvEmllu8GaecQv9/+w243YqLRZZY8EFFp1JImSe22mKhR55yhrvON0PBqA0VVOj55ovxTiUPPVXXY08S9zwKRKRM5qOvVpN408+Wb8iJBppowpkJWAGVAOJAFhKUTbZTvuANUQrZqaebXbwgRYkfetKhBAe2/VBErDzJxCsVw8JGm6O0QTdddLPR5hp3rbGmGmnmlSaaGasJJxxtZjKKGwmNPHKfffSBpa8mm3xlniur5LHHs4AkEi7LLhNTDk3S8EQG0F6AIc0awOnRSnnkUe2dHelxkzTWwgEHHGicYYYcLGfGch5vbrkFF13A2SWqL76wJSpRUfnGG5RO4k2XU1CRTZ5uYkE1aof/HFrVoowmcfW9WEPKpFavT6oVTlvgGSeaesHhJl8bwRklBxVYUAEIUmJLFgxyjjKKnHXsIScXUpDQYYUdjhhChW25PVxEHLZKEY433DD3XKPMOVddyyM3Kt1tNJ8cnyPr6oeffQpm8mAnZwE22Gr86xUa19Uu9B3JZJesHXvAVEeOOOTIRBNOZICB4zRnoIGZkDMluRZ4GK4yZIavJBLiIOuZR7Ic23HTTUPH6aZlcGR+/krH5nEGDMRwDkNqqRdSiCGHrGZvBvc2CWRrTNjgns+v7aNP7He4kYYyZpSvfG2DGaRoEFCQMLdknUIXQ0EKO+wBD1x4AQgrMNzhNLjB/22poAYXgwMcMgEHzB2FQnjb3Losh0J1sWsb57jH5+YSutGVznROikWA1pWNbLiLhz901zWysbkf8nAdE8OMHNRBCEYs4ndpksEMZuAEYbiOGbfIRS5iQSdulOMdOmJelXYURogJSXpndJ5g0NijMLFRHdmYXTvUp772FcRqV5vEDF4wA/rZrw356wZ9UBK2OP1vXgMk4Dhy8YVk3YaBysqFILPDo3bcIgxIWIG2OLjJw7GAE2lQkSYgh0IKAQeFmSshC3c4xHv0Q4Z1ER0sbjjLWIBDG0UEIrtwyS7LHRGJYcIEIpw4Ayh2wpjKsAY1lEGMXeziC09JhjKkKc1kGP9jmvQS4L3UZqNabSp71gMnZLaksIU1bEjqsIM15hAmZGSjSnNc30HuiEdJ7HETfhCESNwAyPtkh3/dc8Y33qENZdQLQOIAljmc2UhTMLKBtyjJbnxUD13sghQ7yCAnNfoCNaBhEmwY4ilPeEqRUu6U0xiiPV5ZF38MzGCzPBgsvHHLHgrxhyosIk3RpQ7L/ANMcGgEIzhBJmJ2ZBNnmIY1AmgMXORiF7bIRTSnMQ1qUKMa8MJqvKpq1axm9aoIbQ1CZ4JQcaQtbQSkRq9iVAxj2AEPVsACHu6ADGtgQxx8gmc8y1MJ+GlEEhqbQSLwKZJn5I9WYBvHXb0R0P8to17/v1JbOcLAtGSVAgyygQ0qnGGUcnSpHuAgBRg8pFHSOoABaPCKNfBmUpK2loXboJxJzWEPucjQlS3Fhw1h2iRYfGMbvOTlKnHprltiAw4T40ccNsGITWyCTJ2Q4lbWUFVpLIOZu9DFzaRKVa52NZlVzeo1vOuvcdCEGyi8m1EgmB0iIuOta7jDW7FgBWTkixoQyetBMEI1O/Z1EhqTASICMQiRIJQZB26G66CRL7Sd5ha2INRLDIqvfJ3jso0shS6kk9nNcoMdQmrHF0YxCiRosrSbVAEN0IAN18K2xarkHOXqUdsZupIf/cDxwHYL01fYIoW65KFwb4quaaxhYmLS/wQa4oCG59LAE5zYxBqmIa9lNlMXtbiFMZIx1a1e1avV4G41qkGNroq3i0c5791Ic6iSbCOiv0FHNeZ7BzpYAa7BoOu+wiFFSew3v5SYmkEgwh6sxeAFAQ4EIbhGGusKgxePhnRhwiAGXdyiG+Sorr3ITMBzeKGRqchwKmQxi1mYohseLgs7nIGELwAhByY+8QYZcIRlbM7WIiWpKVFZuchpgx38eKXAcsyPfOyYx7TQaQ+DG1x0nUsYuItDGtQghzc4txOf8EQnNoGGNlBjGssUBnZrYYtoKoO73RXzmLc6VWuIN7zXcLON8AZBf7XZzdnRxh3uUA1kzPcKcsXCL/+m8IQuKCMcz9BFGT7xCaxZJGqANo+g6dkxRG/iEpjoWnVa1j1wjMMZ3oNZM2whO2UKMF4UNocXdEG3VJBi5aSeRSkkVJZ6sIMURgBDRjlYAJ6TlgErwMW+2lU5VKZSlZI7yq9tKzq57MMy+DD2bmmhr2TTNMjN/i26MKOOOSxZE3Kg9hrS8FxOoIEN3lZGMcKdi3Efw9xbtepVxbxubyc1Gd61RjjKu15y0GQcimLvebEhVzUgQwtWqIIUpjAFLWiBC2NQLcfBwQxi+FUSfcZvXgfdKvcgWhMTwd+WdAUPeMgDZQqbhzze4Q1bOCMc0pwwhcfhBVvUQhaymVujZCH/C1K8Y0jvYMcKfuAFWG+Q5wUoLQPCEMRrUMMYL7JmQaWBVaPfcoVGCQeN6fL0feRYYFCPOkxryUOb5pLZQeZp7uIwCELEIUxhisMahpqibk/DGMPYBS6+UQu3c5nL6qY7tPu2MfMyrHIzomgWASmvehuKmciG+HqrKrgDO0A8OwMGLggGd8EG7+GTa4gIS8iIy8O8qFkIVvEr9+gERPiDz7uEfUq9b5AHcsqSmbEZW9ANa5KGtNq01ggDXamFWWg52IA5UoiSe2AHcugGB1ABUiCt40O+bTGABmCAKaTCI9iGIBIGG9BCJViCLmQCUQBDMOyCLhiDMRADXmghF1oG/2D7nH5gC3xwJacTHXxohfCDKVgIB+YTIubbJW24B37IHXwaBPc7MjFBkRQRhmlIhmHghVv4hm/QsrfrMgD0NribJmEowLwTkPMiChS6D/XiBm1Ah7eyAi3AAzqogiqYAwqEgifgAmyYA+9pGTdoCL7SiE0wBE2YhE7QiMyrRRPMmk44hBWciD/KFBiUQZqRB1uwhd6AvRmJO5cJgwdjRg35E+MAg7Kwh3cYB13YliRowuNzgAJgAAUADRiIgTR5ARfoAqwaBi2Ex3jUwhu4ARu4ARdogRYAg6w7l2tgw8+xDKdDEqa7hzqMOt3iLVvosnhptyDSKW3gByWSA3z6A/8/4KnQAZM3WINDLAM4UIc4mIZLiz4ug7uSLMlvU4Ytg5er4qY32wb6gK0IuRttwAY6wAM8wIIrwILDq4Ir2IIryIItsAb4kkVwaIOGgAhJwEU/+IM2QIc28AQpYg+IY5XLkyJh/INMuDhjlIfSUxgrsRIsWUZbKArYq5e5W4Yw4BAvYEu2/JkviArfM8LW8IIOCkcnZADhiSIoQ4Mz8ARhEK9lWAIlIMwksAEl0AmdMEzmIAIjuAFdSKGjiAbPsS226D5/mBiBsQeD3DFWKBge24VhEAZhAAZgqAY+DDJsUIc3CMQ/cE2ewp050B3HUYM0eAPZlIOuw4a6I0mTrDv/q6oqAkwmrFpA9aI39BqHbBi8m5yDUVQDLKCCKpAzNQAGZLiDWPSecDgDQNs8TRAEP1CDeLCHc8g2TyiDM/gEYpKEqpQBGpiBFIyVi3ODckAe06OSMcKSd4CwciAo6Yu7alAGYegFXxCDMhyDMURQYmgYckANJjwxJ+Q5A3iBdIyubUsDN5CGaxAHZugJnxiFJPACphGVv/EOUyiCW0ghcxmGlfIpy8TMzNwHeuBM02mFOmSFGy2Yb5Al03mFW9g4tAmiHrI6bFBNsKvIe/gHjFQHOnBNpnTNP+CDOgC7dQoTaiCG0RSGYSCG5+NSqSIzvDPAvDEhbhCHMsW6bcCG//iigzu4AjvDglS8gimwginggifYgmB4BmhoGWjQBKvpM00IhDpIh3o4B2MypjaIB3QwE+ERwfbMGI/AhIuTBnKoh5H5Suq5knlIvW7Yz5LLwZNLqwCappSsphdRhnW4z2fAhWZw0J3TIAgtAAJQAIp7T768UHjhUJ/4CRBVhVTo1QZRBe84Ah9Ll2j4R9CBpXtgCxzLzH6I0Ro1SGitUVZYhVW40bygVljYUYRJlmbUQx4iUiLdOn74hyRFLkBcxT5Q1z7Ygzrwgzqgg9wMk3RoHWi4BkXkUmNghnBYSbnzsjGjKu9yt64i0jmQK7m6AyxQg2CgAsVr2Cz4hX7Dgv9ncAY9jYZMWI8/TQN1INQyMCYoc4N6cIZQ8AQaqAEzcQFicgIn6BitvIRMeIbOeocYzJJK1dSRkYdv2M9ogL3/TCuzoZegnQZp4IYqcYemqiBO6rltgdUCkFAoqlULdYNr4FAO+QlW61Vf/YJS8I5TMILNQpdl0L4kuTF++BJXYlZg6z4ZlVZppVYQAIEbZQXOfJIb6lVvKIdvVbZsOCJmDZM5wM3doQM6cFI/YFd49YPErQPAVQfjiIVuyIUCPVAlmIdx+NIC9DJq0JlmshcXUQYulSZjOIZqeIM6+LebtLMpoII1kIIr0AIowAAoaIILwAJNaINnCAdpwNikvLz/TUDUeCiDbGMERECDQcUFT0Be5A2FGngBdVgDJ+CMQ8MITXiGd6iHR3xEebDZ1BsZneUPnvXPubMXTRvfGZmRmrOScbgFp/gCnTsccRzHpl0AKIqiTmCcC12GUfgCtuwQMOhVVVCFBunaUvCGUOSFIynbP3y6G6OL0EHbZ21baGUFEOCADbDWuT2YVtjWJlEFW3CHIA1XHkJSn+I6OoiDE46DP4AD1wSEPvCDj2hhOgBcwM1NGWaUWCgVHQicIjACeiCH4MS7cJiFWJiFWniHysUPcuiRdtiNbQBct9I3UmQ8KrCCLHgCC4gCKIgCdRi0cAFBShBBSUCDeADebAsw/0NIg3Qo4+BN3lCgAXVQg5UVA1xQS/MEB3cgFdV4xErF2a7UWaNZhmcMzp/1WSAWh3qwXndwhl0Qg2lZgXE8HAMwAPhtWqc9tOExqiRLAzYgha4tAv8N1mXhWmH1hnBYBsp0VrMNk8q4h1uABVu4rdABnX74hgiWYLi1YLnlUYR8hV2wBnRYh2CmknVQ4DmAVzqon0BIXDuoyMJV18Q1XD4Y3GmeA2vYPVmoBVpoJFSYB14BL6zaqnCghUYxYrDskvebjHNwv1Oss5ycgiiQAit4KynQgiaIAjm1Aqvhq4sQQU0gY/Q0JkQwhECAA+01z+DthOTthDngBCfYhdQRh/9naIZu0NRsnpNaOEbsLRpmBIdALih7Ed+YEE6GZBPsOUKL8gINwQGmfV8njF8nJIBYnVWotd9N0GReGBpUUAJQDlYBFlbCiCEcw4d1UIdpYIM1KIZ7WAfPpIcGPhJanta5leC33YC4vdYM9syYigVo6FscK9d++Ic54AdAMATXDIRCEIRk/oOPcFfXXNe37gM+iNI5wAZSw+ZvaKRY0JSFhBfqEgfbK2Lf4xJ74Lo6qAa+VQc8qIM7sII7UIMrkIIooAIqQF0puAAMwOIpgAJMwIiLYINsu7xJIGOoTM9EOISPUAc1/oQyYG3WNs8z4AQmwN2yIlOW6YYsoYXcnpP/PFaNWtDZZsS0Z4RGTftSeCGgcGiHcGCH0vCCmyAxHDCcJ2Ta45tkCDUAAkiAFygDWs1kTdaFoRmFMEiWAC4FAAZgU/ACubixe0CHdEiHM+iEJlBNbOitlaqLWrblG10FEKhquW2FvCgdDd4LWFgHN4A/KlWHL/kDdQgEQ3Bwsnbw+gGEtVZmF45muX5ruZbh3J4FWviGWIAF2aiFbngH3wQvbfgGWchteLiHHbGHObjOakgGYLgGfVtNxtaCKIiCLLiAxYPnJ2g8LbiACwCFhUtPhcM2340HqHTPRTgEQ/ADwG0Dcljt1vZY1uaCZQirsbJt3O5wD6cHi87tcQPu/2t6LPO9l7zLu3wRh3YAh3aIaC8wAiHAgRxggU1ywuqm7gMggBegAW3IGEyGMq5AETZogzYwg2XYv3GGy1kYtVjYhVYKnXtIByJNh2pYA2sIk3V4h9t6pX6oBam+0ane7w3gAP8G8NKZW1jghTcIBDVQgzfYHSqNyD+YA0E4hFwvhEJwcENIa0AAhPqpyHXlgz2Qaz5QV2meAzF/DVkI8Ud8B0rcKngRhxTP7W8wwvezgnIJhmD4SMeeLyuQAigYcioe8ii4AHSPXQt4gRpY3hooclAAhRkogzYgExlYBIEOBMaNh2c46NbuhDIQhVFghjIt09ruOOqBuVmIQd3Wbf9mvBszH19CFjN+PTlyAAfSe4ZbIAUcwAo7x/OXhtADUAAJ9QRrUAYmoGkoay6bJvRNdgNsCIdGfERyEAN1EJJ0IOx0cIOe73nWVAdPb0Mj2QdaGPVWGHW5neAK1m9WSPUAf4XafGFOiPU4mGF+6ANbx/VDUIRDEAQH1/UJD4QJb9Jkr4OzP/bFFWdakAV62D1YUAXffodo8L9zI7Nv+HJsZwcYv8mePAfxgnHI1gLLxoDIjmzJxmwLuAAIeAAIaHeThXd5d2MzuPd8H+gZVod4SDgrb+0lMIJcWJnj7rjUiwfsTT2HnxNbgChtiL4zL98Z6apqGIdnmAeX0YVROJD/HMiBR1bamIZQWU3HMmi3adDLqG35lif0FGGD5V/+NDhETWBNx3mDx1kDA48h29qHefiG7jN6pffvG6XgDRABCSD/VXj60vmFTUiETYB1WZdXrBeEPth6Jx8EXi+EQ1iEsv4Dsi/7uJbrsweIOnXmpKNFKxY9WQpT0fomL9q0iBKpUZtm7V2tb7Rq4dt3RZ26O3fwRFGDrg6eOVMsWMBwxUodLBegTHlyAcOAAQ8s1OhpowaooKFq0JghgxEiQ4HoMCUYrwzUqFFxCMEV7irWcNByhREjhtcuXbly6SprFlcuZ9OEJVOmTFq0uHKjUatm1xpecOHa3YImhlQOBgxY/6xwUOCwg8SKCxA47LiAgRcvyOC1RowGDBmaOW3q7PnzJk2a0JBGo+kzmjhx3rBurY6fv9iy782rVYtWvn6xWPHuzapV71UcJBCPEGEDq1fKX7lyxfxVFjXSWceRI4cfvz+E/ARapGjRokKCDBUqdGiR0j/q1/vp04fPez589tBRZxDhrIWyHEKcVlFiRNS849A379hzjTXqWGPFSCMNdMcVUjyBgRO/UHEFFVpsccEFFmRQwQMDCCCZCy4ABUooNBAlAwyLHBJIHUzR4ZQnUpVRYxlJhAFON1ldBc4zzDBzCy5FojVWLrvskgsut5BzzTBtKTOXXBTVdZdW74CTS/8zYHgRBAuJqWCYY4op1hhjhxnAgAIMiFGZNb1optkMnIF2yCGeGWLIJnjiuQkiiGyiWmut3SObbP3UZhAt9+jmG6S9gbBBBBIY18NyyjXn3CutwOLFF1tEJ10/2RESiCDgMcLIi+UNYsh5hwiynnrtuXerfAMppEpCqvgayzfzQEQRgBVRU45D75yDzh1zXIMFHtFaYQUWWNhhxRS/YIABFtM+8QRLGEDRgADlChADiy+cOAO7MrwQQ1IxyjhHPOTgGFWNZiyjlzhX9dhvOOAIDA400DhTMDTMNKNwM7c4aVlb0sBFJZUUBUyOGGR54cUoSKwQJpllqpnYYwU48MD/AyzwgheC13TxrmaShNYZnoH6eXOgOSuSBqGFqoNoovtoZJA+++wWKaSTWioBppluyqmmzXXKRBb/qKMdIYSoysgigow3yKuxFvKHH37UGp98uc6RiiqpzBPLKXGfIo+wESlj993TSIOsPNqog0U19Pyixh3T4mEFHnVUEQUGU0gRRRQcsvRAAxY00EBOOUkiSQwv0BAUu0bBwKodMjKlTjzh3AsVjkxwEUw12XDDTTgADywwwggT7IwzDpMTDTHGKLPMxHEtczzxFDfjxS1hkPL8KKQA8XHIJauJmAMbaJ8DMXDixURmmjGiyGl+5pzzzZ+9sRprcKjjKNCIzjM0/z36wIJ00hxov8pvy7XyfysyFTWp3cJqWCNEIVa1qrEVwhBg85MDyVa2sqEtV3FgmyrkIQu5zW0e0EiGMHrRC2CIsBgRQdY7qrEGO6jBGr8YybQQZwU11AQKUVjcTDBQuSZYLnMAEMAAIhGJzs0AdO16AXroIK/TxYMZNvIEjpzwBCdo6HXQMMc4bqfFgBXMGc1omC3IIY3guaV41NhFF9LYhTGwUQy4cMbGmOEFUYyijqQIwgpWwIDqmcwAaXKAATaggw08IAdKqEZlEGkNadAAXTKQxPjOJ0lE+GkTa3gNdvhxj3vwox/xi18/7EGLWdTCHq/An29CwAEOhKA3Af9UDnB+8z8BSs0WBsxa1hTIKkAI4hDiMc+eCjEIQNjKPWnL1RswKI9ZcBAethjFErogBhEKgxjBS8Y2vgGOl/wCGcDAwhzwcAVoWeEKF3jCL6IQoQvwMESXy4ABGtACAARAAA2IBOdqUMTQsesFijiEQEyHOl08sUadsIENoPCtb2VhC7+wRji6ITCJ6gV30FjYkGwxjmWQ8XjSWEY0xBGGG5D0BjhoAQ5wwJUk6EIMo1BC9GB6BBawIDDWgwxjCOAAFRCBAWsqhvesgUhgFOWRkPROInLmGTSwwX2wSdQnZfNUROFjFrOABSl2sYpYopIVIxABpF7J1f4JUDnf+Mf/HP4wCFyuqhGNWMQwYTUIQTTQVYIABNmMeUw7uCEWfpWHPEZpVXh0AxfGGEbwjKFYYoSQGvB4BzaQ8YtgBEMN1aCWFKqFAQtU6AKLY1wGLGcuAABgAAEIwOWEGIMahIKf/VSEIfYgkBg5xUY3qtESWoCBm4hroU/Igha40M3YzW5gBlvYLcIojWEYoy3IW8Y4vIAEmrJgATh4ni5IMYpmjEIUSIheEqbrRz/e1AAGIEBjDKACHaggCYlMpF2U0QsznKG+9kXDGS75vn54MqpRLZVs9sGObygEFj19AQZ8ACkkGIF/XR2rb14pwHeg1WtsbSt6ADGIQ8xVEIMoDyHm/0rMYqZtD3G46MKcwaNudKNh1SRGMYxxjGS0ZRpvgexIuokHZFQjDlaQwrSiYIEnqHNxFsgc5uyZk9MOQAUYEKIMaNBafsIABokwxGybog5y2DZfY/FCbnHAWygo9FtUAK5DkXGN2R2XGbhoBjiGwVzhPZccHdtjYm7whS+EAQm66DNJX4qDwjgGvYZGU6HRazIhiKEu3qNINawkkWT4hxhd6Aj8+utfoPHDHp20xzI8sQS/xmIHDYBBDGCgAQ34hhOcgIIUuYA/CEdYgLCwRz/6ALYLM6IRXIureEK81hB7La8VNLEIfdELX/iCjc72xZxnLKVpJKMX05BWDH+Bhf8plHNaF5ACFC4kBS1QLkQC+OEASnvaAAwAAlAuimvfFa/Z1kEOZRBHl8tgBlx4Qy/hyAWYl3CDbYmLzDU5M3B/oYxsZMNh3uDGYRU7POSdQwlJwLMDjvAFMHwBCbsQAg6OoARSgGEUOSBZyQx90/SO4S5wupKVYm6NYnRhH/u4xz42DUpNpiMdymDCURCRCFFc3AWLcGsjYMCSIKyCC5J4hCMk0QjN0KAJSnBw/1CZKVjEAh/Z2XUue+1r9HjNEHddK9jAdldbHdPEx3j7MRRbjBgXA8bSprFb3JKMYgSjcIe7wxqqgAUtYCELkIOCFS5AhWtIoQkiypxp67luATD/IIiPiIFr+ymDpNhhtn5ggzjGsTooQmUUu9giM3YRhi4IfFs2jAJNqMBQh/4iGdewS3PdgrxxHGG6gmEAEsAABph64Qbd3UU5wEEKBty00I4xgJnMe4NjUEOolam+NeriaETiIgyc7IjOEYWde6RDGJ4wyiIoiSdGHEURikC6rxmRmac/ov6PgIQQhyiDJzRhCVzgwhYgzSy9AizAgi3wwxwIAiEoYNYsgtitSnhomHioVdao3ay0R9vFwd3RGI29nWJxIAfmHY1Rgx3gQRWMExS8hBVUwRYQmRRIAbdtVg/lBD2tmw2iViQ8QuZpHiX5gUAEAhq4QTy0wejhiBB4/4EWGVfCcFQXNAHBQU4UgBsVyB6a/ULsZMPELUM4JAEYoIIplEIRjILw4cAoJIHpjQM5eAHzHRobHhpkmNfIOAALKIOV2EXMQdpd8IIoOAo+4IOmbVo/9KE1cEENyMA/3Qwiegf8gcfR2Z8jOiL+RcKcOIETZEEW1JpyFCA7/AMdaAfYOaBbKRBcAUJ5qMewdRhesZ18vMGMbSAHNtcx5J0sKgMHVsM4ScEVQE5KdAgXQMG3ccgAsFPlLdnk2aABsED97SANKMDmvUgdBMIZEMM5NFFBlcEoqAAY3I7u5E7BhEM08EITTsi2HB6ZMVRDBYMy2MUykAIqYFAqiOEX3P+AF4RBOODCEZxXorUhGz4G9CmGKPhHgBjLHVYDOOKDP+yDH4ZfqaQDMTiBDLhIeZDHniDidyAC/LnfITTCI24kJOqfDEgRQyUHAcICLmBHHyjgJz6gApkdSpYNSt5VKt6Ke7gBCOKdCIbgLNIipVWDtERItTzOZj0eF1hAE0zB4GFA5dlgA4CbBQCRAVzeDsKAAqTfIShFGhDDM0wjQUkF6XkXM1gUNCghwYTl7RwDE5SZOGIAOU7BFAKXcP3CLtxCLLDNKGRXGIjDOohDmJzXCpCXPjaGG5qMmTjAAlgbgACkRFgDL4yBPfgDP+zDVAHNP8QGP9SDNJhBJ6RfeWz/ZkTuCaz4ifshXQz8kyFoJEee5iNEAmdwAqrtHxZsQRcUYC6ogxwEAi6xVSM4giOEIteIR0v6gYeJmLG5Rx28HQjKYk3apCxGxBuMBB5cyBxggRRsFgRAgD3ZgAXYgBSogU1sS5I1gGdJjgA8wCPIQFQikfptgjI8wzO4w1NwJem9URIqIVneTjF8SxOIwjDggup1QVpCIQyaY3AhQy7wQku1gzs0Aw4AEgGwAAMoGoS6oRuaV2KYFwEwgLVVH7UdZjWIQRMcCmRGJqKUCj9ogyc8pCHcJgJx5mZ6Jp6EplvBy56YJmpupMyowRusQap1giIkggxwwm8hgzq41SHg/5IhMIJu7mb8cc0CtmQfaNhcGVt70IErImdy3s1yVsMcFI4aUIF0NtQTMAHKlJYAWM4UqAEU5EQGZMBSRsFS7lbmlOc+8ZNkKEKgbEIZfEUuuGcRQgUzHIzugKWQDCozLAMXfAsTdEExLMMt5IItgMM0+EIXMIEUbcsFQCFNMJQWdBMydAES+FSDsoCipdw+8qN5HcABEMACLMEo1ECJ0ECNEMM0VEMvdEFj9gMn/WFs/AM/qAMxnCgiqOhtsihnfiae+JpbeSYj1ChHRsImpMEbqIMacMJ03F8kMMIb9Coi7CbXOGCSLumqOJDXzFV7+AEgnGu5tsccGKdx4l1yJv+DjPkHcl5DtKiBTKyEFnTI5JQLuz0BMGRnE1wqBlBB5FSODWDOAMQA5oGCa1VZj27CJPBCLNiCLcRDO3wCfEJFMzgDex4MwewOOLiZkghDNrTgE6wRL6QsWdhCOChDMAiDnP2CGEzqf8Je7GXBa27BFnABHTUAoj3GX6KJASCAAijACyhAAhitCxjtC2RGJ3iFGTSmP5TKH/4DriZDGXACIhSCsKoosbbozUBg13jNsjLrIzorGrhPHExHJthfJFyHOmiCwsLft+oS14ir18zKrVAQBa1rc9Wk3iXD3RlDMPSCciLDlt6BZVUBFfgiDl1OA6gbBuDAAFQOBkhBuEz/yMG2hAVIxpyGDot4QidIwiTowiw0ROpgLFfq28ZyY8E8AzSQAzcwCTSoQxbwXxcwTMPcgi7cgjgQLswqlvAYQzTUURCs6TgeHlsi3KZyQRP4LNAGrQEULdNKhvVW77vMgBmgQTqIqNXywzqUwQwgQtqBXdcOK7HeDCMuwrkCwiGY7UZuwhm4jzqsbRpAgtty0hwswty6lW7mJm+KojDl7V39wXvIJH0Yp04GbgdyIN/1QoxxoBpYATbgwR10CxUo3h1EgbZJywX80GnZAAaAiwVUHgPIU05UAAbwwol8TlDQAA28gFF1wm3QgjPEAy70qTA0A+y6LnuWQzfwGTJI/1EX3EItnO5GfAPvsiwxAAPMJpYyHAM0jAIGnUIpjMIWQMFuXWoU3mxDbYETrtp5teGpUm8CJID1vsAZS4bRKqwMYN4ntIE97AOv1sM0dIIMJILalS/aDdv5rmhEqi8jBkLZvC/8OqIkpAH91i8lOCIa9CocvHEMEKnYwZ/dci0Bn+twzocGztgCWykHhtAY9EIsJkM1FM4VCJ4a0EG1HM4UfBMeSIc5Qe4UgWeS/VAD3EADQMAT5AJQfAIwA7OK3IAMT0IZbEQtxMN7ZmxawG4PI8wzOIM7dINkfcso3MI8yIJVna4S64IzhMMwvOycCc8xMAMppAI6pwI81AMyiP+jE1rqpcJgW2qBFmRBEzihzxLAqR4AAhztGZ+x0SoA0UpG0iqsG7OLJ7CBG7ABJyBFVc4VH5fvH2dNsQryd5SrIR9y/UHCs9JvHDSy/aVBr6JB/zbCHBQCkSKd3YZHh3kNXhnbHvBBJ7+rTrar4M6dlFjD4VQBcNnBHUwB4lGB46AEHtiB7DGBLrNEMIqWALBb5ZxwM4RCMAczDdzADxhBEijBLSSxMhdhjeACe0JDkIR1wTSDOxwq/41CKdTC22xzQ6zsMgjDEwuvYi2DF5xCKtTCPmTDtzgBL7RDGODAO2UAwXGxPCOccDGBCxxAAvAz0hbtPycAAqCxGqNxlaX/GrqgC7t0gmhU5QAHZ0RL9PmC7Z4woiL4gR3YgSHgr0an5rOuAbTCwRvQnyR0gvtsQv8GQlq5FSFkZAD3ZpO6tARhIB+8QYyxqyvadAjamDJgwxoAw5nhwRRUAYdoQbjF0BRADgYYQAAMWTDyXw1mTuWpzlQDcw20QAoUARcG1jd8gzKrbo1AUY0oDHsGCQ+HNTEwwbcsQSn0t0OcrlVlRFmAAzUIw8smlmIJwy6Qgi64AzqY7Mh9wSgcgQMc2uVoQLjslvKyJZrptwv4c2RLNmWvMQw0bZWd+JxMAieIhm/ucWjzsbC2qGd6R4+mth0cQpU5AmvD7yZwggx0whko/7RpaEInzMCgcEL/IsIc9EGvMUIC/TZ6EFuHSVB89MEb0HVzCa/gwt2VMncyIAMWjNMcrKATKBQGxNAWuykQ2dMFADXkAREAcLfolTcovEAL6EDv6YJGtHe9wLd8e4IZDOozLAwPM0M0oHUTJEF/+3c8MAoyiwU4RIMwAANiCS8xuFE9WIPJPsESdPoSeME9qtzzoUzltISGbzhwZQETNIGrnjHRJi3SUrZklDito7h5zoAmwMEfEDBov7j5AnIg03gidJ4dJMIZO8L9HfIkdAK6dAIn2FcZdAIUIfkkI50h+IHYocfRgStL520qEncfxIE10AU1SAMtKsNiEcMwLP/DldbilkbLOFGBE2Sxhv+CFkgBMDZ1TggsFyzB5ZhLU9sLnbvAEQgBEfiZLXxBLXhDPDgDjsg3xgb6oBI6M/wcooLBovd3PAyNQXyDLQy4MgADpSO4MdzDOjQBov6fynOBMOAAov0sep1qAzRhuHBxFHJ4Q3EBE9jAGld2Gqvxz594ZsyAIsvBrhOwr6cdLnEtZ56H+yXCHdRBsQdAArR2avo4ukBRJ2y9tJ9oSUNgJbNKkwuwBX77fLhHHLCDM1CsM4xDNxxBEnR6GHTDODAwCOr0tRzOFUQIFfwCE7TEL3STLzZAPZXLAIRLA4CLDRj+aZ0DnYOCC/hf4Dcqx1X/7C08vHyXwQ5j1BeFQzXodxOIQTncgil4oRfOj6N3sy6AgzGIPGIRwzWgAzocahN0gS+IvAiJPDBAQwvkY07pczy1QDKcQy+GFktYAIdwcbhdyODZcw3YAIiH+D8TNMyggXTAQRyoR94m/a8D8iG4X41LfSAkndU/giT4OJ2wizAbxddzDfz52pGudJNqMnG3hx3UgzZvBDzMAxEUwREUAUB4kQdPmrJkBxEms3PHSsMrUaJQqXIBipZfv5xUkTLlQpQGFi5QmWJBwAAMFhq0GCAgQIBxoGDGpFHjSc0nWrZsGTMunq4yZTwFDVpmWDOjRs1V0/KECa9x7sKUklrK/xS9b7Sw0vp2S5cucMaAAROmbN05X02ecPElbBixYW/bElvGogABAnXtEjBwwAADDE+aYMjAAMEBBIcXKLhwAQOGjlE2UrmCJUtlJzYUIEiwmTPnFzEkoUkzOo0aQH/+CFItaFBr168JxY5dqNAhRbcT3bFjJ1CjRggeBRc+nLhwSZJiyFCufIbyGM99M1q0SBEj39cZGWK0ffuiQqpP//HTh08fP+fr1ar17Ru8ekWkFkE1sKDBhMmQqbEyRcoFCFGsuIIKxp74iD8rNrJAQZICAGCABh4YYCWWAmAmpphqsKGxKKDoEDBy4vkJqKA+8aQMXZhJkRl0kAGsi2WYKf/nnS+mKgUVemrJSitcdLkFHGHCMmcdLmrqQphiiCGmGCSVVLIYXFgwoAC87DLAgAYyaEwwBg4w7LDCvkRAgQUWdAwiKaSgQjIstljqhc6+/GwTQwxRzRA08AwkkNVWew022WgzBLdE/LCjj94aSQC44hglDpLlIH0Oukamo6667aLLjrvtChkEkPDG42M88dZhjz147JmqCFPmgce+g5Sxbw088EAQgwoskOIhKpz4RQot1qhCJGCQiaLABhoYIICVAGjJWTM+uRCUDHHAQUsMomACnhB/EqrEMnZRJhxz0CGSCTFgfOadebyYypRY5tFRq1zCyIUZYbRhsYkmuvD/JcklASbGGGOKMeaYYW6QksorLdCSAS4P6zLiMClGgEwFN4RsCjWvyEILtGxwITMEZDiEzpNP3oRPPv10TTZCCjEkkZkRGc8PQXyDZNFGeX4kkuSWk1RSM6SzdNNND9m0U1D7aHo8QPxQx9RaUEWlRnrkUeaY+/DTzwo8rrjiAguosCKkJzqsaAqxswjmpAEMeDAACp1tyZNoYwrFBiGKOOIIUm5Z4gYv4onHxBE/+baLLbgIBi0uqlkGF2aceUceUty1RZ4cs/oml11uYceeX5pwoote4oor4IGXHHgUB6S0C8vGLODSS4pvr7jLLj/KEqTGHotsMl7R4iQRRA5B/0R55FFeWbWWW3u5kJmPD+Q8QaxzpOeeI5mBBhqcE/o5YIruhJOjN12Eu0UEOe08p8+DWh14THUvlavlWYZr/JCRwoo58MCfjjxECgBqSBYE5ITAoERCAmhA3eomgMThDRShuMEOilAEJHzBGUHAQRjiAQ8TeetbTxDMXwCzBWRYYxvccEc5MCcVU3xDHvL6xi5yYY8WMaUXAhvYv5LUJCcZzBi4yIGVPuKw3FXsS5thosUyYIEFgMliY2uYmdDEMSxoIQubSMRtbsM8Q6TBDW94w5761DJAUQ8RnwLEILK3PeJEQhKgGAUpSDGKUvBCBuJLzjHK14lKoU9T2Wkf1P/GY54+/EF+A6Gfe2KBP2gk4xiVNAZCkEGrO2ykCg0LBhbogAUsREGATkBGMBQkAAFkoAECaBYEVZm4vIWiBRvwgRGO0KMfAOEW8RDHJ0Z0t2854YRagoJNtvALXvTiC838AjzgoaNazCMpW3hCF8YgliAmyRjb/NfAtnaMa/DiWi1YgMQ480TNONGJmlHAmM65O3keYAEXW8xiIBMZKlBGTVSYmcnSgIxpTIMayGDDGtQQiDqx5k+AoBUgAvGpQahPe9yThPdEMQpR4NELmAPDN8bgCaHNoBfG6M4naKCISqmPkIsIzx+c1jTU9EEdrTJVelCRU1PIQx7QGJjBtkb/yUzWKk0R4cIvNCmgX1QhClzQgigU1MqVQFBZcpPlhZRQBDBstRm3kAo44sGMEQqzRGTYBS+40IXAXEtLNWnCFpSgBC/cgj21kAc+qrEFfgFDDL0QhjC82U1vFmxg27gHOnxhQnNSLJ3qPAw7FfACBSjKsfNcwD2veKY09TMLWNhEQKdxEGRgsgtiGIMa0sAahuqBtXkwBCBUQ5uKFicSnChDKDja0TuS4gt51MU3jgEMM8wgOSUtxnYU0Yk5VWeQhCSEeRJpM/H0YQ7zMNU3cFSjb8zDpz+9ZCWRcYdabQEKFNEQFr7G1AsAZgxQWFADqdqS9QLgqjEJgy5ywZVc/9jCFs0oHFCAMkFg8uIWBcbFgXchBlGgpTEZyFJba7KEe6wDLfxaBjV84Ve3bNgtcNmmMqwxYWs6QRQuaOxj4cTYziTgnYpip2MLI88EfGRBVwxeP6mQhWQig8cIEQUYdtEVLyxBGGdIAz/mUIc+LFQQsZntc2TQiV5Qkhh39EJv84jHZgLuG5SsZEkrWQyVbmJO6TvEIaaDvkGQpzzSHc8cNqce7NZChqWwBXcTckn+vUENBZxCY5BlgYZgAApaWgpIUFKSutmFASixwQDqW0GNikIJGY2rF7YlFLICcxcHLvCnb4FgMXRhCWtlawZs8oQlHPUXxErGNJiUJLZs0/8a61jHNYiEzWEYgwwmpmyYVhzsd07218F+4jzpCRIWIwYk9wyePj12kWD8GMi78IISPEePL2CLD4foEyEcAYlOdCKboq1kla/8BS944Y6oUDfguuHlSs67GIkYJHa2c4iYpXl9gOBDeaCbyOqqRz1WoYop7DyPryBkYELNpBXuMAU1YEBCEID4FLZwEsdMwYRPsICy6uagZL0SFBQEhRfEEAaVr7xehQNFgCdooh6B+tMHxkWCxTDqLnRBFEsgpmAc7OC2NkEJXUCGMqpBjWEANknQuMc9fsGEawLjksq4pBiIXbFgbyayk9V6Y2HwAtztDgEvMJ4M3hTjBLyA7S//uGcU8KnZjVHhCVvoAi/AQAolvKMWsdhABC5w5jp9ShCHiEQveHwMHiPDklcGgzNJke7e0lXe8z5GvRdxHXxPpxCzMQS/nwtw6DaND/GixSxoQY94HDzhPj1Iw5MxsPBeoSF40AIGkKUrK2ShYQ2jQn/GVtVktSRZqmxJpMOwC+UrnxfK9288Xr5pE+WX5jU/cC6wj33la3/UojiCloIu9MaoutXK2MY6oF4TJqCO6eBMBi9qkHVgs7jtLhCZOilrGBlsghNij5iXXiAd4iAQBsEQYqBL1g4G/EgG1gAZyuvtNGsjsqAJmGDdfmELQGIRTOa1FsnwxqDH+IfxlCEM/x7PCx6Pt75gq+aqyyyP3uwNEQTlzGxjpRbBEDoPZmhjEBIJulDjjdpBFmZBFmIBa0yhCEthCL9CzxACvPKDVqyg0DDABi6A9jwOJSzAmi4gWSREQloJgo7P5IJMF5YvyHIBrJwh+gTMRHCh+qzP5tzwDbOPF9atC5iAmMJP/JqgGn5B/dKq52wgCZaAFxJCGERBsoiN6yKrBphAZFJMdyRGOV5AQe7vMBSgE8zADeIAthZBM15AAZVD82TADIjkJrYgC54AIh5D7m7iFxxDA+kEEMyDEWbguzAJGYxhGORw3dQNDO6rK3TBFr4BqIAqzOytBj/POjQvOiqFNmiDEP9Ui5FYgxAC4R1iQRZkARawBhWM8Ea6wbu80RiQYVasQFgKrQEuIE2ywAlQYmyykAtrhwEkxAsDINKy73NyARewTxziIRdKRPrIYA3ZMNQ8rQ0F0uY+BwxwARp6YQzEwBfSaq0c7IquyK3UYuesLpyOwRiEgQxCgQba7gVq4HSEIaQMsZ3G7gAeREEu4Dk+8ntooAzeYAA5wxMbYX2mwwnGoBh6jMeC4QKnABWdzdlckQP7QA2CAT8UDykZzyGZoHScYAmWoAZqQAmWgAlE4e6IiGAA5nxggBGQB81YajoUwWRycDUKwaViqg8AQQ3egR7cch6wxhaEMBbAoB668Rv/fyo/AsQKROInf7IOKOMKaqcBFoABkGW9psC9HsgLTc4L7vH68BH7tiUMSCQNeQEgQW0N3ZDmABIOdwEMbEEhe2E0w4ItgMEXluAk7vDBxu+oFk8YpsEa0AEf1sGammAMuqlggqgM0M7rwoTsLgsGpqMRkmMmpFIqaaAT1MAJNuMzYqAmpUN5EoETQus+GK8YgiE7uWALEhPuFuQCAMFkDgEW++ANFG/xQvAYgiHDFnIMxoALuOA94TM+f2EYAKZ1imET0A4GxvJkZFAG6aQ12memmmaRoOYN4lMMmu8xmQEcuoEcZAQcuAmcvOsY1gAbruBXAIQKSAnu1oAKMu5B/xqtMYChkz5CHuvrvuox+3oJ+mAu5jqNDTfz05ghMzUTHz+zGZahF9hTLGYtGpZgAQjzYR4sIlnzL5qAC2wNGZbiqIJhSXyIYAamF4Ai7f7PMNYuBhjhNqyDE3qBC47TBkKmBt6kE5OjO5YnEYAhIRaPxwjmSeG0J7cTAyDgAoaSPN9gJ9v0OrPzIi7CF3zhFwL1IoChLQjrh/JzOW5jA1HmZHLQNQRhB5vmDUbTPS1VPtNq57AJsLwxIbKBGtArIq4AAzguCrAAG7IA7pCFxlRyMUPuC+1rRbPPv8gBDQXsRGT0DVWkRj9NckJN+8DAGYiBR0nzr/4qHGyABQjTSv8YAAmkoguu4OeuSDBqwkOYgAtGyxqqoXW8URlCYWRibJ0+oybTbBOetBeYQExbgAFMzEyfUzqOR3k2oTprkfEur2CetBgyEhnuQQMowE5hcDwndU/Pk0+z82CzkxiABBiyk3UK5tyK4QzG8szASPBQBkBtUBBgyg/EYzziYDRJMyyA4RdAljSDgVN/6vUO4hqGoRr2owqeEAO4IDB+wb0+rnYeJFmQpW7isSWkRQzw63NwKBd0wRniARyAScASpwwws+YK0uZuoUYHUnKuTxdIkBmGlT2N9VhxQEgfxgU8wQz0yAwIcBI2oQ/CxibYykPqTtqys9ae7hdqoNhogNj/FLBoFmENiiEZruEc0EFB2C4B3zU6v1INRqtebdEYguGnHhYZquEbNuBfFyERDEFgy5MJ99QW75Ng7LMYhiE77TPMNtcYzGARvnKlJvY/Be87AuEPAiEm4wAO4uANMqw0hSEYPvdkgUR33wIvUzYZsOAKYBYLPO4CGOACfsF4B6DRLMAGkEVuVmILQe5CPoEXsm9osQ+smKFElBaYOnMz3/ANC4wZqBYfrTYMcEEYGnI0t1YYmKFrGWABaAAO1AENlKAUyDYQJCEQyMMOsNMX3lOtoADuOiJtUqgakMGatqAYlmCyYKAN+OETBBe5NgEb1sEeWGQLFsMN2M4TZQBN/89sE37BOhNPKw8VqJKBCCgAAhJAERLhzPAUc9tUdJckI4Fo6Wr4Xk04YivlUvB2YocyUAzhs9wADrABG9QhHYIhLHD3czvMWJcuLqQUL1+Nx9CLLxUEAj4CArjwI+BRlVjiQRykQSTkQjxh+4SWDPVRFyrzVj1NfMO3advwc1SuGNS3R7eWGOwvfs9AHeQADZKgFBIqDvb33+LgpzJySd6AD+zADzj07cxkCjbGY1zNEzoxARSwJl1YHdSBC46pC4JBHciAH2IABjyxO47nzNAgGEBw8egthzOSiJDhAj7DhWGYPPI0cxVP8QrmPj0XSnG4l/FzSdKgh4kTBhqhYv8ZtXJNhv/OgA2mARvSIR3UIbgY9i2a2FiDwUl6OUovKWWnQRqmwQ7wIOKowAIg4OOid3klROQYoCVUqapW4kK8YAyX7x63BXHSkAweE47j2MDgUAyBbBmAYQzw+K+SARvg4AwWwAXQAA7gAA2kIqHkQAYCwZBNmGCOIQ74YA88eg/s4BecqlrzSZKnIBjYwCOzNDoQIRGIt19kbxuwgR/YwINB+MzSYJcPN/F8AWCEsWAYLxjqABCmI2D9jQ9y2V4ZL/Hu1S3uM4iOBEoDxkmKWSxnwAWs5AASgFLAaDr0DRGcwBLXwA2OuKyzky2Wji2a+C2glHG/8SCkQRqogVb/sGAKOglNVlWd4dECHqBAPg6WAuBCks+eg+wWoIkyNw0UPIGfsQ8y4xhqC1IgP0cMvgB9+eqgYVMd4KATFMChIfoMJjoQ5KAR/sCQh6jh4uCjPZoPWAdIBFU/hGUN+IGmwy6TjycRrmALWBlgElgd+EEd+kg5pEMRvvIQ1kCGg7rV8nWKgSoYWAsPTPcV/y2pW3DeCAaIhMiOo5pbuakY1EAsnUAJcAB2rGQB3JVcF2EGmiBszYANqgEb3gCJk4FhtzYu/mV1pPqEXy0aqGEO1EALFkMKaCVbMFB6ByCq6AaCBLsr7LlH4IEcSCjmrLex69EgHzt8dyEMKjsXfKGv/95gDaihDcwAGCAaDjihsx96s5GADM5otP3g3/hADmZ3p+1AtfeAD1ZHPenAo+uAH/qhfk35XaWzgCAiC34BGdCBk/kBDpajaJYHETbB8mY4lhP5hCvJuVtrA4/aPHd5GGNZK5skYIy1lxm3db57ETiB0m7AAdjcARhACaSyE2FABqSSCcrADMxgrOHbDdQBG+gbig011pLEw7QSnON6GpDBCaZgL63AGqDACeL5QW4gCxsA91piAB7AWWLiE7yA5VIu53ABHsahH5W2DCZ8RQ3yMfs5jukYDHRBIcdgDQIhds+oD+QAommgod+AftuAk9/AECr6xf+N9JrGDnbcxv/5YJujVKg9eg76gR/eYAaCvBGOxxCIHCKwnUM44R7WoMmpQ3mS57ire1+Z2mCY+spZSw/yQMun2/IotEILXUqRpHOrHEqV5MzTXAmQgAEMgM3ffAlEoQ6lsipF4c7xHMTh4EKV+KzZ4q9SZ9beglOJwZJ+ShmiIa6pIRjsgAqggCPgTgpAggtsYF3zWgtRItMB4EJs4AZuQEzFFAmSwAvEIRxI/VaDdtUN8nw9Ped4PuVUDgxyIRoW0jTgIBPS4MXlQLNnQAFAAQ6oGaLV4dcTgRFCxQ/4F8Zt/KMZOQ5m1w2M4RfqwKNnWx04oZSfwysPwQ+IehHU5CexHQbIrMn/vRLczbW6fVoYZa8FsVzd2R2px10rKylWkiFWCP8Y7vu6hShJ8J3SkIAF2twBbKDSRKHnoPIqyaAMzuDOizgN3iAdggt0I95QiWGtl86vxkAYuqnil0GcEb1WtCB4f5IvOyT4tPBBJOQB/jqwY8IFGuBhHqaeGCAJnGF7N21p8evCJ+eseGH5l7/nU27dtgoXlsG01EAQ4IASNgHpNfsM0gEf+uEf0gGiOSEQbIPqmwa22CzrkR3rw96jn50NpD2TvdIQRCXz3uCnfmE55RxoCBd5cvryACJYsYEDBRIcaAzhsWPIgul5mOeQIUOA+PB5U2zhQmPHEnJUNi2kyGnK/4wRI0aQ2DBhw4ahJGZmESMnopQgAWLAgAMHN2woEdVFlNAuXcwY7dTJDRwzbrBNAwYsWDBhUl0ObOmSmDBgYoAZY2nSWLJlZKVZszPnVxU8c7JEgWLBQhMLAwQAGDAgwAAADTDkHQAqMKgWDRgwKNziRoskt3R58vQpcmBPZXTlunwZl+bNzsLhYAEadC5cYXSZzqULDJhby8SIURNIjiRGfvrISWePn7/d/eD4hhPoUCNGfYr38WORz57lzJs7bz6HnzpOMmDEiMEI0aGKfhQxetPL1xhf6My8eGFdhgxGiRC539SroNSDxaTan6+w4UM9EQFRtIiRRhx1ZMxHIf8pA9KBJp2k0kosBYPVGjI5McooSByR0043JOFThUKJ4kknZ6TRSRNrvGHGidVAJVVULrXU4ItY9dKLMCqhdIwyZSmTTTB2qGWHFk9g8EQDAxiJVwsMBMCkABbcEIAAgoWCAw45sGBYC0rgoMSIj0X2yWReYEYmmbg8Mw4QQwQRxBA/eKOLF7fYQqcuX4DBzDJjvCaIHJFsIocc6vSzW6H8/AaccIsYl1xyzz3qHD+HzgBDetkdgtwfjCgSiBNNMDHGLTWcZ+ki7rl3hkH3rSrVL2O8CiusZuynxyGB/HcRfRpplFEyviJIkjEytjTVVCsNs4Yii3AiyihHIOFAhlz/2pAEUEJ5wkQTaajRiRNrrMGJGm5U0wuLVLUkDEvHYoVVug0WY4wy0kgTTTTJzKHGE1LgcQVcF0BwpJEC/MVkAw0waYFgSSBRyhFE+MDCDaPgAEoaJEIGSpigeOKFZZaVmdkz4ABBBBFFlCxPGKTc4k2ddzLDy6tqCIKGJHCoo049hRZqz82+BYJII4gU12jRFkH6nDr3rFGddcMhYkgffGiaSCAv2OBCF8iQep0Mw7WHyCbBJFRfMSgRZF9GRK1dLlGz7mcrrm8UmJBAHW3k6tp6E8UFF2PYeJKMwfSiLLOjJKEECwUU4EALSyjhU7OikNGtGdw6ocYZmqtBzS9R/xU7VbqiD2M2jAuiC+8y9dZLDTLI/HIFHlVYgIEFEBSGQ14FR8mkXg1M+QUqqJhixApBTBzKJpx8qTEooYyiWmmmTW/anLaYYsop2p8SDyql6GLLnLeAEQYzvbx6ayaa+KbOOjvvpg6iQAvNqNGOIs1cH2tMF4N12GknCIsAYjhWs4ENxKAOGaCna4wwlXs44QyyFYQ+JymGMkSRhAweIU4MWEACaBW3ilxkI2Yjxq6MQY0lMIEJogBVODajmV0sQ4IMGlzhhIK4HBQgJy2oiU9+IgozdIIGnbhcGjhxBiS6ITy+aKIvaARFGgljICcxCbxKWCAdLQNBCAJGNdRQhf8oXOACT3BC7ninFwEEwC9OisLvMgaG1HzhCFc6ghKEEApOfIJ5gQnFDVjQg0D6wAdDKJnJioBIQ5ZsCEUoRRF80EgilGKSYbjF+cxwK0xQ7mY6ex875JeIRhzCOFKz39Hwtwc4dIITlPLfpQCxBz4EohGcqgHWeKEOGCwwBusBGyJEAQ4Jpq0gxBCIMryQwSQY4RZeyMkBaGWIQARChHMj0EB4VYxqkGKSk/zCPGIBzlTMCRpUjJENF9GJmiDuBgbYIQtEsQQDJmEJQSwDDZxwRHxyYp9ncIPoiGESdaVLPDZaEN0O+pUmimE8UQwGFrBAhSnEJS4Eq0uTICBGCAj/RkksWEFonoWEUDhhY5JxXg0U4IAQiGClI2DpCF4K0xGcQKYyPQEPbnpTQVpmoWswhCIiEYlM+MYe7/PHJ38TiESEogxviIMdSFnKoj1KOct5gyeadp2njTKWA1yE1V7gAl64AT3+W8+pOkGKYKINP/WpyjERp0xmOhOEE6EmQYYRDBMegyDRiMX2TgGGb8ICFqq4xTfIeRV29SIR6GzWhTC0QwYs4XEGVAITjHLPJDohiUgxAzJsUQtayCIWurhBBxewgBuIAXAIRegweuEa1zzRF8FQBx2sYIUpaAEKYhyjwAIAAdtZ4AJG6iMOGLATB3hUmUkIRQ1q4IlQCIYG/zVgQAlE0FKXxjSmJ+iud3HKg0DyAAhhiNkY1nCIRUSiEr+5R1Hj5xs5BEIGDhgCI5FQIS8U5QxqUMMb3mCHp1L1OXRQxyewGgNa2mo5fBggIgroAlyUgazXaaB7FEGDUahVIMOUDzGWgcwklMIItmimAZ4Jt7oC6IppkyA0/Ko9VcRCsKr43jeaUTp2CcMXykqnKJCAgyTkxACShacBbbAEM6ThnvvcrBM40Yk0uMEb3wgtLWxBCh3oYAUqCMIubqGVYbQ2i7jwQilIMQpRhKFlufgFFqxQhQtAwQZP4MITqICkAVhACg2gS10CY4MbOEAFRTgCKUjhhSDMEwMYCP+0DWpAXRsY4LogWKmlsbvdl3q3u+DNaRF2IYwujEENjA3qb3Szs36k4zdxMAQN6mvIkxHBCIU2whEyCEQQrTINA44OJyrlSqhRtcFCe0MTJsuMUVWKlxZGBCeYAAZvTFA+q/qwFx5bBFuEoQEn3k9EVHyRApUQoOIuxou3l4oZywIWRcgBGG6sY5ZshbFQwCELksBtIv9kCbb0CRnU4IQZ7JMTZnDCk9WADCrrIha0qAUqTjaEEhzhy8MABmtbi4svmGKSpNjFN2wBjf7ewQ5TGJIFDGYkJF2hSBi4gAUEIN0NqSAFGpjABDSwg5Mh4QlNGFIZnUADF0xaBJW+NKb/M71pm9o0pzwwgi7MS2pGRCIOp35fP+ALhzQEogYlsG+sEWmEsNv6CGEHaQaXcEqldQLYzD7EH5hD7EO8gYVL4AWpLAU2JyxhzSjhsEHaap9jkv0IRyjxXFMstxJ2eCDRsAW6Y0EPWahCBxp4NzPY5aB5L6LeNbl3vh1QLSb02waeWAPQn9zkfa7BGLzYxSi+UItapCKRKZg4mLFyI3IHTuPcBEM3vNENZGRBDVaIAhVcfvLDWECMfmGAXNQo3SBrQAI2r371KUABDWTgCXd2QnVNAIKiXzrTmk760k/QAx50HOqKaEQkEEWoVKdDDr9BQwu6XshDgv1kRbD12JGA/wRnd0rSMQP9k1WIUAgDJkuNYAhWFRRdcHfM1h6b0ARNEAbOgFesUm3RAAaHdmglxm0o9hASkXgqURUSNAyN93j0MAuzpwFf8A2XV3EsYXFQwViK8DiJcwSHoRPVIgpNcGRMAC739GQGR3BvAAxesCEw+A2xgEiPRAS70AwMkhVVdFBgEDymQApgAA/f8A3IAAxbQAdUgAVhZAE8RyQuhxdNAAVGkjB+dAQbYH1zaHMUUAEacIdEwgBEJ36WRn7l9108YFOB9AW4AAwy037v9xtFxQ/09wfFEQgpgAL593VP2H//B4BnV0p7wA9sUB0MhCnNIUsx4AlmABRd0AQRKP8Di9AeZsAFosALzkAVGngfH0YKReB1INhtiGdXJigVCaEVwqCC2pNu9EALsWAEGQCD0LASnwMVUMEJi6AIQqEEiWEwPSgKXCB6BrQEazBEBldwT3YGcNAL1wY9XuiEiLQmYTCFDcIgL0E3YhAGqnEnXeiF3nALqBgMuGUBY9AFNgABGAABt+MpW7AFGuVHRSCHdHh92GeHFZABGfAAH6BSRnd0SKd0S5dTPgAGuMALoqYG7Wcz7MMb/HAP6iAHpSQ1d6ACPECJ+idrhUZ4RgCAmcgEtdEH0YEGBphgiCAIziFLC5ADDkMER3ADLsA1q5gIm7AFTLB3shgMn7MqnzP/DCB2BIgUBMxkMCJYK+CGERUkFScROtJQC+g2C/RgC7GAARpACoe1ElEJFekCDNE4jaOgBIpxjQYgBKJQBp7QbzWAWQLHCQaHOeToBUTgBVTWMk9IBD8ABrYQI+/4jsUwj1joBV/wDl54j90ADsiAB1JwAX5hOw8wABDwBHLBBbUDCjVglDVnfRQwAXaIfRVAm7QZkRNZkeP3h+ankTzgA2HwWiC5CI2ACb+RDvdQDW8QCLXRKFIzBzpASF6nSE84doRndklQA47QCH+AM7+WVYkwSgrIB4KwAEVZk48lBI9GA4IZTzbAC80wi7ToLiCGBEYQBD9wC6RgMAtAVyWY/y7FkoEp+A1mSQ+yhwNs6ZZUsRW/IJd0yUJKkAQskJc3wJdlwAQGVAMiMgMzEI73pAZr0AtdgAOkYAvf0DKT9ISPqRLqIpkMsguV+QVekJle2A3fMA/g8GZV8ATZggEPkAF5pmdMMFKs2QIaAJsPWZsV4JCzCZESGQK56Yfkx5ucFl4/AJwLNQabMJxCBQdskAbHAVVEYxFzsANA0Cb5l3+JVJ3PYnY1AFSZQIBOwwhuRwd/4Ad1cBx+cAgMQATneZ7JpASPszBKoAvMEJ+s8oxV6QUOswIrwEyHwQC0ggj+QU14tRX/CSErIQ0Duj1n6XBGgKDNkHlxmS4OSo0tYP8A+XYDS8AFZCB6zyWEMuAE3UIDHgoeYWBr7/ZxibQmX2ALuJAuuFeFJyEGXnCZX4CZ39AN8PAO3TAP76AMv7AFVEA7T7IEAdMCeiatq3kELQCbE0Cb31qHscmkeMgBRqdSf6hpNbVpOAUEuoALsMIJiiADlDIFVFAFfoCTYeqcO2BflJimJ0NrZCeTmUgDkBAJaHAoBig0gvAbcsAP1SAFUfAEJVAEfwqoSqCxEKqxSFCoGhgVz2hxIHYlKqADzIQlXEmC1CQVWxGXVTEM0vAOf0ULBWoK2teWGCg6oyMMndBAD4oEOZAT3HYDSlAUntAEtuQtAjcDz1UD3rJEYpD/A6VwC7Wwq4lEBCsDrJjHLirBC6qBhaSwrMsKD84qD9xQDdUQBQ9QAXTRZ3HBAhaABVfwC6CQBEXAAtc3h9hHrg9ppOdqdOoKiO0aXj1ABLkgDLFCBmPgBFEwBVVQBeLyX/pKuUSDDTtwpmg6nf03eIRXkwcLCXHADzvJbIgQB1T3BnDAD8hQBVMQDCdwsQFYkxkLoYijsbqwDJjaIiIbl8swCqBhsijbQf1ZqS5LqsWyDPJAs/TgDV+QARgwCia6s3IJFWTws+qEA0NrAEEWRGaQtM8FLk5wHi9AA9vCBr7ACzhwBI9ZZY70hFobrF17I8PwtarhBaTgDWXbDb/n/w7vYA2uQwUthwF9RgUBbDBrgAVqAApA0AM7YHNKGpsRzLfkSptGOgJ9qF27aX6FWwqa8SqxJQZMAAVSIAVZ0ERRBEXfsgbAkAJqQgTSWTKyZjJrClKgCwf3UIA9CR/A4DnowA/BALm8ALvPsjCzi2scu7FhAKz/abwi6zm+C7w6UGJYwp+8CCCz+AvlIjpSsQzz8Fe1wLy6IAYYgATw4A3Ta7wxsQgPmgTslKoGoCXdu401UAZpMAPnAZjb8gvoSwobpJnui0hUu8QOAiPzW7+WaQsz+g3hoA7osA7qMAVWgAXIwGcjfAV08QvqYAVXAAof0AELuaR9e321mQEbcP/BFnmR2zWlOUUE2HNmXkA+YQAN3EcFWfDBIAzC5dLCavKSihTDNIwENSADnIAzMlBhiLAGUZkuPvwLuNULFkuTfppM05zEhsi7zwiXUAFiFRKAtgAGLYADF0C8V5zNNRisykAPqZAK2lOz4xMGGGAEZjy9IqvGNLEwQTBkcDxPZLAGnuB9GboGYFUD4ZIIabAGviAMJdqFXYiiiFR4t4DGgMMgpEGPciIPJuoNzZAN5pAN2ECGdgBnYxQF1gAFeNEAWWAFofABH7CQfTub3yqbdljKpywCUJrKMHUCJsCb4WUCJeDTPj1zKrADO/ADOrAELoDUSa3ULmADvmACvPz/r4YkBNM5dv/XBKIwBif5nTv8jD6sBbjFBB9Aa9FsxNNsu0oABrxwzdj8jL3QLKvhDM7gDc5wC7ewC3mAeIEAICHLwzUYl8bwDl0YezbqDcygC7uwC783z89Yz0iQGEGQbw3AAj7RBWtgBq/qLeeBOUeUBmYwBr9ADooMD9zETeGDxoW8osf6BaSQC/IQe1aLDcigBr9ABVdwB6AJFxZgDacZFxElBB/AAa5JwQ75mg5Zypdm00en0zNFAsuddOH10z6dAjNXAirg0w5gBAyQzwawAIbhAgvQAmBQAj/wr72sSGXXuUewBN7CD29wzGfgxOigD29mBV0gAtbppwFI/7sai9W+sNZ87SosoAIAeAQe8iGKgAd2gAeJMBF6fRFObHGiY3G7gAu3INfegOEZ3jK2wAta3MRqLAM4IAQjrt2pugDUIgrfgtlM4wQpYhQHLQa9UKOaCQ/eM0kbV9dyOTow4iDGaqykoAvzQCe1YAvVgA51kFsXYAVUIEZZYJAN4HLGRwU80AElUAF7y5BMetyVltzcdQIsRQLN7dycZrjchD1nvnGTdJ+DNNRA4AM/QARaRgo88ANm+pJG4Mtlp+dHkI3pwA+ckGDZAd/PmMn8QN9f0AP4nd/6fdZJ8ESe87JrLQaNegRCEAQ3gAMbskJRsAidrggNDiC94DmiHv8VcukLQeGUKvQhFcLqXhDja70GDSQDS5BBSKDd+0ktSsDP3fK0podEZ6Bka7AnvdAM8LDQ8EAn4dMYh33NAiU6lQkGHYOWsUcn9LAFkCsFU9BbodlyoFkFx1cCHaAC4kqHfMukEMkB4VfTFhlTJtABHeABPSACH0ACz92uz51+OSVIPTBIb/4D/v4Dde7Cvkzw/hd2SCBqJmnMjJAdZlAuPFzo9A0GJqPo0qzfGpsEpF7OwPDwUPELYrBllR4EVpIDWnbpNtBoi3AIEgEgvgDpnmMfHO+PXbBCK1SBN29wTMAFD18uHBbrm8exETq0J+4TnsAGBQdpwK45RqEGbAD/W/4YBmKwC9QzGriQC2HQBVossjtrcdDQDeQAD+RADvQAD/Jg7PBAD9VgB1eQBVPg9kz+FhcwsVgQBRbgyXnLkHr7kBSQARWQ7iDwpOkapSZAAh1QAO8+BCcQAs1NuPqe7+AVSILU7/0e8AEPBALPJl4Hw4okBGJnBEnQBX7u3sPBCJsg7OXyC4V+BbgVCz3AuSC16NTM8Ws9Bh3/8SFv6UBQ8jvAAynQ0xxgAk+gHYYAIKnv8b0AOuExHrMlHlE0BjsPDMXABmywBmmwCYqA/Q2kCBuLBCzgALjuE0vABmfQBLVqBmWgZJqzBm7gBtEwDcJABtjyGPHPBEQhFFzg/9/UG+FbQSPjMA//DxD0BAqcN0+ePG5YrkCJoubKFCkWGmi5EEVKlAYdPqiY0NHjRwoUJlCoUDJDBQ4gQIQQwVLEyxExY34oUEDjhw8kTJzg2fMED6A8evQIOrSHD6RJk/5gCsSp0yBBhAghUnXIEKlViRjhyjVJGGzpOMloxGjRpl5p0/5Sx8+KlSuxehQpcuQIErx59Sbhm6RLL2CBBf/y9euXWjE7VhgREgTIDx87eKRIUQInB0WHDPHh8+aXYMHDiAnrFawYsmnVsGFDp04dPn781KXZhMi2okWKFCVKtCi3KFGjlKww4IABAyU2bCxZs6aTExpmnDjpZOZMc/9PZcykYdOmjbJ0Zdyw6TXG/BhfwIIFAw26Vxf48eGPCROGPhc7WKZgwSLFCpULtvgFmSmmsAACFHjQYKSPGBSpI5JIyoCCllYKwSWYZBqhBAdq0qiEEnbyiQeehCLKxKGUUnGpp56KSoghiIhxRq226soIJHQJw4ADYiiLEbTEAKwXtvipAi65jLDLLr3u0guJJI4woIv2gDlMLWB6EWOFHRgT4rHIeEDBhBJCwCkRRDbrLDDT1qNGm3XUuQcffPaJLTbX5piDDj8COeQQRDbZ5Iwz0jjDjDV8UyQ44XJwwIEGGFhCuRrIYIMT6MqYjhMzEA3mvC7KELUMT15Yww3/VJVJZjRh1mMvMLVi9WUMMcTwpdZazfNFC2CwwGOOK6q44AILLJCCiigsiCKkkR70SCRnQyIJgw1GuPBaEUZ4KduYSACRAw4+ADFEn34iEUWjfDhK3RWRasqpH1ycCsYarYrRRiXtoosIHG7wNwxedhEGl13W4WcKK7CpxYd8mWTySbyiJKCBMdKy0sqKAQtsyx2IaAxMoFBAoQSNOuDtEM7eqCad1/jp52U89+yjT0EKMcSQNNJQQ401Yr3S4l4U7WIU4XBwwIBIl6hBOU/ekM6JMjCtzgw3zFjiPFyd0cWFNJzrpAw02HBjGmmkUVWYLGMFTBhheGGbF7h56cUX/2SwCQYPK45VxwIMLHigijqiIFbaBptlFsKSKsDgARE88ADbbbmNaVzKTUChXKBOMGpzztdVkal3W3RqqhlhvKrGIbqqqggjPI6RrlJMOWWuL0ZR5p5viDiiYSQe7v1JKQnAoYuK0/YFaC255OrLH3TYIQWRy/yggxd8OySQtvKco46ZA/EzZ5179uV4tS0+TMghe8FNkaGLPjpSJSa1gQk2zmjCCTOe46STM95YQxSs2coZ8RAHGtyQFvOQgQzauU533OAdYgxDGKIhBjHgJiS2ZbAaa8jCW6ygn184gSF36A+ypHU4CKGwWSXBgANAgJNrXUhy2hqBTip3OZ8kqP8onevc53wAOtFBxXQxMl29rsIVrcRISUFAQQ+CsJXd0SUJoyBF77iyJN75rncsYMFxFtCC5YghY4hRXmNwkAPnTWZklumABiogoSc8gQo621lz1PIztR2PfGoT0vjS0hv2iUIJSgjC+xhQA/nVAFHPMQOm9nedNTCBC+aplS+eEY94tOGA4/NjWsZnnk51qlAOlMY0djEMNrCHbcMIBn/eErgsTKFvyLBCFaIQhQecsEGES2HiMtABM8XQJdqaYQ1FVK6e6LAHmuPh5j7HlB/Cy0VAuMqMqimjeWUTiVA8QgkK4IAhCAGLDbPLFZdUTrz4bncOw0EXcXDHuYlBBTr/mAoQzphGyoBoeguKQD/7SYEu/OwwyADGrI6Hxz3Kqhdw05LcnLAIGbRPCUIw5HKWVgP6PecMUuuEGs7ABi5Mkla2WgYm2/CGuXWyfOUbA6k84QkblAGlbKtgMN7ikIdg4RdbmIJFhDUACPCycM3qiC9RYqYPCJMlNJSJCZwqIhIk83JFYSa6OPdMILbIMUBojFSGWMSpeEwIN8qXNx2gAnGWU0lrJes41+kwJDAGR+nsXRJE4YUw4GqeXLUnGnUgpsqYqY0S8Gc/JcAFtRxUDjTAAAZs8IQmMGGMskporbogBiXIgBFO6IIXhIMEBhjAAAywgSguygTncCINnWBt/yfY0Ik1iJSSvsCFSVE6PlwllpO7Rc9CdyEOUNQADlkCBk3VgDcrIEMNWaCCE2SJBSscyAJDBQmzQmISCtwkqcLcVg1JQIKmHvME4vXJMpuZIqy+K15QiUoQqnkV0snoXtkcq5JwwAAV4KBhZOXv7pDI1rXGlSpO+l0SeieEJCghCSsAQlRwcE/JpIBMIdCIBgprWFF4knxweIEFLoCBKEABCkwoXxea0IWQBnAMTVAEIyLqWSWAVrQMuIEo5LcE63BCDU5oQnXeAFvZ0oq2tk2pGGk1BuAkWRTy6QIZ6INJXLyBPHs8rhqmoAUtUEGWTfCwFPo2AOo+643SMgkEXv+4Xe7ChAQh+K5Tx4vMn/DEvJwDCg8h80Nohk6rUXmvfGXk56osb6znJPQR8LU8/hqBLosmJ1fyss50HiGtu/vSg/36vAlrZAMX7ucoUrrhDjc2xFBwQkJ9QYMLPGEKVGC1FibpHLMsogu8IEWMWSDaBrhAFEygVBk2uobpdII7sD3PbImBSXGgNJ5j6IIoXPACF0RbAQpIAAKsbe0EKCAXmHSDJ2RggxrUgAZPcKU61JCsxiqLCutgghbCbDgyl/nMaI6htdj83TaboM1wFkpPTrTDqy4FdPEKHZ/DCd/3hjOsVaHvvPKVaLLia9E2ostb39q7JcVVrnaZShDOuAL/HuzgeSBC6qY5fWImc5hvIBbxE5jchRm8oECrZrUa0NDiRTACBl1ghhdi3IL36dq04PbEGsoAbCbAdg2eMEOxRzoMTKJjymJstgtqoGQm7JoJW+f6EmobDzdwItxLc8EFfqFqX12ACsH4BRfiCAULICPMJxwzSUrygHknld4yvBC+9U1eOJcoKHW2qlIgM/DHuKiajSHde2FEFa0MUaw3YriNDh1xIrCOLv21eKEF7WAdOOADIZdwmTrQAZNfeBS4whUcYGCBDLAcCk/opBg/IXNWs/oKfjAEJ16g2ReIYR1hiLGjkLYAUXCBCUtjQqeQLtMzML0XXOd6F+ARD3aw/8EMzeb1s5W2hO9zvQlLiOzWyWDSNFB/CVvn6ZFWfYEpZCEK1UCG8ql7Qrvb/e4ewAkMkXqh7XoJ8Pou7wq8ERk8wjMRpPAcdxm4gnMvxzA4rHi8rLCXeoE8j8lAsaKK+mqdGlm0zTs0/3KrJem4SlOBmjgKHpiw6dkAwlI91qsV11McEAsx2pOVTsC93KMCQwgEUbABJ9C5beAHXlAwo5kxUSCD5VuO7TgDHksDp/EEMggG8Ms64OgCcsA+N0gDJbOBF3g5+Fgy7su6XTCpNVCasQu3JqgGK8CDZFGWJ5CkLeCCCwCJFDKcxEkcCgiX/oMh/wtAbRlAnQA8zEFAQ/9MEfQSuKxir6hoMNL5KveqEQysF4ZruA30QErMPNa5kXVqqytijEbEgR14FBXYgTEhEw9APQl4QX/Sgpd7gxiogNi7pdl7uVKhudzrPVFIgoeKAX7wB1xQMCAQrdFaggVavho4OumArSgsA2HYOiXrgnGIh3ZoAy4EjiVwAQWgPqwTw2YThTAwKTZQMuDguiyQggsQgAaAAIkYAEmZrl3CvzxMnAnQrj68xwuxFhFos6gywEIcvKGwKgZswEWEwPZ6xBfBCvjqOEq8lwykLw3MxA/cxETzrxvpuCC4ARzQgRUoRVN0Kmv5ABdkxX66Ak5ogvEjPzSQAQqYRRsEvyr/ZAIa0MHcAwQnYAIloIFF6AR/8AdxGIUkoChcUwIyMANkpB9NEY83IIMlEwbyKz/gCAczZALwswEXSIBwW7+tQ8Oxg8kuQDY2CDdwA7elUQ4meIIBGAAACAC2bAB1fBbDwcN5rAAIsMc+vJAyYbN7G5dB9McDJLxmSq9FbLD28qpsUrhwEqINDCuFs8SFi8iJ5IpN3Dz+0h1JA0WPgzAxGRNi2oAJWMVV7KdEeIOQmo83cIKWlL0pcAHlaE0ZoMkswII7uMlwO4uerAfhOIKjQRobIB4uUBrUYi2qYYMySMJhsEJoFIUByiSQ2rUauMqtdM6sI55mq8IyiLrTnE4m/6u+FmBLthwAARCAwrEu/ZvHurzH/ruWNes7yokJv/xLgOMhRcSzd4nAg2y4wkw8wzTBhouvC5TIydyXy0MitWoMf9FMkdE3bdmABfnMF2wIShIjNuiC1By1KRiABXgBDd3QVcOCLTCPnsmSNVADNuhJfBCOJNhNA6ixTlm+JugU/pGy4iQDYwBDZrAtLgjDJUgA2tRO4jEy82gyTGoHNxgppys25eObBvDOAHiWB3nS8kycB0DPYIqh76KcEtAJ93xPc0HA81qXPEO8IHoRxqunFmmKwsRPiIS8w8zEIphIiiSrseq4A91IyUhQE6ghDdhTB13FCdjTPcWA8ZuQWf8UsSlYABugDU4YCxdwgi0ABiQLNyZgummIjZ7sh1pLgtASrRYQBUQpgyaogaKzDjYwuiWrUeI5jyUIx0x6gxfozWZLAG/sAu0MIDHgBUwCu6mLwVwpBizIAicgFgAAAHgkquqK0gqYUioVpizF0kEcAZ6AVn/00i9FrztzwGkSosJsxKdYL3/JSK8iTDKdF6lATHr5M4d00zcNtIvsKqewUzEZL307AQbl0z/NgCXAgAUJzQjoCA1oLBGbvSdwgicA1ieoAXToB3voAhsYFtYUtyaghp70By8QBSRQAWJkASVALKOMLDYo1Y8VA+Aoht4stiUIBdtSACQIA/jYRmb/Y4IkAE8BGAAmnVkD2Daw+4QF2Nloa4Fo+9kuUIMqsIAseALBUQMnjZZ4y0ON4L+7BEC8FBdvAZG+PIEtDbx/q7Nq9SH6dBFu9dqtghfnwbMHK1scYC8OPMjGbLxrokQBrZGLdDB4wYEwIZE3o9cMAFQNwAFR8AUT21d/koBpkT0oKJA4ygJt+EV72IIngAIMGJYLCDdhmNhd2EUWqIkCQA4A6oUyYAInWAMz6I5WIYMlAAZa9caTta0XWFn4aFQdpVkmZcu1HAAw4LZOiN3YHYAxGFpj2QLo+oWkhZAVmksXclo/hNoQoFpv8TsRudrAo9YTkU/DI8gg0irC7NYd/6iJE1AXO4uXbe1PjGzbTNymysPIs7UnO5WMctmADGjfDMiBUehbLmgCfuK01GS5AqGCLPCFX/SHxWW1/F01J6iGiQ0DoMyBmiAA0mICMihST2i+MoCtUiVdLdlOG7CtGTgClu0CF6CB8xAF2MXdABAAlAW7MxBhJh2AYfGwJ6iCnvpMeJPHecwulQCBx3lavMxSfMu3PJVWvwyKnzAKoRDIduna9RpTxyA4HUDBAigBglsv98IKwuyq/PQqqZDAPpPECyRXbsWBO1Nfn2Bf99WBJmidjdSAF4QAfxoJWeSbEOtQbJhYe+CCK9jBK7gCLFiHf+jJz7qBAiCAAljRJf/ogjUQBiXUjqkxgwdOi/gwD1G4Adv6BCHY4HADFQFAYbZEAjPEZLYUgL7hggZogCioAgiQgBSiuzeay3qs4ccx3hiyjCy9N50AL+d9XiBOwIAMuKQgih2gzyOu3sQTxQ7pAB3IgRwwW7P12ut9kStuxCFyvLCaxErMT3tqHpGz254Q4wxggbwF1M/sJwgI5341iZPIgIqgOTXoh56c4zrOvTu+Aj3uyUy9gQ4J5BZQgiRsAzbIDjPQDlEBjl4QhpGyrBawrU6Y5KGp5CDFZAAQgBawh1ZF4fBMywVggL5RtYtIWvyL0gyAgA+o4RBYCf9Tz+UVQH60WgOcKkMESKL/0GUfGDxfBuYjbh5v6gAeOGZLWwFjTmZgbkSf5qpxbcxKlEQufgoIkwxsxlv39WaSDGc1ngAWat8KUJbCpQIsuId+4Ad86AXmcmc8Rod/CGsUpaiaMIB7FoWjawPn8+dvZAPu8A5UeaB1aAM0eAM08IJb4IUuWIIvPA+ZDc+GbuiZPYB7aFUEiN3wnNm0ZIAFwIElwIIjuYLgleE8NLMatuH/Q7PvghwNgVYflqouXekhtqod8ByY7lrRaQrQ0YGaPgGcPqMcYIDXPtvz/eVpikBxbS+n0AFHnJfTcQwq3iqmcB4wzual5lN+9Sc1HmdZdF+qprl0iA18kIau1r07/8aGPf6HWsOL0ApkzdUOfUYUBSKDbxQGl+qEl2Kt6JuBN5AyuEYV7/COMgiFUHhOBdjZnWXslK3ZiU7LA2AAFsABJjguLKCCY0XlecS7y77h9FRPbikmmUAmkekJ0RbI0k6XlxaZkDNieBk4HUgB0YsqHtABZEZfZP6Bsq1e3YaKIHrpH9hPcg3ubtWBNEpqetXbBk1ucO4nNm7uqcaA2Vu1N+CHfbiHcxCFHdQ9ZNhjih2kJLjcmmCAJFgCT32g5hjvZusCtpmPIGWCNiiDGniDNKgBL+iCl/qEUfGEr7GOsHFrNCCUM3ggmYIB/lbs//6iJ9CCX1CDX8CGXaq7VP+eRxe6bMxu8H0cJgiv5Tj7x0NUl6AQuXXZTKCI6Q4f7hXAXB8wZk0/5tlOZhov5hwYzCAguLAFnch4cfzc1gYT25fOnDDG8Y4gyQgQ538yiTc6CQoA8ilQgzm5B3YYg+rWPWDI7l1QsCfHXAOY8iQUm4/Njm/sgmEwXS7vAidog3jAhTVIgxuoDxtLAGh7gQQ4gLT07wVQgJ9Nxhp4gTeYAf5OSx5hbDBqAmT4hWBAB5AA9Ll8IxcSAZV4nJDWu8dpiUSPcC4tER2CXpGTjHVJEJHZAQd8+Oa59JrY9J0+I7PtdCAoZh1wwAjUMwfc+NzeVm5NYmsOmROg5RF4AL3/7dMLo/UIiNJwzvVbyoJzuAcjt4Zgp4IryIJ++Id+GAcFO4IcMICyvgElYIKjQ5V9DsOmDIZGfllrjwe3dgEwCANByrZpQwCZReyJDgPgegNP8M7Edvc7b4Ek0HMsm4J7H7N8r4AI6ACVuJCVaJxWxpCYyJDO5glC5AkSyAm/O4EEFZkE4eUe2AEa9wGGRwGHh/jVXuKacABjBnWcpnhNN9uNN/XBPNPH0Phjtqet8umwfYzhRupTjAkTqFfk5rRZp/UeFwkImABzpsVguAd7YAd22IIkt2p88Hl2UDAkoOeyPmtPFRs3KM4k64L1eHpaZQNMKlWqBwMbU4AaiKwl/2iBxOb6AUBZcrgUsVdsXAPwFniCOnbUKHBSPWx7j477a+E/C8EQmBj4z+4Jp/KmAviAGeoumPgJkaNxNJIMFeABgPDxYyCQHwIHDvSho0SBAg5yQIyIY2LEihJ16PiR0SDCjj+AgCyYA8fIiSZBBgH5UWNHHTt4oIhpYsQIEQ804JwgIQLPnjwhAOU5gUKFCBAoZMiAAUOUKFC4mHPHLlovKlavYlHXj589JUqSCHFQgECBFkqWiCKzxo2bMaLeiurSK1iXumPqMikTL16bNTa+hBm1xEWTuF2WCEgcYPFiAQEG3NjL5syAxgMuG2jAgAGLFlumPNkSegLpoRVOo/9OfRrCBxAePsAWAeLDaxAibuMWQXO3bponTpgwEROFiRIlxBbocAIFzJg8eJx4Lp3HDowRXWLcaNAHd4QuGRYoAZGkRIvmc2TXnvBgx4ILS6RYsWPFCusTgUwcuKPlS5kkbofwAGka6LSTT0YBBYFQFBgVQQUZWHBBU1BA4cQy3YCDSzFXXXVFNVvdM0oSSATBAAFkMXBWXmshw4Yoo4ySVi+91FUXF10w4clefdXgBRiCEVZjFwEoxhhjAyiwIxoHJCbAZQNktllnONwwBhNNdFEaBUSpphoFBHgAAgghwEYmbGGKiVsINfW22wgkBCccCinQqQJ44dG3ggp78sn/p3w7VHeedtx1l9B3Dakw3nmLopfeRj4Ayl5L4NWnQw47oFfSfRrVNxBG/RFnQgghgPAAUARKYKBPCSooFFBIWYDBBRdECMUTxUBzyzLKZMEhFVeowQ8/+IgoxA0sNFQAAzYssYQnZrAxjRtdxCjKGGKIUeNdVnay4xs0kALGYUHWWKSRRApwwI5pIOAkZlEysEALOdxgxChdiGKDll12SUEBro0JG2wdfNCBmLYBWFMIvelGApzBwdcnchyokCd9ffZZHUYrmIfRdoSC7BJyK5BkEqMVWaqxDgJBGqlHGu3QUAc6kGeSzST9sEMK3rnUnAkikOrBAwBAMIEGqq6a/6BPRFNggdMSXnAZBsjk6s05W/h6hRb4DCsiWDgkm2Kzaa3lIr6imCGGDUwIiaOO8TjzbRJgeDFYDdoO0GSTlh0gDl9rKPAklAccIOW8NwiRxF36DrUlv6lN4ABtY5pZ5gejpglgbDQ5HAKccEZsJ3IdlLCnxcZhrAKglnaMEcivK7SDA2RherJFjrpOKKA7FOrpQg2VYHMLE91wg0n6qZBRdjvMWVwJQQ9N9AQ+Gchqq0YFcNTTTlFowQBLQBMNM9oE4ysVWagjrBdJsH+DAQ01kESzK7LFbBdlmJGM/UIy0S1fb3xCCHQTxQ3uZhcGXEZvibnMAZwRD3KsIQGDI//cAioorxbc4AhHSEJcbtA4x52GQRLYgAYqQBQIEKw1HiBTCF4zqhfmRjdAa5jDHGYc+BhHZqTzU57slDr6BApl2MkO7CC1gtkVgHW2UyLuQLY7QhlqBQ35wEiMd4PhUcl4FMlZ8pbnM+NAbwIKUlWqfsKqnkAgexWI0KzaGAULEGAXzIAGM7BhviugYythYB+JxEIAA9hACUwQxbPY4gJmqQUZolhC25ZgA3JIphM4GKANbCCkBTzJXe6C0i0kkwABGIBwB6igC1qAQSQkwStJ6ALjtsSlCgDlAQxoQAUmAMsU0uaFuYRhDIHmsDfZkAQ3FIvAPpACE5jOYjtIXcX/TKdE9FRndbyD3XyQ+MxFZQcijoJUy16SgmnqJwUdUM7NimdOLZIEdz2TSQluM5sHUKBAPEmVqqzXEwAAQClOaEKzzuICWinDG+7ABTa0kDVsCEsXI0LCDRjQEAPc4CyEhFY1amCDGpRhLTTiBUexRQpSjEMyZ0gCjPLlAiG5IIFO2iSUwiAZBQSAcJupoCmphEolxIiVpHHlliBAtAY8wFRDQWExXzimFb4QhiPwnMOcd0PjIOdypcPYxZrJzD2trlKf2l2kQkYfa16nY9Ccz+7+xFVvpoAH3OQBMXugKZNoEZ3pdBSg6IQCMJKpA0UrYwToiUZ7RoACEHgAltrm/wVSiOKk3vDGF4zhhqwFix/P+IqxWvBQHMzvWWywBhOWQL9jhIEZzgAHOLzhjFvAQzJs0IUuchEGJZy0RjcQHG2hFArJyCCmhSvcBamUOJx6oQs12KkrYUm0BwhAehR4AC7L1EKksjCpwLShU284lgJQ7KoWq6qeTFcx+mhzq2flXVmPSDtLWYpjFdFYWQGlOvJy9TlcTUFDHFAyk93svo1aXl2PideCPcCvfjUjYLdkScOGARe54MUZlsGML3hBHVfwVRa4dg4lVPKK7zOAWdDyrDVUY36dOIMbpiEG0S42xXvhixsWe1ovxLYuNqit4AwAih19QrcM4G1NEZfKe/8dhrhc8l72gGKaBxQTqZeDblJHNV1hloADAnOAH8Pjpx9eNZl5Qg8Qx+s68n6VLPIZ4pg3Rtbtvne8PuhBD3bQZhPUdyTnmQgL5EyRIQKKBym4awnG6WcI8DUCpEnaGV3pBC6MIdGKFoMzmvGMNxjDG2AIgjrUkLU81mMUGDaeWDisIk+ohRpX8kRGSyyGWzgjxYtNLYtL641bfCHGXVACjZ9kgCTsiBMBCGUo4yWvKwaBfaMgRZA/uEanJeiVSC7qC5mc1BrW0DgfiPJxqjzVLGNbyzro8ngjVV4kppms89n2dntInfiyec1tfg54HnIyFdSZIpc6q55TYJwUjjP/wAYKNIGDEtjTNEEdAh+4OtJRcHVoghfeKIUJsoEM86mhH/dYX/Fw4NACsEAJbyH1WphQgxWxARmnbkaqU+y3/z3DGaf9woHrQutaQ8kGUmkDGtIVSpnKq5SJI+m9RCHk0ziNX5Ir5uWSCrQmQ9uGT40ycsJz7Wwz82J56rZ84xuf2RGgBPUBFBC7Xu49VV06gOrBdHjQgTgryjymTLtLdvcc/4YA3x3QN/XqaT3tWYAJ9xgWPvre93vcQx2c4MItiLABL9jRV1jYBz54YQNzXlxsE1WDGzyeozWwoS26uAXJG92MbnjrGc2whS5IUQPDHAbmULrBONDRF8LdnIIu/yhlEFAJI3wJGYRCJzrRm/xsaC+92slCHZ+IjzHj81DqZu02Vy92Igd8t9zzsVifzu32l5QdBRxA+3lasII6oyyaXNdzceQ+d6T1tXp3d5DTnqAEFrBgMw4wHCdkAIVdEMEBQbBGFqbAoSukzy48XvGowPswgPx4wrNQnid8nGZNixeEQQSGgRiEQTN4Sy7ggi7kC+odhgHAHIe1QTq0wRsQDgONkgIsgAsowA0gARLcns990Cv1y9AJzKg4l+/9XvAdR7JM29NlmQ9Sn8VQR9kRIQ9cTAEEQAFEX7mh2TGllXxNB/YNofaNhdZxDH2kFwusQAvAH/xBxPLNh3/1Wf/B+FmA1R2hKc2xYcAN5AAQfB+VBUHxaEIMQEETJAH0FYMW+B+HBMM9MEOG3YAKiIXY5IgZrAUDFuJadMHsMWIp3db/0MAhLYEX5EIl5sIuiMIBqJ4ChOAIKoAo8RYCiKICtEALvuDPPU4GRA7v4WArKt1TcUCVOcDT+SC2BaF8nFsRlh19sIADBEDWLaGeMKEK2NsTSocxMgdzwMT2ZR0TWowWfh/8TV9ZqYDzDIyfOcA80VOgrd+xXYANfBSMGAcpwIgmuECFLMEsissU7KFVZEEviAGG2QAO9OL8CVIClgGJlUENNMGHsQEZtE1dkMFekAMbmAEZiAEv4ALnqZz/N4QBAsHcAXTiG8BA4WyGryGAKSEOEuAU7hlbKhIVs+mSLtXgK0obB8SiLBYf8kFdD60AnaSVFOric3yfChBAEjaTfAgjmlUjMcLEntWbXUlHTGCdFTojNEbjMIohwfjZ2e3ENnKjPTWN04DjR5HCCXyAVc6ABdhKOm7AvbAjFYQlFTBBKhWPKQ2iDRBSGZQB5ZEBPzKBWvyjGOxCXVbi5u0FOrBBG+DCQjbDXzaDae0CRNbaAZwBHIwgDVikr8XL8GxkR8IgTz3OLbEi5dxgdEEZLKIklV0X8S1dS3aXnuzZnMwkEabAnvgiAUAf9ZVOD9kJfKTVcMTEaDpHcxSl/1U5Iy8iJfWJIRn6WQFoY4HY3RkdW6xY5VVmJSl4AQxwpRTgAJUVQRg8ATu2oxMMYE2lZY6wJbSYAT9+mBsgZGvlwi2Qpy3sxTns5S0wA2D+pcrpQkrRmChpAhygwRtwwgFoxkzJC/GgEs/B4E6ZRpdkAAEQzGuciTsxWw2GQPBNW0p25p7oYC1eW1XtyZzApEwq41C+HbypQGey5ndBaOnEpGxaqGza5vN5F7wp3/ftJIVWjL09zzWOE3D2FWkMGIIUmtMYpxccFlaWAhKQggJwJRRkAJWlgBg4AXVaBWiYE3YWAEQVohkY4hnwoyiUWheEgS4sJHnegnnGA3q6wSx6sqfKOYMutADhiGICxAAnaMImaIImCEImEIIabMIBGMBFcob32dSPaVxAAAAh+QQAfQAAACwAAAAAMQGrAIdPf0BNhUZNhkZJgUNKczpObDdeXzVoVjVpVThnVkBiV0VXVFFSUlNTUlNQUVJOTVJLS1BLS09HSVBISEtFRUdFRUFCQ0A8P0A3O0ExNkMxNT8zNTkzMzQ1NzA2Pik9OihGNShONCZZMyRoLx1vHx1oIRtXJBVMIhBDHww7Hwo4GQk2FAgyCQgvBgkqBwosDwwxGBAxIRM0Ixk0Jx8xJiQsIScoIigkHyYgICcdGyUaGSIaFx4bGBkfGxMeHw4dGQ4XEAsQCQgKBQYFBAYEBAYFBgkICg0MDxMOExMNHBMMJxcEORsAPBwAPRwAPh0APx0AQB4AQR8AQiAARCIARSMARCMARCQCRSQBRScARygASSkASikBTSkCUSsEUy4JWDUNWzkMV0QKTlEGQmQCOHgBNIAANIIANIMANIIANIMANIMANoUAOYgAOokAOooAOokAPIsAPowAP44AQI0AQI4AP4wAP40AQpAAR5IASZMASZMASZMASJMARpMASJIASI8ASY0BS4wDSokHTIgMTIYUToQZUYEeW3keY3EabmkXeWEWf14XhV0Uil8RjGEOjWIMj2MLkGQNkWURk2cUlmgXlWkamWsfnG8imm8nmnAvmHE1jXs4fIs5dJY6bqE5aqk4aq01aqw0aqwzaqw1a603bLA3arA3bLA3bLA3a7A4bbE5cLI6cLM7cLQ7cLQ7cLM7cLQ7cLQ8crU+c7Y/dLdAdLdBdrhEeblKfLlTg7lhi7lzl8GHpcmXr8ufs8mkucecpbSQj6iKeqSGcKV+b512b5Nyan9wY253YWKFWVOUS0qrND68HjPCEim5GCWvLSKoUB2ibhqteRmxfx+oezOidUSjeE6ielSegVeQiFaGllt+p2KLp22WpXWmp322pn2+pXXDomnKqF7Pr2HSs2jUtnTVuYPUvIvbwYrfw37nw1jrw0Dux0HxylXwy2nty3TnyYbjyJHkypXnzpnozpnpz5rr0Z3r0p7t05zv1p7v1Z7t1KHk06zS0sfM19/Y4eoI/wBVyar1CRQoVKpUvUqIsJWqVAkTgjKVamIqigczTjTIUZSpjx85muJIMhSoUKFMhRIVKlXKjyY5tkxFKpVLm6BEkZS5U5TPlSiDjhpqMmjMnCtHiSK18qeooUqbhoJKdejPpFWhSn0KlRTToCy9oiR1cixNUqhqoiQq0qBKj6Z0kgRJFyRKjy/r1kVpV6+poX5ZqgxpjJkyCDl27MgBopnjx5AdL+OUKFEYHiWcBQsG7JAnVBAjih5ts3RoVK9eQXwl65VBVTtjy94JM+ZHjyJn6nZJVjbKkiybykValGXYg0KXok3r0+eou2utZnVKlatVo1Kxh/LKfftZpjbRkv+ianrkxNq/RQ72y9eve/dwa8vtSxdUsWXHaijOUYNE5P/NMCNCBzgA4QIJzkigIA6HfJJQaqq0stBoDyWUCkIPLpRaLbbU8hBOFRmEU1uznTdXeRzZ9FFpZKHS03a9gVITSy6xZNBVRW0Ho1EspZUWUz6RgmNWVT1lnVLNPRccdmIZJZ5XoNFE00yoXIfKlTZFeVN65p3313rvhRlmXnTF954nxmSQmA42jPAMgJExQ8ILLrjAgjPN/NIPMBzgYAhoqWno0ISjsSZLawtdqdArt9jSWkUgPgTKRV7GFqKJItLo4ocbgRbKlS4ahIpK38VUXHplLcndV1Cu6ipQQEn/x5WRUCU565LadcedaZ9eiKVp1imqqIVZmubie6N89JyYzDbrV6WeqLmDDjmEEA00cEZGAgsutIBgM/30EwwFNpAhIoQSBkphhLMkKpqhEH5omooYhVRiaW5hVCykvoJ65XIyrrobdmVhF+SOT3KnnJBh1WrrkURq1ZRXCy+lnI819QtqTVSBqgpCw/abpacXwWRmsmY6q7KY+YIigQ371XDANNPgmW0zzjhjggnfgtuPMRNI8GdFCqUbr7rrKvTgohSaJu9IR4V4KUQkzbuvv6Bl/S+MGW/3K0oX7qgjd4ouhQrCCv9U3cNGjuecUuPBCreQDC9n93JYk6IKV8t9/+w3Qx+DDKqv5aVM0cqIN8tRtDpMa4MI1NBsc7Y5V/5YuMc0cAjgEUqI6ISqKa1hhqTHuzREKl40r3mgTYrT4JGODPJDUWqdt4+/ujTWsWWtujHZZ/873lB0N9ccxUgSb2RzXJtNMZQ//issc1ON4m/gw4q2iuDY01saXSUnrlf4iRuEWMzhhEPzmzfjbLljeyLTACcQvoKaK4HmD3qh+hO67qQVMoW8XGc1Y9XuNKG5EPaw5i+8/etCvhIPX8IDvB9BD2TDG4VXNPi8DSpvYVahW9rMxkAGRiSDGLrSKkazihWqooUuxJDfBge7FR1uReQDiffoJT6/MG5aMlOHOP9oNgL/AKhySLycNxbQgE6wxjUIQdQsZMG0/FWxdKkwXYX+9iGQaSxLAvSXxhYYOMBlr3uCw9JBGAg9prSqgXa7UghdRUfi0fGOvtvY9Tz2saFkD4asEA0qVjhIGL7QhYI8oOpKMyqKrA6HrHike3LIMgmsiTHQWMc4aBYN9h3xfZcLBhM9IQv8QQQ1qTmUKvsXkVakyyERMR0iI3Ia2wmOkVhKGkNANUvOlfGXu9SjAxdYQjmKAo4XdFX0Fka2OE6Pjyvc3vBYCMNVsAKGqWnhKwB5zWr2Ul6o01LJShPJj4BTdTg0BStsiLhPZEAxbCLBMtahDppNA1twAuXlhLH/AAaAopSvcAWGDsWaKRI0NfgbVLoSgshABTKaghyNx7aHJT76MoZn1KXHuJfGjMoQa9jrERsdiDHfOfCkF0xhIVlxNqWw8JDVZIVMZ8qKbFrTFS3spiFpaZNIJjIV5QRqJG0CzsOVR53fsyEl6dIJmFGrBs5gxjjqOQ1p4PM/ScRT5X7WAAY8EaBXOlQrXOHKVQaUrK9wZVoZGi9YvvCtEQHZ9igkLF8qKpCD9NssW0jXjRKTjIkkJshWUkKS6lF4FYxjSodlzZq6lK+Q1SlNrfnE/M0Up6xwRWZlak3tqSKQDOUiTVUhwA9FhCI0lalQHam6dYbJEDeY1g1CwAxm/4iDqtKQBjM+mTOcuc8Z/TjGAowxC4MeVBWuKO4skmtQVzjXlQlNaytaCEuHTDen1uQrLXW5vW+G9qVwlej11jXXNPZNsELqKEWLKT2TGlaPffXKNq85U26u4hUyTQ0udsELX/TiF7zARS1w0ahZ2GIWtyDwLCTLVxkiEkOgtZBMWzHU7dZUtakD6lLr4rIcPNU/zKCGEKsqjWfsFqu/RWI/FrCATsyiFlOEsSxQ+eLiuqIWqoTuWNWarvxGiLM5BTJEExJhz4L3kPQ9pJI1KtHvmnG807OeSn+XN5Q2c7EMhOhzSHFhyuaXs4FSpSxusQt/+OMf/zBzL3bBX/7ygv+/veBFLmqxiljE4poM9Wae3WVNV7pypsRKCIUpTFSZEguoH1nn91ymA2pxABmOocY6hphbE98MiTkDRgMW4AlbdIhDtfBQapQrYxsv17nPJSt0NesKWTSWFWo1NF/BTCGd3je0tsZuNx+q52gOOYVvHRYvyTgK7emZIXqD0ireG71BFrK7DA3kUALZv9TU9HOjPhQufHFmNHvbzOAOtz9+4YtdlPLO2a3vCoGMZ4j+OcKz9LNPIySaBGoY1qZoRSowcIMc5GADhWmGpIdYVWyd+IiOqRwwfhGMN+siFwT2tC0UIgvlFrfiFh/rc/3M6s1mlpv05ayh2XpfPbtV3d7/VLess6vdlyKk5d319fBY7utCBtNf65Velgu50n+NYr6pbBdrcIGLKRp4Fvtdcy/+6+2mO/3b4e6FLm4hCzsjneo0tTaFff1WQM9VNLCmcCAp/JAJEzqSMgUJKDBQgxzcAODLaAY0xiGO3Fq1fTbbaj9+wfdfjFvORMexgWFs8Ruf2rnL3XFmn5tW53YTpzi9c2pl6orPwhCz1k63relb8piy+6EMzSsMGVtNVfgxptVUIS9HD+x/UdSbPF8h3LCbykOt4ha6iDObecF7bqf56cB3urgBnAuD7lcXuCgl/mxBYM16s8+83qmf5f3nz8L6+mYf9Nr7/XZjxN22lM7t/8EvnbNwmf8XwABGP9K8Zl08HOIHxjiMa4H4Wrjy1KXMbCkP5VzkqtLjrKZZ14Rqzrd4jbUKqCZ5M4Vfr1ZfMnVnS/Z8qTd6PyeBFmiBETF6F9hCVTIKnMdNssAKY9YL4uYPvNBtwZeCUAduxDdFtqALbIZ8ofaCyCcLirdrCBhk2RURYTd971Z9E3Z9FCEBbfd2x6AMjiEOm2R3noR3wGV+4eIP4ZJ+emJmaaYLB1ZcoWZxyzULtJB4rcZ/IthqqKZ8AYhqDphZaYVfznVTmNVNdiZyHmdnCghIOmiHQiZN18YaDLaBFvhszzZ6zvF8+BVyFXeCwoeCKriI4cYLMv9IC7jHZm62C7gAg7vwcJ6WfygHcqnlg9Qnb6EBa6rAAEW4AQ1gDEkYfiXWPo+BJ3oChVD4C97gDd0ADP/wC4fgYqQWavPnhb54cWLGf2YYhgQogJfleDj1anfmCnQoeXamjM1Ih2m4a3I4WoPUGodSXAxIc37YjS00HmjBYNdUiNZ0KLfgd4uYjsHHgrzniLiQC27WC77gC7wXZ+14ibeAjI7XQgQodtnniQD5WWrFADRALRtQAoURYkuYW1fFij7Td7AIDN6QDcdgi8EgAZ0AaoS3hRVHfy9GeMFohmIWhocyhphFkq2RgAkYjSxZdVXHCgvGCnWYbthUiDKFSkD/Znspl2ve+Hwz93yTJYIyJQu0oAuKqI5ImWbD92Zw1ndOyXdL92bJl3/954YbR3nKN2if6IM82Akb4G81EALHUFvUsJB355DwE1zI0A3eIJHGYAzHgAwKoADHcAwbkAGH8AqetpFbWGN+qUrGJYyqhJJkuH8iOZh0yIx3RodV14wieGeutoAHOJkLyBB2yHIh15N+uEGkkHKcOJTZeAu9kJSkiWYlOG5L5wtPyXdmxnf+JWeBSYDDqHGON1Y9CJDV91meQAFgWQPJsAwKGTkMiZZpmQAlcJwjMAImIALIkH7JMAMd0AFHcAQSgIUzyIt8GWoYd3HcqUqxUHHBSIzi/ylmrNFq32lnh9KS3xmCmleItvd5FGV92LWTeciNQOlNxHOfkzdT2eiFuPALpUmaZ1aCTjlufjd8v7BmEDdFziWMyBiC/Negt9kKxfWPf+YQpJgDNlADJbBb1CAO1UBiDcmKe4cAx3miJ3oCCZAMMoAMC1ADPLADxfALWPhptkALX0gLvKijMtafOIZxIRmS64mShpKejNmS/6dyMqmADjgK9xWCnAefmOmZl4mfTiqBqbUKUCqC4EkLtgCPR/l7AZqCp1mmCLoLuRB/DRqe4kmS04d4mjV9/1gMFgCWILBb0ACiJLaKaNkP3zACKFoCJDCoJHAABxADIpAAIgAC+v9hDMDQCZ9wozP4kVuIowb1hV6oSpgamEHaqd55ni+5nsEolCXJpVvKWWnBh1D6num2qkGJpdXEHainefwJmqHJfLrACwA6pklppr7amgB2iXPmqSi5f6mGahcqp9OnCsfAARpaAybADHkaokyIlsDlDYFKqIOqDIe6AjszAiGQAxnAABjZIeaKnTBmqcWFqbTQn9vJqZ5accW6EJ7wCY2VP+BJUP/3OdeEEDaJKKApZCX5ajQnctWkQfMZZPtpqoBpC7v3XygIbry6jr9qplApicgHr/HaamVFVhxLocrqZ5/QADbAHxyqDOFgDXvahNlCAifAD9iAoto6qNRwqHb/YgIlAAI3kAEYIAGRaguNspd9iaPqqlybSrRG164Wl6/xeiidgAPiCqmfUBC1B6+muhBaCqHk6aoiqKVDSaW5NhT25bVKSqqhSXS7wJqKKLETC3wVW6auyZSXKGBGp7GdWoZjhXEaR2HJdX/FwJs3UAM0YALJcA2RMw3X0j4k0AIuAAT8kA3Zqq01GwN1ggImAAIacAwScJefcAue2yi3UAteyqM8KrpcSLQ5WrRcyKnAeCjRsgPTmQM4kAG0m4v45a6AGWadqqpbCqFK2oAw5BUhN3k5tapaeygvyAvyGG4A2m1W2LZN97YWC5W6F4OhC4wGZXE52rpB6ou0oHHf/6uNxoABzxqWyWANkXMt45dwzrAtjcsDPMAPyXCiM0uzIgADdeICKEADGFAMEnABHJABtfC5Qiu02Im6CIzA67qp3svAGOcJEhBbsHsDN6ADgXsDNpABhvAKytWfn8W08WqqDEtfp8oK4/GZQumA+xqML3ig4RYMxvALm1AM0JuI0nuaTulfUclmaWpxgueFOCp4OCpm7TqY6zoLO3bEtfAKxUC+G1oDNaAAhRsN0bC+znACjRsEQQAEisEPxnmc9UsC1BAC+FsnL1ADb/kAFnABNjAGsgC0EhfHQoujnkbHloq0CWxg29vByvUKh7ABgUsDNdABNXADMVrIPHAEUf9bUNeUvdkrZkYHySE5lAbrpLXKnwSVhd37xo2iCy7sbcAwAMGwCZoww2Famjc8vX03j0u3wxCno0GMur0ouj36Yl+YjaILy+16x7RcDGoSuFAMAsiQDMpwcDrTAkAQBNOpGIpxDiIAxvULDWNMJ3XSAxTwvxYQARcAwBnQuXAsx+AMzl4qxwh8o3esrl/YCRiwATRAAx1AAxwgyIUcyDGKBDlwCKAwalyYr4+8rp5bxGLGpd4Ur14ItLlwC6uLdEQHcbhwgooIDJqQCMbQCI7gCJpglAGaygbad8D6lDrcylH5cES30LmQCw/3cMXgfu/H0COdiZR6wEQbarTgChD/XANPDMUW0ADKsAzLYAKMCwRAwAM2IAF1qR/fQL/1Sw3TnL8v4M7xvAETsM13OWZBG85xPLpEe9VYXcd2nMCvkAEbsAHR2c6ELM88cAM0kMgxqgNjYChAzK6OXFxfatIrjdAGtWydWY7HeyhK+7kw6H48TGC56mYw+LxoBtGZEAaKEAmMPQmYsAmn7LYVu5qU7dFR2Y6YzZS813Dpl36bUQybEdqhXQykTdrEkNLEsNIjXXQfqaOuQAzLEALADMU1kNOZA6NA8AIhgAzFQAzDQAE7gK3QPLPUEA0gkL8uwAMc8AHvzAEXENXc7M1WzSFWfdVczdUJjKleaQEcwAHR/znW8qyhNGDIhYwER9DNQLzA6Q2JJq2rqzyPl4imoJC1DJuNFUd0nvuOu9DKqtl3/XWg5Ma2t6gJmVAJYcAIkMDYkTAJlbAJ6yfZk13ZOTyPOtzZwLAZFn7hoj3acOmiC1ABFvABHkADFlABm8ZiC4AMx/CWLN7iLF7aMF7awEkCUGwDNoDBNbABEtAADRACyZAMyGAMvt0ANYAMOCuoSX0AMoDcPHABFXABzf3cF8DdGeAJBOxpn3vl1W3V44zdX4gBFsDd3d3dYi3PhswDycwDRlAERnAEh5DLDAyJKg2xOOyaWNi0lajS+93fHP2r3vYLBJ4Ji5AIjfAICs7YDf++q6b5tqs5jxmu4RsO6TD8lnUplywW5iAAAjMQAzDQAz0AA6Ae6jAQA6Qu6qPO6aMuAzNAA8z9AWFeARHgACym4nVZl3HXDCbQzjdu4za+ARQAASuaDEI+DGmyM8NNqCMwuUzNAxRQ4hdAAzYAzw+AAdw8wFl+7aCL5VW95XXs5dES5uDOARbwzlB8Az0Av8kcBEaw7kggAVytXLeQC+59wwoKmCwMj/H9X2r7tn+uCZhA4ImgCI9g6AouCQyuCbaolBvtmo8eDMWg4Z0t2hdeDB2+AGr8Ae08AzMgAxwvA6RO6h2v6ho/A5mu8Zl+8ihf8iPf8aVu6j/w8qEO8h7/jyAm8AIyUAEVoLMUTMFPLALC7tvF8ABIPbPPULNl7AJnPAETgPPPTtYAvAEB3LnYPvVajuXcbs624Aka0N1OTQMgEAIiYOaIDASeDtQ3wAnd7qVJ58I33ILbmY36DYPKu+/8foubgAmZoAmacOCOQPCRIAkGPwmUcNES/+gZvuGbAZcf3gHm7uk98PExEPIjT/KZDvYIcPkJcPmav/kJsKLZgA3egA2ijw3ZkAyZr/kGIAIhEAIqv/Ic3/Kg/gKmDgMaP887wAO6LezDMAzE0ABIHsbSfABH39QTEAFLH+Lv7NTOfZdWTvUjje1Ae+XZHs608AkaMNaC+wEioAwl/3ACMtDONcDxoP79GID28Q5xJb0LqqnRLIiF2GuO8Cj38ijhEg7RmHD/mWAZA78IBW/wlEAJAFEp06ZjBQsiQ7ZAocIIFSw8BPFhhowYMWRclDFD4wwQHUOEMIAgQbJk2bCdxObt20pz5s6dQ4dO3syZ82zapJlT3jx56M61XAkOnDeU2ZIhS4BA6QERIUBw3HixogwaO3gA6THS2DCuDUqQABs2LDRqImC4QPuCw4MIEyY4vNCBRocOHC5QwIAD1y2+fXHl2rUrV1/ChQvbumVL8WJaGThwoEEDBIJkJVCskFFDsoimF0EUu4VrFy9eunj18vXL32rWrV2//rUL1//sXLl02dYVLBgw3r17//qVGjhwX8J/Bct0CdNyTV8aQYIeSbokSZSsW6JUKczEqRUtYsy4EcRH8iE4U052Epw5mTpr3qyH0328mfTf38Qvf2d+mvFi/gfQJ3PAOSmZBJrq6IargqDhKGOI4eqYE0r4SiywyArhhbRgsICtCSh46yG56orAAQo2wMETvmb7S5fAdNnLMBkTO2yxDG7QjIYQkrlGhBdgAHIypRAIYYYPXBytF9KEY0211oBrcrhfetvNN2CO0003KrPkMhhjjDlGIQvkomGDTDC5xJI0FwmDEenepE6SSShRE7tGMgBBBAMOOECpBP4EFBmSsAkHnG//XEKHHn32sQc+m+iZpx57Jo2PnnoutSe+m3TSD79LL80vVP3kice+/kpFtVRSZ0LnGxp0AIKHEAoyppgIZaDQwgupAeEsF154oYIHhq3ggg9FlIuDCB6g4IIMPKHNRdJ42eW2FmOcMdtbDrnhhshEUEYZE36EYQY/ERBhIhqC+QW11IzrZ7h4gYt3N+B8m/LKLYMpphgwF2ggAgog6ugDiTTy7ruLZjBzuTQtwSQMRRyBZDo5qZvzOksmqWQAlVp6qb15Jt2nZEonPTlTle+x5x6WUYY5Pkk13fS+/R6dOb77QqWJJ/fqS3W+mJDRYYccGqi1X66MAWJCXUmgJhoZ/3x9oQdhh33gIbdE5KCuCUy8QC/bkvSlFyUDe5HFFdXG1rBOcpxMmRFGmEgGEUhSxqwfeugBmH/6Afw1f/pZbUrgvPwyzIUeiIuGusHDKGHwJurIo4+aMu+ABTS5pHNL1NSkzUgksVjOSTK+jpJGKtFEHpdLdhnle2B/ueXZYZ509tdTplTmmXkCPlR6hpeUUvlE5Xm/nIL+mdR4zrEAx2O+LAbCYYpxgYUKLazmgBg0/LWGCijA+oEP3aqgWBps4MCCtvLyZBfjglNy2mpzYVFtbW+pZYPxELDGNZLBFLuRJBnKIBIMsFIlYOgGTAkZmFxqIAO+9QAGMbjgd6YCuf/waKRymRPJSEgSQJQQaj2J2sc5NHEmz0EsEWF4BJxOd7rUYQd1rDsH7Eq2Q3vs0Ic+7CHJXFY7TE1qeMObB6R8drOc0KN3uKNZqKK4RCaqqnlAi8c3NpABYliPK1xxQQtOoKsSdC8GvwIWDZglLAcMa2AgSl8HamADGnSoWRkIxpOIU79qwSh/fslWLSogEh5doxoCTMEB8KaUENBgYRTBIJAUhpGNePCD5blcn0hikhIWSigtQQd97IEPUuLjU5aalAozkZyHXWITYAhDdEY3JxqijhJzwo4lKrGJb+jwh7/8ZQ/3MUTcMeqUkIJUz5D3RCg6Cj5RzAl+ojmqU33/wwIN8OIXhxHGFphALCdIATUOcBZgwUCND3CABRzQgDZO4AIRaEixRnQBZoXNSU8qTR914cf8zUZGisEFMrBxjWuEAxuHvAYKEKCMZKCrSJG5JCYx1xTOaJJHJlxPPCylD30cEYpOvNQRiwgzfKBsmPLQBCZYqSblHGMJjnhEDGdpHVvOEJefqwQjvLHDfDBqdsAE6k+FajKUgWqKNtEUEiM1UiLmzKhI7RR8GsUzKmaRGxqwlTa/2AKutkAsKDBBWaYGrBcAoQbkYxY6HQBPt3xInpExFl5wkMcn+aI0+6wN/v6iV39iCzG3KIZQwBEOg1bjkCJQJAIOEIKFzYAG/5wklCcPBZN41KOk9aBHE5E60uLpDma0U1nuXlbKHc6Dc2jqXGo3gQEYxjRO1bmldW5pU1xWQpc6ldQwhQlUHgrzp7RjGaNwZ0RkNiqkmE1i8YYbs98l72YwQ548zPENb3CDGwDQgFa1eYKuimUFB6CGeagGBCCspY0UiEADGjCsCVjgWGOKzAbacgEOCEOP1LoNX2nTz7bNRhjraQlhq7EUPqWLkhdBgKZqElJLHdFnyf2UcidV0tf9kKM9vcenRunDRe0QpahNrXIwMQAcLCKmro3TJOREU9rOqRK2rcQitjEP4f6WtyT7ZYWXW9TiSZhkLdPtcGOXKeTlB3c3If/yPMyBjAJsw8kA8EAGtPtFEpTABNsjwQqiwStf/WoHO6BnG02UXnZmzb0WcIgc2WciDOwAGFHqxf3429e90IIwf/nGeoRi0Lyd4CMYgcEjRQCOTFXKibJjsEiLWsxF4aNkHd4HR3doSktdytGQLplpQZxalW5CAhhoxIldG1MVm46WLX6xbWUsXN7yVne+xHHLYMaySOHOxkSV9RB3N9UI40e0L0PyPc7RjW14gADbEEABPOCD7A4jm1x5GglYIE4QpMUFPMARBdS7VoF9jZ0RuIAFKDCwC6yPfQLbQA6KIaWz6befftlLjIyRADSH4CEWAAENeFBOIAFpYdjo8cz/UDnK42IWlSxTLsvugekdcnRRryOlPSx1D1L6cB7b2HSaVNqIAWxAEc8R9YmpM51JOMIRp6vO6V6cnZxu4xy3DqpwgcxDmctuyLzT9Q8VvsOdB1lmhUbyjuvxPGJvQxseKICye/ADsz6byk97gThlgBa08IB92maAA9poPgqsc60WuMtDyt0DOroFAzZYN/1K425/huaPuPBEBnCQgxvYwAY30AHdu7WDHvA70OUKB0hRqehMDbyItUNZKSXN80gDs/D0oHhpUxriS1Ri457GgiIYEfJHQEISniednExu8tOdHGMcy6kA5NFqHmYYx8HEdQ9fpuuh5ni3wxTqyySs/ykfZ+oc1XUysgnggSX4IAlA+EECvOF0aJNxBeI8I9WNJl92Zl3ra+36AhwwgQ1wwJ1x4dtcIgD2HRijbO3mr9v7WQu54wAHNnA/Dox2A/fT/wZ9/9FFUiCC1Ut8sxo2uETrvcRztN4SrcYrmQLMlNlZFE2jPNvKBEdohADYgDaBqRODDjkBPYsZPZSrhJObIdtihAGgMda7HdarOSALLp27PZ5rQSDisd5ZKqADPicTgGRbtiT4AR+YgWTYCXnIKu16GhM4gWnwHqpzAR2wAfm6viZcqwpwgAVgnK6JCzLxFu/DCx0wBvvBn9qgs/zxhEPQgPeLP/fbAR0ow27Bgf/7yz8ZQABsMCYAxCynKrSAWy6Kc7h9KCkcYzh9wDB8mJ2Ly7jPwYQP1AQGUIJEaIQLjKmKMZ2LSTFJID3UA0HUi7EByCEUtJ0TDKbPCiKT4TmYazVi6h1M6bXf4wYbFIDhK74k8IEPSABsQIebwIYGmLJheJoTEIFpGIEuc4EbsIthaUIGaICvYZYIWIBm6b7HmAsa0AwOABEKsAEJEIy82qf8+qNOyAC7I8P4+7IciL8cAMc1zIG+U4EQyETMihlFw6yIkzWhsweHc7Q9xIfF+6F88MOTmrwQg5hMSLVN4IAlWARHWAQTi6lI8DyUGznSAT05aYSHPDlHYLlKmAT/jtspYMK022M4GFQZmvMlFGS8pjLFepAHbyg64fOAZfOBHTQAbzAHU7EJZJCAW3waFBiBafARqnsB9rkAJ9S6BrALrauAZRk3uuCADdgA+IqMtrCAHMiAasEF0yANwcifQ+DGMswBNPxGceRKcZy7G5CBEMCGeXAZwzM4kbK0PZS5kiolemxLUyIlh8vDR8uHujQtyusclXoxS8gEBkiCMGDEC4QOFIuER0ixUlOxFyO9FVu5RlCEi6w9SOvIfGy10PrEjzTB16E9oBu6k7zB4fOBlfSBGEgAc6Ci9/CGDWC+mtyyEACCtOiBx+g6rRuWbeOAJSyR9BmfMTnKMaGL/8iARgiQRmo8DdSIM72KO/hzv3HMyi9DgjPMu6LRgbzjSgQAB3k4tNwpNCSqtJFqy1Eqpd55y7eUSz+sy/O8OLwUsVTbJQ1QAkWQKUgQNfmMxEkYHUhMsdE7uVS7JcfkBnngHT1EOJLMLZ8rUGYKLVFkQc2kPYSbhyzyzAFISePjwVg8h9N0D2RYTV15vmgAgdf8ldjcgK8ZRgZ4gAzQAPb5mgvYgGIZkw3ogDG5gMapIxPhAAkwG7Mpm9KIu27kyqJxziN4zjP8sjMUx7y7AWyQOJMSrjk8ONcjqba0tIKzLFOqUlLCxws7z3yoh30MseVINUs4RB0AA0aoGISUz/9G9DxIcASMea2Rsxibso5KmK1GWARtgJ3EoxRLkYcBxDHEC6IXBKpNXBkiQkVVBE3j+4EZyIZvmEUsMpWcOAdhmDJdGYEUmIZoQIFf+RWrUxba/MkGkIAMODsb6DoWjVE0801yi4vH+BoKwAEczdHjlDvlzMrmPIIj2IFc1VUiNdLm/DIaAIfhEaI9rTQVRLg61JmZGB6dyCwrYtbLUi6UUs/UolOB2IQNeM9GlI40VVNJHL3RsRhxvc8ZmsjYIkjVm4micg+V8TEYnMPXEyLHQ5lnupRhCz4BGIACuALjS4IeMIBeUjCfsQ9pWpVgqFRdQYGoSQFg6dQ1fADr0zr/BmAACpAACdgADCgRC9gAFnWv9uqAu6CANIOMDpkAG3CA4qQWCXA/+DvS5kSCXDUCIxBSX53OrATSHUgAU8GUBussIKIHn/gJmAAQlyBadDBa9vgJpT1an/BSTvOc7MgETUCEJMCCzevWwjwxmBqdRxi9DSTXOK2lVMsYR1AEAfCGpn2JoW1aUgklt62P/4CJK3KP9hBan4iHGkTJJVACHeRBAviGc2geVLHboUUHhBVCCymBE4A+snqBGuAAHIjYJmwABuAADXAADZCACKhYGb0L83EvEHGruojRirWLHC0G5Zw7MwTSmD0CIyiCmv2y6aRd6PyyZDAHUiGepLKd/4bDh6CNCcpanvpYleVJlVRRoYyjhI9LEzphnUVYgr98jjdByEVghEVs09ExOVmi3jdRMXNlOZx6sUmw3m+gj/P1j7d125gApZdAFEQR2rWVX/mN37VtCXPQW31NSSUIzb0JzdD8gALIhm6Y3/s14AP+hoQVCxMQAXHyFSChAbywgRIJ1czNgIudgAcIGLC7gPQhn2UxH3iKo5KtWBvIANIYQ+acuyLdAdeFXSMYUug80iIVxx0IAZkYuCNyIoirS+BVX2Yt3iY6IqBxnud52s4Jgy3gAkVgOU3YhCzogRI70/uUhEfAXpiCBBVzBIo80zeFRBrKDl3Spb0kX52qmf+aaFbCDSX2DZCciIm61QmZeJ4a/EyV/Nce/AZsYKyl+1+kywaXdF/3vd+QGRAFDosTGIFqyBC0AJL2UUZ1IsYGgAANwAAUzb7tSx90+hCvC2GBqYAPqIt3mgAOwAAJcNm5i04Wdt0jKILYLVLprN3ZzYEawAaNErgJE9BRqkvpstu3fVZUKWIsCqX0TV68nAQwQGYweLGB0IKlC4PniI4Uk08JhEhwDVcvPj0a2ss6+ZzsGMFu0AlTUZX0FRCjDZkAeWP3WKKXiNAJBWBkcMngnS5sQIYQiIEdHE0PMIABBgeidQn2kFtK1SpdUYEDwAYQAJ+qQa83QkoNZoBRHVX/DJgAisU+tkArdaLNEB63D4Cr7UvRuQPHWy1SJCDp151ZIjCCV85ZFjaaHBBW7DS43Hk088yHeDDgc1AsRSIJw6oGa/Bpny4hlLCGbOAcyqMESACDRPgCJsiC61WEJfiBF7iBRZheR4wEhbRiiKwYk1vEhrxPk4OtMN5LfrQtjtMGwjoJwiIscIgHnBDaAREsQ1mJuQ7cc26P+DhUGxy+vnXFCsCG+5Vnc16JZAABfA5NfQaAbnhfAJlU7cIyEijobJiBhH4BCHAACAC3ZvlUCrjgC6aArHOjdEKCDdBgNhKzCfBk+jpKUwbpkJ5OVeZV2CWCIojh6KRO2sVZGcjd/8za4Z/S0poGGZhIgRRAgRMwgeNG7uRGbs7gjBDYhIyThDAAgwnAAiVYgi1YBDBIghdogRdABuvtvDNtSOrIarBm02qmXtED4zBlKYfRpUvgOAI4gLmh70SOlAc1Bz0+AV1kbhEYgf7u7+OuKAAIPpR8Ar72AbvhE51OBp528J62BmxAgKeYgR7o4wJI7Mha6yD8olwJCxWghmyIARB9AR7QuhIRGLDrWAwo5QueAPXKugy+AJJGWW7jZLYqFsiwVa+s4S/L1RaObSJAaZLmAR5g6aK5CiAISxHABuzsbQaMtF3+D/9AgfJgbvMA8AXnEwNghE2ThEX4gi9Ahg5IAv8YvgKo5qYVAAEHSASq7rxHCINnZlOv3V43Hb3Oo2I5ta3P+RwRWw5MIEQ7BYPxYO4RADiSdIlqGG7iRoFGL25Hh/RGB4EC0IZ8xUF/HU2L2O9N5/RNV24RQG5sIJAEmAF89g4Z6Ij9XgDH9vASKGjXBFEXqAEHyLoyay+wm0aIhoBtuz4M0IHXRVnzeXHadIuRvYAaCOmunOFd/XFWbmUhd+WtrGHyahqCIihrQAcA3DCanocpP4cQSIATApDjLRW5fe7UsoRHAAMm8AALwIEyf01g6aoWWAEVkIEOkBiqZgQsSAIlwII2echFNDWT49bDVLmxVpM/XyU0gZhLXIT/bFDrcDAHkPIPbPAzicIcTPoAAs9XCeXbJPjXDxgPp5Coy5koAPfvEXjJ58lve/7f0OyBjKAA7QoCIHiBFQCnH0CBH5gAEu8AtZLYFD+7DLjgdbI+ztUAHUACHtgAYp9o0B639qI/HMDtW80BH+dVXi0CIUfpXi1San8BJicsa7eG3M2ZSzvPnkAVcxDLU6JDlSklVUqt6NYCJeiaJEACm5/3ea93FSirJFgCZO6BXwGCI7BaMFCEgcxiSVwdLHbTg9/mvFSpVVp4vixEAhCAc5gwdaQ1cDiAa0hrTxrkcxiKVLTBfc1BHkQAThIg0EcJtA7qoI74cDhedCgUbDgA/xCQgf+NzWebWSMQgpoPgh+ogWIAew6Y2InNuhRX7a5TL3ZqIw7QAR7IAYzWOrcwehdtyiO9WavPWZM2aa6f7ZrNe/J6ARSwBrW2doIKB+WaR/P0D1UBBxEIB/C80u8cJX1AqYWnBDDn2wsACBtIgAB50eIgQoQrVqhY+IIgEBcSJxJMoiRLGEWNNm50JGmSpJCSKFUqaemkpUuYVmbClKklS5eLBJzLpw9fPXv37NUzZ02evHhA59GjV2+evHPeuG3bJoCAhydKkiTxkO2bPKRDg8YTOk8r0LBcw9LDR68rWnTgzHX9hg0ZiB49bBQbZtcuEiRGhAhBEiRIBGAajv8AkVHBAeLEDBg4iDDhgoUNOCY0aLAYMQUcO2xQQMzYAYPODSJUwMAhRw4dO3TowIGa9ZEjSHbENmKkCJHcuo3kLRKk4IsR1q6FK37t+HFs8ewxx6cvH3R56NAJBScCnD18+LJr1+f9ZvZzml62ZLSkqoMevw0mbN+CYcOFCw9OrO/iIRAkSbAkWsSokSORgDQJgSWZtBKCLiH4koKYVMIIIzXpw9w++9hzjjXx0JPVV/R8dQ5TTj3lgQ9U+cCDBwUI0M05RxX1VVhEeYgUUWBxSJR2aHWFTjlsdRUUOt8kM8Mxd9lFFZJICPGDMcVokENeHHQGGpUMPPCAAxNYcMH/BTVYsBgDDYAWAQc2RPCZmA480NkDj23w2mo6oIYDDkcYUVtsdhqhG59H4DZEEC8Ep0w1xxlnzXDXYBOOj/LQ81w803UVzgHgOIfPPd9BZ5N24mUyXkuZgNGBBwS9wIJ77i0Un3wI2SeRfCvgl8QSYfTnCEgfkVSSSzAl2CtMMFnCiADe5FNPPZjWc841Gs4Y1FJNCTCAB0v44MMMFSjwgQzX+pAiANp8c448yH6FLLIeFnVUjTUmi49QOvYolFj0emPkMEhSRRANwRjjmg48HGHDBIl5Btpia265AQcQVPbwAxdE4NliF1DQ5gRtXgAna65pZptsSORpG258EjGE/26AvoDCCIQOZ1xy4shcHM1rxSsPNgeUc6lzm0LnnXiaCA3qJgBs4AN7qaqqQkOs0veqC7HKJ+gPPSiBBRiKMFKJIwZWAmyDC/q6kiWNLMINUjzNw2w8MH7TjbQCFEDitRVkA07b53yTTQIy/OBDDx6kmE035sjDE+Iu5lRPUeo6mh29aJlDnVhinYPvEkpo7gMQMGwADAM57IAaEhxgaXCYDzM2AQUWUMABZaqryRiYHNxwMesRo7YD763dkIOesvEusp4mmzwEDxzAwLLLxIUjs8zIXYMo9cQZnrM5+ECnvc/QBa3JJsAIvYkxHvSQtNLtwbdqQ0+/+oLUUgua3/9+YWzd9dcMBvsrJpeYVInZ0HaPo5gDG+iQB9ykRS1v/SABWOlQTpiTlW8koGre8sAHCKANc+xjJy5iTuMYdxRHmaUeQOnK5Cp3I3QQw0gFeCEGfzCDBwRDAnl5DQZOp5iHPSwCEWidBThwAQYsIEwG80wGXGOBNU1gA6vh3ehcs4Pb3El4xCue8XIzBBsAgwYwgIEJWlaNRB0HUdU4ozLSmMYzJsoa4eiROSYnlHzwo479+AUw+vGPpWyiATg4FQsCmT71MY19K2gB1CQCv/jFimkqgMEPgGARjChiEY0gz9gssZJL+G8jJTHbNuZxj3uAKETTmtu1ZGCAbKDDQjz/MQpz7NHBndxjHkIywAd6cC0MFiAb3jhHPOqxE8QRE0fIOmGkyjEUrXxlHugQhgsJQIACfCAGHYCAMTQgstng4AJHdAAPLdOAK7XJApHZQOyoZLAMZMAGG8DSBDjwxN6hxk9FwNMVsZjFImDgF8aQwfKYt0YznrEaaTwAQhGqxoKSkTjg+AdEIxrRc4jDADI41SCVxj5HHhKRUFskI6VWSBi84Ac/sAgWMrKR8TgiE//zmoEaoQhtKCVEAICKtWSYDLyNMpZEQZZO7lGhnupEHt/wBly8FQMPGCBcWNlHBIHKOO3YYyzxAMcymYkUaN6lANIkwAdmsIFjHAMHIqMN/2fUpEOEgZMxlUnYY15HATFZhkoTYKcGLKAmMkFRBzawgWqKINg80SZPtdlTFoNAl2JQIAY5U0EYD7BGNqZxBJa9LGYVSqgxHqcfnv3sZ7uhDWucIKPpg48jmebRj4ZUpKlt2iMfgoSLaM0/niwJ/mKqCVMOoAA+mMoPQACOfOwjH6McKlCAKtQKzXKYQRXqObIBApOadKm9/IYwmTPKejynqmLB242aiZRgGOmrBZhBBzBgjLLecAccmBjqGjCBCSymAQu4r2VW5zoOYOBMiskMBjBQsCvZAIq704E984QEHtimirXJIhGEwIFjrFcGeEvGCcJIqIOOwAQiEIEJTv+AAhScoMQm/vAINGsNpXwDtJ71hrZQgCrTLi0Fr13t+1rbSNS+tiEkrUitEqE1jjjCEZbQRFOkhdMkYMsA3+ip9pY7QKHQI6jMda52jztMUmIDASDolg+sSzhznGMe3M0HPrjSFazeKLzfKK8058YlYzBAB0iQkw5MZ7DTvWkD4RSnlX7IJXRS7AJ49e8ERNe74eGmirOxk2CL4OCSmSwIG8DAMYJBgW98BRwmMAEC0miCL5K61KRWQQpSIIMRjzjDIsgGMnzp2V/oDS4gAMGMaZyQFaS61zbGsX1AqmMe9zi1KyDpSZWwhKwx4lNJnpYHoDCVa/XgAwLQxi9FaaH/K2/IzDphrj3MPMrjMtdCQq2l3rCRgBhca6kZxHZN0qwjNnOocm++i3k7MGcbHqE1OdCAYj7jAAoI5AYRUJ3A1RRXG1zgARVjJwY8YwEoznNP94wNbQRrsjtRmk9GsIG+j4EMcxDFHtggsQhOsBBTs7zUPc4WCCrgjV9g+20VkMEMBCnIg+T6tKz2tatYO2xiF/u1siopEpYggGdDZSoW4QAOTsrkbxUgANt46k1qaeacjNuDXH/ulZfLnKPI8hsI+NsFVfRLHcWRXiq8HL6lmd4AMyADIqMTDiJ+MIRR4AKD2cFcL4OY3DkGMpd2+AYkkAG9O0CerFmNwBptJ9l0/zw3kr5NFpGwmA504AOOQlfORICCR7b81KRXAcpF8AEPVODWH/AG4byB1BCkYMY6b8HOB4n6A6AA6O4L9tCLLnymweADBXg2taR9rZT+hxEEWAAyEvDlVIIL3uQC6nMRt2Vyz3KoaltcLfcmfXa7W4PeIHM43F45uNvlqx64wKURoU0k4N2bR1yMBCSwMRxQQOCLwcAObABiCNoFcEAQKZ79OYBmUJxeEMHlyQZi9UlsVJ5u8MACrBdZ2YNRMA49oIM5gMM1IIDKPdLpqcAJfFgIIEA4gAM4fAMADAD4XAANzMACaIvIJUAIdBTu8Vzu8aB7mOAInECvyVjQ2cfQEf/d8DENCCydknnAtMVADPTAEnyBRjQCIyhCNySFW2zL3/SADFRftnVdLHUd95XbdklVBN2DPHxgMoQAFELh4GyQ+okFVw2D+10ABlwAe9FfDkzGNzFABHQTBeQAB0iAlSAGllxAndgABDwABPTd6+RA3fWfmvDAPGUcETjaEZhMEYgMBfKJDQRDMBxDMQSDuqAL4wDFo9iDOYRDCIjATrEgNiSDCFiDdsyDNiyC0CSCDODcDHaAAoRACMBAIPUcqhRjz7kHCoCYiLFargmdjsHW8KXa8SlQtZiIDMTAyj1EB0CIIzDCImzDuBUXziBAFKad+QWTco1juZkhT6BhLI3/XT3kA86IQC/uUgEAADcYjvqRV/tN0w1YQB7WmWykBg7Al2I0hlnhgA5ogMMdkQRogMDomcYU4AZoQME4wMQ9UcBQUWz0hsc1IIRZHgUUwwJkGjCoy7q80gYaxTWEwDVkxQdeQzIkgzUc0DY0giYoAhb8gAmiQAzcAA18QAgcYzLy4FG2BwpEQxCyGhHi2F/8hbCFlDQWWwqAAAAk2QA0XRJUVwrsWPFdgNZAyABogzwsl3ZAlVskQAXMAPXlI7axhSy141CJHbq849jJI3SYUAEhgwG4ZeC829rJw738YwEw3AZkgARwAA/Mhl+tVWJYgECITg4dEZZggGZMyV4J/+QGMBxjONFqpIY9OVoEZqKf8InGcWL/cQkDIEO4hZA8pgs6nMBOUYc50OIBKEo2CAA4XsH5BNIKoMAXzYAMrAAy5l4x7mD6sAAKUANTOuWMTcRDRGVBDFtVplYMEADTVcu0mRRJFRKxxYANZMQiLEIBmOU+aEdaDpUH7o0BeEtgahCLyJKUuSOyDFBUcd09QEdVSQ42vIVbAk6KXJs2tJAdEgDnwR8DSICWCMQRUOQRbYCdoUYCJsYDLIAE4ADB7NkPbcAG3IAAKkAC0MDu3MbFxYbHbSJqUqCkBQMeGUMweIMGomIsoQs9gMMBuBEbjt51fMMAbIImeABG4R4LrP9Kqxhlrh2ncroHC0DDOkzDNJTYiEUnRURloEylSBFbCsRAVirZFQBXDKgIAFRADKCa8D1EEmTBF4jAKt0EpqynK+VEhYADMmSjLn2L8YnLWT7XAHmIjeoET9DSc8jbjvSIPOCDNxSAXOySAhioNHlAeo0Vg/rQBbgTQhoMB7QGnUyJDpGJZDDiN3UoB3DABlwDOCBAauiFpOUJpdmGbkjaSBKBDgCDMTSJMcjoBopQsrxSPYRDMoyRNXyYoZzDADDCJghpQgCn1CQnk+pcUuJeNEzDOqxDEJYYlbrAb1hpdUajI4GAiljjnYbZtSib4JgXCHwACNiYIwlnSaEaBqH/2Ttiyj1sBy1tnzl4QzKMX5hhULicX5nRiIsYBZbNq03UQ1oohTck0DYQgN/MhTH84/tdpDFM6pXMVwRgiQ49gITSyYYmXJZIhuno0Gf8kEBaAHGIgOjoSRVFoJ1IYKxqAFkVg8xil5nBJlUhSzggwAFUgwi8wHXEAzYoAAEoghIMqc7Fj5I2K7O2BwtEKzusgzSk3Alc619AhKlQJWp9QJcKwIgolbp+EbuViEUogeC8UJwpgFucANOkmgx8AE6wJLo0EywBKtfFQ7qZY5i5W7gUTtvISATphHbspz6chd50Q4g4BbWQSNWEwMMeqAcIZAZM7AT4kA9h7JUkRgQ4/xFmagBCrtUDSGZGIqJnYIwCFEcI5ACDNRiK5kbL6sYR8MAn4kYRSEAxHAMv3G4/zEgI4cM+uGlPfJg9wsCvHsAHvECpIKNx8hzS9iDTMm+yOu2TRkOIdVSwCYr1Yil8oIC1WWOJ/EAMyIC6cpR8wEDYysWdlm24UFMMpFoMWMPWmVBLIlNWwBIZfls+mEM2hABx7pLWwltWrGMtGWy0PNvc6NL3HgA2lNm9TdPjJh4izJfFXi45nU48IYEiZkDGQibGWujBXEkymC5tNNidIJaratERTNHxnEyjFcMutPAu6EKLNE5RZEfvakeyJAMMpAAMHEA4KINwIiUL8PAsiv8geC7EsyIEMqZKIDktO0ApNKic+wjBfVyvoMTPVZ6niKBSu6XA6PVYIzGNCITDN4DDLOIStZXtCxXA2tXIi6gZld1n/fLpPpwDGfslu30hXJ5fvNTUdtLNByTA3ZTZUJxDCzGwgjIABM/XBF8uZoiOIubQQ6rVN02wWjkcY2RDOGBDCCBBpDVYbpRmEVhiaVpeyhRBBuhCJ+SCLhhDi3CgUXRH7/ouAsBALV6DMsyyCxApC5zAPNrEPJzc6MmHkiZj0jLtCKwDOzTxNEjDCFCvC0jxFFNxIy0h9/qADJVpEsrH2iZA7+4lOpyDUiBDgApoigSANnTDN8QDTmwIvXj/27x2HQATlRp+M51+wBlX3TYcrtzQjQ+AQAKsxQGJxVewkB1Cqt8dAoMm8sVSciPTXzchhpicTsZWMmJYAEI2gKlqcmma6EY3Zux6nIZKwCF0QjHww7qsJO+qJ/fEgwikAIohgAjMAPwwpwnEZFnoAzZI6UKMgDhYwwGAGAoYZxL7YPMeczJD6TKjwO9Fs/UuxJZWI9dq8b4OgAAAgPrGQO+lwAmEAEJpc6odAJptj3qqYTLcQwFJ3/5+CxiSGVCQ4Ti6tRiioihFV1jpUg8QAAAITph9gAEkcDyUQ0BXzkBDk5xhgAYgdCJPbuUycmNUKoWqyZ5t8CJjiQ3ADmKU/244XAMIINblYZ4DruxIpuYQAMGoZkAq54JJF8XnJYt3dAd00MMBrC0K6O8KfFgYeZg1APY7UINlqa0KjIA7uIN2fCA2WANMy9jSNq+THjVSiwB9QDNTC8pVbi1UeG3Yjisav5AB0NQ+hIN89FoI+Ix6Epc9HADi6ENPkHEyeNkd81I2xGXbGBdcv7U8JkXCJlkAzMDfsNsHIMCi+EhXAPYcigV5QQUGJKYEUAAFTG4EMzRiQMBjuJNlPsBCV3IjYgkDyNPFlFE1gIDrlvA9YWKsDkHJjHYHRIAFnLIupPZq54RK+ww6iIAKiF7vQdZtf1oylEM8uMO0UivTQIM7tP+DOryLdpxFPJy1CeiyMS63MkPpCPweFYdpklm1UnWxI/XaG6Jd4MClNlATqqUaChSXWGvPTRyAhgjTvNqwdKhFzoTtUg3oNvwS79blOGpHUhguAZuPSYFANrDFPKCZGwv4VmRFWLzZ3JiGBmSAEFXAgk/ulSz05YKJY2SMhfcdpEMABERAI4ITBqSVTRrUDDjgg4X4FAkWR4+wZ5/MySCPvmlkBpS0K89tSj/HpuADOoSDWhyAiX0ar/MwOrRDMotDNIgYNLRDO7iDOGhH94g3CP70CRBjIDH5MkvDNIzA+7zAUlE3P69aj52gCJiq98xiCNS1DywBuEzTB3xAi2z/CndoRzKgA+D2jLxyYHbowzm8RQh8GRzCJTek86HiwzzEwwA7RQCgUgzwdQI3l/YQaoAfkHjJSKcNw6FfWoaC3AZUQMZQeOVKsoVOdgRsDMNdbKZr+gMYogb01wMkAKEkAxDwhp8YAe8YlsznRW1Q4BDcQAV0gAUswM6Xy7pE0HrSujdTR6QkA6tl2KeNwDWoA7Czg3MOe7Ebuzikw7JXPZoRdzIcQDQgszKHSwW8SpgyoQDodZil2mulIDaAwzlwz014iPYcOThkQzJ4C7nCJTqTGZrjgzWYgyx5B6f0FPbxqVrAHg6yG/rGuSntsy71dyDfZVAtvJGjkJ8/fDNd/47geGiAtYaH0oCUUC4le6wDNGIjojjUlY4j+lAjGqL++dACJMMtz8ZtIEEfxvyd0LxHkkwWbZGapDsNIEC5ME5QtXvvivmx6Eg8BKsQIn2GUcM6NP00REM0QEOxN387JLvVX79ZvEMyN3E2gE8i9MBExIDVIS7dHPxNeXltV4Mc2UNr/8w6j1vP7ANDqNp172sGCUC/3zs4LFeFEJd6AipA2Lu3b989fAfv2ZMXT543AB58+PCwTcAAD0sigkgGDl28evTm0atnr169ewbz5asXjyXLcgznxZQ5T945Yh46bNggIcMODjhsbOAQYUKECA+MPnjggCnTpUqVRqCggf+DzwcQkkKQwEDDhaQJkn3IsWNHDhxjySIxstbIkSNIjhgpMrcIEbt3h9iI4GEGjRkJPJIcmdCePXz79OlDrI9ey3joqh0IJwLFiROVobVrx47dOmnSokVbt67dOnHxUqZWvXr1O87spmkrAEYJCBkfBGzbBqAARB8xZESU6KEAgADk0pk7xxBfSn34nteTV+9wYn35TqTQrh1FNmwJRICYESMGcQDZun07N93gSZKFBSI8ea/evHjfuuneFiAixBgfDsDmnH3gK6y+kgSb7zl7HIsHHHkgpClCmtA5BqcNNJBAgx02wAGHC7wySkSooGrKARIfuAADDXDAIAKsjNL/ioEMQpQKhBtyyEGHHcnqMS233oqrrruIJGIIGjywwAO/EpiuJAQFM+yg6/JpCZ0rqxkBHWtgSEGFFU7IbLPOpvlsmtFGo8Yc1thkzTXOpsnmAyUK8EY3AQjwjTwvVVABBrAM+CAGH0I44IMCAtDGm+TiaQ6fxupRDLHmRtiOu3BSQwccbLJJIIRBPfDgAwC04cYbc+KZh74nn7TvHG/yo0iA3nr44QMEsAHnHIHeG4lVKBPMRx8GHXswQgiRhRCZCzPEgUMPJaBgRKOKeioCE6F6kQMONLCBAgjADVcCnqQ1yoYc3uoRLiR44AGJHt1FQl4jiizSCA4qqECGH35o//JJekRC8KCBr3MsHchEMOeAFxg+wYQR2nFnM8/MRBOaETBtk00q34SNmmy42Uabhwb9DYYVUF6hzxWS+WieeszBBoEPhCvPAwJILQeeeBSb8qADLE0BBWxUM+wekMBJRuaSJfqAAAG4US+mmrwJ+c7ehAtBwJgMrC/gkgAGOCZWTxIWn4VaAoeeZNmWZ9mcNHAABx06zLDaER+YgAKlICjRgaOMogqob8FValwJMKBgggls2IFds3KAK6613JJXcnnjqvcuIzqowIIZeugBGXnCFuk9+Aiu0jF0khEBmxReANOEh92Jx53OPpNmmjMvNqEajTdOrONpPhYABP9EqP8mgdhTVrnPZKTEZyR69JFnU09BELQ8aorTJr3l5EmGu+2ITm3gg8yBvjl0wrHmgBA+kCHUAnKzWoCHIJIBBFzRwadrVkEStpAIUCQAE4hBpIc2lpjDHG1DVjyw4QEMbCADEjgLB3JQwbtNiwMbkNZTovIiCejEBhwoV4wOh4Gi2CBdHtIBWV7oOLdQTnJsYYvmOGcBC3SgBjhIBulM17XoQSclDWLdAQ5gmdnNbgT84MftKKa7dUTDBCgbAc+Al5rnPGd41DgAeUBQDXDwzBwhQFnsUhACFYQAHM85SEnON6V4mAMc4chGMj71G1EVhzcgyJ52qkHEfMAnIeg4wP//6lElb2hjVv4pQG8GFQKlccQeBTSQ2L5Wn5gQsIBfM8xKVhcOhrAtbTgQSgYyYMoOXUBxeDsKBXJQwg1s8Cha2QAGcMCBoogoAlvR0AQwIK8d2OAsOjiCj+AlOSDZUC714twCGLCABVQgGwDzFeri2BzVWSkyIxjBw2YngmT0gx/qwF3FTrACFsAABcnQGJVScr7hTYNmH0AHdRIjDwSccQUg+MZIoONGOGbzfApBR02+84EfCGd+ADjPObQJJekcwFcgeZXVKFIAHyz0B64bZdggZM2PiG2AYgspskpaUup8pEGiHCVDHGOOEtogA1UxJQ6iJQFeHiVFdNuWCXcK/wFgYiAou4wRBSRwgQwwri1AOYuO0tKWd/1omWuxy5CMZBckXKADEZAmMrARDwMKzH+FSR08dsYSdGDDm20VwVuTcY1rmDOKXgyBDGDwghOMYE1ZdONB5lkAAlAAHVSq3j4Z1k9wBDSecaTOwEjyqJKI9bGMKcc1mOYDJTRUUepZTz4OgI5znCNWFMmTB/4jTlFKdqQE/FVrA7Y2gCWrpCKVXoPi4VLcqnVbNpBAVYKC01a6cgM6SCWIYMRLCtzSBipMLlFUlLgjFGEHHtLRjl4olyK0JV7KXMtcNEcEHlyABtJcgAOwESGwjaRrqWsQPNwhDmhQgxqRCYECsvGNcv+eUxrUEMFd87rX8gHvr/jo4jY2sYhv5EOb9EBs7EDQxsSY7XyPlZ70fsWS2AIMHUI7gQgAoIgLGOCueuweN0qln0b+xgDWCMcYBfPaf5nOPQX6VelkuzaZWBMfuNXtbtGxrQ3IbQdU4cADhru4XXJAByyKFlaQQi0McICoF9jl4kQ0gQvgYC7WvW5a6DKXIFVVSFgl0g040IEFIGOa6WVI2H51voK9GR7vkFg73kFH9fSjH9/4BxRzB40QzACvL0CBCX6YRWElxsCvmUY0AAAGHWQsJfZIxgryCiZwqCab+BzYv1jqEYAahh4oqEw0BMAIAJwjJfIIhwGYRr88RST/BgjY9KMK+CTDxBjU1owSr3EM25JASMOhbkk4OrJblnSAAxV0Fi41gGSiYJla55rguHgZ5W3h0gLT5mVRLjAXIxQTu2SZLniJsN0xVxXddhkCEWzA7ApM8wPYkBCcETRQbbIEQvAtTTtE+41f9OMf//AGPyaWuxEMutAq2Gs44Ak86AwvGifwgT21iI9kfAllJ9h0xgnqszdO1iNxpMdlTkANECjhA+ZAhznsdCc9gcAA2VgshtfLKkSy19eCCeIlwcbJTsK5MTF9ibLjIZRx6QiXGIgWlqlNAWJiSAITQErUbTBTxSmZ2owT9zHLvQMeaNfMUlXm5Mz87jR34AIV/+jAB8KxNtLp+n8HKeIo4YGmdsgDGAMv+D/0m/DPHEA8hdarCSSjaAbnAx6OjsYIVCACbTJ6419y+McbG8e/Css5B2GJhQ9CjxHsdR3ZeJqKT3txBARoPf4r6HveaCBe5xyyCJoPsIceQHyD0jFHb8mE4nEuxOUIl08nyvGpReVbPkACMMIyBS5Qg1huXW9cp8AOwrxdHyEhzEUqQpCY2cy7FKGEaQbRBx4kUvbqOnU5zvto2jEPgv+9z+cQvDSSUfi86nWv7lQ84x1td6RhBODpOqrBS1TG4xRtwljjUSgreughiURDHK7GN1IgGdbEHrAhHKKnwAZmUsyqrH7FrP8KAh8SgjB4rZLogSRAorZ8RTpGCUIa6By+IRiCoRiKgRMOgQF+ggEwQEUogAOqzqiMCpaOq+p2atouYANswMqsT28u4NyyL12O4Krq5fsmh5nMDAm2pe12qAKMJZPojmAYY7bebx3U4R7+ruD64RzA4f6qgeH2z8N+ZwEBkDPEYXd2J5FUoxpWRgVQgNLeqU0eZTpMJ/QQ4ATOJBtCxQMMIAGwwRz24TBMMBzCAaAo8XwIQjEIwz1ybgUHoiAI6ZJa0JpmgiZGiwa/wRtsEAc7oRMMoRAIYRBocRDmoA7mYBA4wQY0YEa4RQIcgAGMaqcswLhwSqeoZacoYBmpjxn/l5ED6iL70q0tzMz7wkwLz4wDaqBzyAv91GsE5UxYgIgl1GF3xEH+6I+cwoGucqcakkEG4DGv2Gmv+FDRGg8P9XAa6GE1/PBkAFEQ/8988m2g6KEaTGA0oiEisgEdMs49NsUwrENSJhExJlE+UNATQ5FACmM+CMNlYoIGgeEGi+EVO+EQYpEQBCElU3IOWLIl5wAQWBIQAqETmi2pLGDKqIz6ikLJMEAHiq/5pk3Jsmzato4CLMAob6D70o0uwmspzWy72GJIhmAIbgkoIqACaKACvkH9ci0EJ0wfNIwhyKFMqOEc+Ows++wa1oG/ouF9Bg0GXMDQUGAEMC+L8OE1//JQD1Fj0fLBGlIA01QgBQDSOSKS87Ro0cyKrOzBGkZgNLJBExIhG1bDje6hHLDBMFJjIhktMQhiYNqjPQRCUujjgDhyPizKEFDSJVVzNVsSJmHyD2BTJguBphDnAixARbbNCallAjrEATJEAkIoKHdSyaiP2TAgB5iyKcev3a7wu9wNCXboBmzgBvwCBMxB/UaKrIiox0jHJTxjGgRktJyIBsNhLaMIGhBABOSKYVzA1ExgMAnxNcZBd3YHHggzH16nTwITPhetMA9zQdgLdTRQNEwDMiWT00zwHs4BG+ihORQDJAbiOSiSIOajIhMUOkRRJGqMNDXpHAwBEF4TRP9FNCZhkiXvoCVP9A9e8w7uABAGAQcyAAN0SIdABDc5wCuUrIQ04DefazehrvqgsANwYLqUs0jDay7ebQiMoF144AacdAYMAB1279fk7GyILR7KgRrWYRpGIBk8a7S+oTzZQRxy530k4xoY5gUA8QTqUNHukjO+c3f2kkpex3lUYMBUwz8ZkPPcKHoKJBzOZB2oQQmUAAFWI0HvIR6sQR6aYx9i4h4k5SA6syBOAiEuFDGO5mWghCPt4SM7QUVfUkRBtDVP9A7ooCXpIA7ogEVN9VQBwbeccRlvk5UugAOaS3F2FEabz/l81PqWsfoqwAbEbyqnMquMtCmLIEktBwf/OqAHJOIAxEqkYiwEiQgsHQNQ9bBLv7SO1pJMP+O/EqAcRmD/+mSv+souXyNOp8E+GbBO9RNP+5PCpoQwqYQ+AuogSCIcxGE0pMFLROBQ3UMerKFR8OFRJ5QgJIQf1iM+BIJSTTDXnqQ0SWIe0IETYJNER9VEWXQO4iAO5CBVPdZj6WBkWXQPdKA2Y5VGbXMJO8jpxsUBnutHiTNWtWwD5GIqhSBniXVni5VnlTNZ040HhpRdeKAHOiAEgEjGTmc7+Y0lwoEa8lFbaZBbx/Qz2lIBEgAcUIBcV+DQ2lTi0pU+pyEdDBM/UUA/73QyGXDzOo9KLozR8DUd0OTRTiAE/1YDBRWVYE9iHwYJJG+wEzjBEA7hGOTBPSQWOweDI+tDHjgBD1j1DlQUEB6XRTsWDuCADuSgcuXADTJ3VfcgB34LzaxMcVhJVmeVZakMGb2N62aWGS/AWzBgSHJ2doWAZ2sXZ3WWWItkKoE2CDqAmOACCHqABkLgI2TsBfGJwZoWgrT0TKYBGhDtG9QDG9ayTEDjfXAlBfbvbLt2BLQJbOFUbMlWNbDhbN+VNQrQOsyHsS6MfQ0MTcQhNE7gUAUjHq4BHe4hHxT2b0uyEAYhEGQyEApBAgqXkDzxtTZScWOiGOaARVe1Dxz3Dj6WVTHXcuEgDi4YDtzADTA4DvpgD/98Sydq4AZqQEZ/dXGMskYtQChulAiNUnGKEoaXK5dsQHZp93aHIHdz+IZ3Fi/SbSp74AMWwAaAoGiB4AcOYFV0bYkB6jp6LAavQUtNo3dO4ACu4RyqoXqtduEOwBoMz9Tckz8N601xRw/HNzXCwXz75Bre6Tq+ksHuVTCmxInPcIraUh44bXHP4Rj+9iT/NxAAWEQBuBAyAH87sTQRtTTnQ5OE4Q76oA9I9pEleGRHVg4s2YI5WA7ggA0s1w0cuYJ0ooO2pQa25Sh/dRlrFER0YgNYiShsgAeCwpRlOOs2YAd6NghueHaJVQhwGYdxN0l7VghowAIYAAd4oANmgND/EgDn1g9Y7E55X8p93qEc0jgZDgAFxOkashg2tlgEuvSLwbiK91JtGQ1O1fWMUyKN0bYaIk6LCsw6HKskDMI69qGOQ0Ma0NkevGEkD2EW/1clQVQQRDWAC2EMvgEFSXNvKfUzFXdtvKGBK5hkK/ljNdmSN7iTLZiT2SAO7sDplpCFf4oDSJiV9OYoVbZGhcKDjFlebjRWc2kDjqB2jSQIejmXc5amdbh2c1eXh6AHcGICkAAILu4DeqBlmHiJpeQ6VmK2FHUEGKweTAABEMAEUAABrEFLuRk0RgAFDmAEvhgQK+M92SSOwtaMCzAcTgBtk+F7JzOgIjKeK8uJ6wFN/+xYGshBNeTBEP5YJgN6VAdaJmGTEMagGxKC7mxPkRPZZb5BEDC3oht7oi13cy96gy+aDdyAkzt6glh5lX9KKLLuRmV5Rm8T+qbMQ8hChWKVbjQACXLWLm76pnt5h2v6dn0ZtnMWCW7ANtkFmWVgBq5h9/AtYKZE7gAmHiIDjs3hYUZvBK5BNLK6LataBL4YZcA6GfbxUM+nrHfnjBMDHNJaP5Mhf9EXbifPjd9IJMjwINCEHe5ZHPC6EGDzDwA4JfsaoAM4sA8BGQq7QPhbkW9PJuSBDOgADjbXYy85czFYgyl7wTfYsjH7t3ggB0h5lUNZlG21hGS0+mQVRIhqR/9MKVYvAAk0YIJi2rVxmpd3Opd/eYdf2wiQwAdsEyjcbqPSa+48snT0jd+IzZoJxn1GbwVGgBrgxGqVYQTSs9BggKrDma8I8Tm0e2zp1bvRFgHEO0+zybAaa20wETrUezTYATSkQRD3wRDiOxDkO5DrWxAA2cxd9BAWoCACdAT9e5Fb0BA02YIv2Q0sGKMVXMEZnHNTqV3gggdqYJUxYIJCmglzSYZLupZzpPxamgKC6dCjLwiSFAho+sRtWpdtOgiAYAiQIAl8YAaCVVQqwAN6IO5sPOjiDDp2hnQWgsenxByqoZtMQByGHDSqQa6kWx6/KZxNwBrIeWCevBwIEx//pFw/EYCt5VXztujT5i4Tu3w0Hq2/8vQQ9gA29yDb51vNAUElAfkPtn0QCgED4LxX1iuhFbkkYsIYMhfPO5nB95zA493P4+C3PMSYj6AJfzCVUZeEYsk2UTjEjflGJ6iEVKRFfpADgEAI7CLTZ1uHcXfTheDTQ4fQGrERwRDH1A8+KgsegGghDgABLMy4leHkbx1OQiMawuEbEoDQ5PEyUubQrsjKszt89dDY4dm7+UQFknh9s2mICMYeRGufvSGO1GFuo8HaM5MTtj3b5Vu+//rbAUHc/4DcM0BV6EOAdsywD1gmhKGDJ1veI9uS8/zP4QAniUkHuDCVf/DQDx2k/0O6gywAg6riRjkcJw89Whje0o2Eh3P4l3GYdiG+4ZHgB2YgVD7gAxrRAK6T47uSWqO1MeThAJrk5cDBGw7gvzRCyNnhYrzpGpIBAWD+Bdipa8Haaw3zr6ij2N3oOcohO/STogpsoD4pjvbhHP5WFgcYjg8i6al96afhme2hGJ7+6VUUkANaoEFU3PcgEAT7HMBGHkICpRCXVSREHr7hgi/bsv98g83e7DvZ+zV4DTKg/IiJQ/ydw4VMRSq8gxQ9KHJgA04X7tv/BnB64ml7l3maxWFbeAFCCJIfPHDM8OHBw4cPBtDRewhRHr568eDBmxePHrpy4bBls1aNWrRoH/88xPgQw0cQIQfCUWO3zsQJFCaSJRMxg8YMGDBUoPiJYgWKEyPQ4TuK1F69euyarpM2LSo5pEfNmUihIuuBeUeXLqWn1OtSfPKCcTJESNAcQIEIZch3z95Rd+vqihs5DR4+ffnsFdsDODDgP4DYBipcONCeP23HfKM3T568yJLjSZ6HGTNEypLlnSPzho1oN3DcmD5NGg4cOazllGbjhs1rDUeMINmxIweGCxYs8L5wAQOOgjY4bAB+YQMH48s34NiAATry3Rg41AACZOUQIdy7CxmyHbz37+ODBAHSQ2ASJEkQJkz4oR69cunSmQN37YCCAyNT/IgRA3ZA+ABgCin/ZJeded0dYM007Igz01DJVJNMCBdE8MEMK/h0wkxCiXANWEmF1VRTUElVD1L1mHMCVlmJEI98D3llT1jnnBNMJ4UIghggawUiyFti0VXXOiNFk85eEwUjWJODHYbYk4SM0Q1llskTT5aWzUPPZZ1VluVkhrwBB2ynqbYGaqu1xtqZcpjGQW1GzGnDBRRQABx1F3DQgQdLLAFdGIKGoQEHOBz6HA472HBcb3lygJ2C43GnxJ+WKoGpEklsakQRRRhhXg9GcJqEEjPI4AOBMexjzpEHGHgAMj+kkNIPAmYnRBD/qVSeeSKMEA0700R4QjIIIANCA8eAEMJMJ8i0glAm/xxQjjwQdVlRieycOM1UKqIzk4swZnmtV+cU04khas3Bbo9sDTLGPGK9U6SR0UhTjpL1eKOYk03+QRggiy02JTKcgdnZwWBqueWYqT1c2hqiwdaaam+mBkcbbICxxRdgfBxGIoOG8fHHX3jRRRdbbKHFFllcATMHN9yAA6PL2VDzDhtYgOd1uHJ33kpCKNHIFytzwUXKXiz9RdMgk1wyGF5coUSqQlQQQwj6hDOCNTeJIMIB2YSAANghzBBDDwQmCMQPM5hnng/Z+WDCCNJsGyEKYCNrAQczhG1C4EH9dIII4ZhTjjmKK17OOiVye3ji6GzUooshoMOwlvTgcwiP7P9+vpa7goxhDsP0FjmSNN7iQ885g/jrL2F/4OHHH/AuoLBlDHeWOcLyHPKGaW+qtpobEq+R5mrEl2YaG6G1scUUUjjRhBNRXC9FFFhg8TLMUsB8xRTgTxHFEjjXgANzy3GAs3G83ZAg0D8LsQQYVFxBhfj4Z5EFFS6/vAWkIS2AXViaEtT2HgPAIxrUqIdF0jEOaogDbCIIgQxkEAMZoCQl2UkbdmKQAhSAEAUjoIY62BENYmHDG9nIoE5GMILAzSQrQxkBNsKBQxyKQxzhcJzjohIVapAjhzgMFw1xiI0bEjEchXAXu3jkrkCMARvlqCJ96iWNe4kDHhWBxzkKATv/JwFsdoAJBBkkgLjFIa6KalTcjd44OXS8kRPBUx5rlLcaNiDPNBaTAx1U44Y2aAwKUIjCEwophSkoMgrga+QVXia+RUrBfIniAAais74a2GCTNuCB0OT3ySt44X74gxkV+ndKAK5sC1dgZSOVgAOEpCoZXCPHO275DnKEpBrjEEcSEeABqXXhCkvQlK3OEwMUgAAEKEiGON7RDhQSyxvfQEZvLACCZMRwBB76yQpEYMtbumOc43SKsID4THfg8h2Vo+E63wmPQ4TOc2sBHSDwIEVsrJNIdZGGP8OxznQcIoz/2oMf+kA7QZABA+AghxUfakVwgOMb3jCGRY1RDHR1/2KjhGAea+ggB9nwgRCj2MMZzgAbi9Hhj2yCgxReSshEKvKl3QOfFsYHvpcqAWc3yMFxgoPJm9mABvMTQqS6szTwUWGpVShl91aJv6WW8go4aE8FPOADBIwAGulY5xAl6NUBLMILSKNCFzz2MQAA4AAMwqU7oplCoCRABMmIQAUs0I1+JEMmg1PBC4AwA3KQc7Du0BYQpyEOwr7DBChwEQre+U559gh0oOtDPveJxXsBFJfp6ARBm9QHPiAUD4AgBBq9SNFgZLQYnDiLIQoBW0IMQhDrAl0dNAaHO+j2Dm64wx5wMYpCtGGPpKmYSuWQyJd+7wpRUOQUbho+RzqSfP9KqM4mOTCdoHKABjeAG9A8CbQgfGGYUcWf+Ja61ACuDL33I6WmfHAQH1QDsvTFpQDIKkD/UUGABQQDAQKgjW6MYxxGilAKohWCCEwAGf3oxzdMIBQVwOAFPeiBDARL2HKWiBroVCxjY5CVFLxjnCOOrBMpW4c63AEQY8jGO+s1DX9SI6Ce/axg+nCH0AJiELGdLWKgWBjKfq4O7IoDkeGAvNz2IbRxQAMc5lAGMrDhpGni43FXGj7lRlIKUNDfFRIpXaVGAQfT+WmelHODoXbXu0HzLhiG+VL0nhe9UF3qFNhLNR/0YAZos0Z96yuALwhwC+jlwioDeD+kecED2Yj/BlBQIGEQLMACyPAGNUWAAp7wgAc9+MGFM6zhppSDHFFJLDlvWYEx4CArKhjxqddpjMlSNg6qWcsYkPHiIsUYKuq8ZTo4YeMb57gPhKGnkEMXsCDPgcjsqsOT47BHOuR4D20gwxisLYYynIG4bnANa/qwJunJNHzkc0IjFRlmUzYBBzxDzm+Coxwb7GDTcFtJguBmhDBw4ctbFjd6r2Do/OXvzlLV1A1kMIMfbPbPbn3HfbtQVjq3rGVIg7h+CzCNxqYABNy1wF0VsIC7guAFN6jBDTj9AxhgOMPaMgc6Sr3ObxyCDGQQQ09UkA7F4tIYoRPy8lY8hgfkui7TuNc0/3r9jnQYw7fB/sMd6NCHxUzWR5Rly2AARvU5OH0Ob7jDHGCzBjngeA9xGIMOkGCEbJ902xj7KCCjUEgocPkJ2aP7uL0n3fwxgQN34o2jprOcHHTy3m3GNxi44G/yKTfOrcRfchOZvyhU7Qc+sFU4Ge5qh+OXve3VAsUFiLQrYBwoIgCGMJBxV49boAMdMMYEuIvyHgRu9oGDoYNEzQ+XQGMEB2DAIcpQmDKM4eZbhYbxjw+NA4zBts6m9c9Hh4NkHCka09D1vRhIDQkqfQ425sNinp5jP8j6c1Qfo/k/t9s/vkFjesyx2OVAhtocYQxlKIMZznAm0nSbeXA/5BOcYP89UEB30qM/VNBc0eU9k7QzFHBNvjEdFCAcG7AD8YMe9SYESWA/UfBS4rZ4L9V4VNCB0vME7dE2utJVmOdq7nBf+8Z57BVAFbdfXGAAGfcTBgAMv2AMFvABfrd6x2B6DAAGWLAEN9AsHfIss3d77EAODQYOCnBtQAYIo9MDWXGEtDd7yzdkGbN+bUA8K0YGONAhsxcN1pdFMDQC88Vz3icYeBBagIFjfOAHdyAHulU7J/Y5Y3R1f/A50gYHtIY8a7BtrgEHf7QG1kYG9mcGZqAmxGMaEjMFiERIT2BIiHQ9zSUFh3Q9+AN3krcb18SADJgnFwABlsQDRxUp3qUEYED/PhqYPdiTXARnZxz4Uk6QBAKRKzFwgphHTgIAcdGDZ4WWNGWFNDPYWChgg6bXAb0RAb3RASDgDcBgDF+wVF0ABh7ALM9CQUlYDv0ADIfgY8rmI2MAYipQNzAkfa4iAct2ZFsoGlrILl/IVrzHH0VyF9FwAGb4TN0wB9K2ZDi2W/04BzkGfnTAhuaHde1yB3gQGH3gB3igWwF5MbGxbYDYR4H0BmgAiIloJosIG3r0BP73fwL4f07wkR8ZiSVZd3CnBH7nbhPQGx/QAR+wADTQjCvgAkAgBBXmXfQDBq14PYTEilp2Z4+3eE3gA0iABD0QBDKQiwy3i15AaOwFi/4j/4z7dQUG4Gg/EQIJkAwJIAMdQAMXUAELAQLI0A0BIGhUiTRfUAAC0A3kkA7R1BTh0A8ZMAiBACWTJY5Z4Weg5g7G0Idksn7rxwaCxIVx8Ac1Nw7i5A7qUCTjkEUHkETd0A3GwAn76EcCuVsJ2Qd2oJm6hVD9aJCgGVoNuZl00G0h1ZF/uAZxAFLedgdxQBopBUjMgxrIA4BRAIBOcIlPUD1N8H/VA4AoKYCGpAQNyBsTUA0jYCAhBBQmUAIWFAQv8FefJAVesImF5IodmEiWSJRLkCoVBgQg0JR/9pR21oJLRXGFRgUGMAIa92gwoBMxcCp8xixNwwVU+YIV5zEEoP8N4vAgv8AAgcAYeVkYoyMDKpAC1uCX79ANqvEG7ChIW0gmiZkBAEVOjrkO4pANvlcIr0UIc0BbICVtoKlbJdoHrrmZ/bhkeOCieOB0T4djocUH6SeIb7KafygbygN1ciiIy8NHt7kGJlmS1PObTNAETICkTSCcJXlITaAD7gYcCiASItCczQmdJQBhKFCd3cEF2Ik9cKedlfhSGuidWrYEHPQDQRAC5clw6XBf6clenpefWnBxjNVYIYAMCqAAIAAgKXdBMgACMsAF0kgFdmqnwQhxKQNxYKANONgvPgIIYzQHY5CgKUANDfqgcDCYERqhGYNbFhoO9fEN2WAMh3D/CIZgCFSXdYXxdCVqoiuVkHRgBz3Koi0aWjC6oqH5qnYgm6oxGsYDiCgVG90WBznmfHgESLQZG2xAkk5qpEzKpErapE4gkoTEBIdSHD+VAEUXDVZ6pVkqEyHQpdxxMpQopmHKZUHJnZN0pTAQAtVgDdbwTJhHDrwYVejZgnbKXh6ApymQAMAADMGwLBpkYQiHDMhAAIY6p/vJqGdFANAYqQHpB4tRqVOIqaB2S5tKoZ+qGm1QoYNACKhaCLM1CCI7CrIARouRbIDgjyslq5rpj8M2bLfqojNbszgGUrSWGqOhR8iDUra5Jq7Rdspzmx5JkrsZrUmqpEj6rCBZSNnK/wNIiQQ1cAHdeiSVYyAmADaMRa6Skm9eUKY/qZ3Kxa6Lx4pLcKUGQjgjUK9/Rg4DEIv6Kqfo5QEGFrADewwL0AAVYFHIcAzeEAwDwLBLlQVHczQQhzSJsA2cwCMAE5CDMTo3oKCZOlhJ9w3GYAgppoUgqxpGxqlx8CMAQ6B7cBhwwGOEIEYui2OtAbOb+Y+kuWQ59qInyho1K4fJ2qx69LOAKBuocUdW9jD6J6y4mbQAKK1I2rTV46QieUjZOm9JsChXKxIj8SoAchIgwHqsZylIugWLYICEBJRl24HbmT0vdbfN+WhD4WcMF7dRWbftNXD4c7c/AbADKwzHMAELsP8A/fALAiu4A2A/nJcFnlfA6rUFXRAGm6AIZLAW3wcYfiCFWZEMnJW5O+IjdUBrnipIn8upcEBs/SIYoyMGYyDCBmW6e7BkINWHr7mZc2ir/Si7/tgaJvp0FzMxP9u722abqOHDt2ka23ZSSguATWvE9xOJAkg91kpITnC4XoBWYFAABRA1YNA0V4wyS6O4WgBJZCu+5Hu+rsiuIYBpa0s4CwdZ6kQOBJCfcsZ5BHdnsFi/jRWwwWAMx1AByBAM/iuwwZANAgy/6MU//LMyLUONDOzA3LcHTEcYY9ADBoIA31CZ3igIeJnBnGqYHUwmXfgH/iIIOTB/gYCzCqnCfSD/B84XB6nsRys1h/8owzFru7R2u3JYJjmcw6x5Us3DmrvMy0C7dkTsBEbMBEsQBovwBcwFks8KZlIgVdHlZTBTBeIrPf1Hd82lP48IlGJatpW4zexqAK9ixj/xtu9ETuTAMekZx3A8cPkzx/drx6gXDP/7v4I7uOfMXoN8wCyTNF/ACJswBoLQyXugdQItRTigAWPwobOFlwRKGMu2PB0Msh470IIBuWNwbcvGLn3IdLNLtMQTB63x0QI5u9J2yh/1mny0yq/BuxJzy8M6kb68dlT2hzFN0/63m8nLBFHACGCQBX9ySM5LdzBjzej2zFhQBeKTiVn2UlVw1PqTPdnM/81eHHcaOFPZAwLRQCsgdKUosJj0RWLmHMhyagVUYAVlPdZX8AHNaQCmagzwHAzBAMB2/DHpyT8ts0r73AibUMICsweTKtA7Vsm0RVsLHdB34GzLs8mhsQZk0gZ1ENB6WGQaTDybLBu+xYatyzwWI4cujLvSBlLFxRqyidI4PDGNODFCfH8TSdNrB9MxnZFmcLzIm7xQwAVPgClJsATDCYCFVAVZ4Fzj42XdI24wM9zELT1f9sVjGtXbTJRSEEAeA91LA8UCsA0CYN0CoA3ZrQ3Z0A3bAAb8Gr9kbdanlMAo4zIe0AETwACUdgxw7cemSsVcwK+DzDJ2fTReAAaasP8NWjAGnXwYkPvfCy3gA7PIc5Cszrd+SYZbimzYnLs8oIpkb0CQMyqHoD2HmTnLLFqiPAtIi8g8tqxHzTrTL+3SNF3iJX5/wDmST2DESboEm+IpuA2cJCmArwhmindu4rPMixdJcMdlyc3NUw3GHDiUA6dI7LUIYaAFVcCooBeMbhy/450F+ckyh7oyWQDFYBAGAyAAikAAAEAABHB4XMw/6mnfiQsGmxAMWpAInRxcBvXY5le6LOuQdEBrqXzY7AeyovEGxxqHKZaslO08EtN16XdlNSyHOWujPXwmpfHholFlaQLprt27gHjiq712ZlAGSjut1MqkL04ERBDjTPD/tE2snWN6d84lPSAYppaY3HGXzUm8iWT6ZcollQKHXl4wgrhd5eh85KrOeWY91v4TQOCNz6gUQPhNAICMz2Gw0wiM5mq+BYiQwq/jBxUbGKULMIPhorp1yh/rqYkNssOV0ZvswZy6y2wgq38E2rqlyiKNu7bL6D/MPCwN6aft2nvU2i59f6l9UppeBlAg28KcvErgKUWQBKT+tE5qkgKISFv241LdXIb0068uvpWI8eYbZ+osVf6z6whfBXWbzsB+Z1Ug7IbrMp5H3nbteVzcMoPM8nUdBl9gBVhwaMme38DgBdRubYTgdI/NskD/B7z6R7Q2oQ+952vQBrQmG+b+/7HpnspMLxuw+tFziLPpx8I/TO+767MTU+IyLcSrnYj+3u+aHpzSmqRpj6QsrilFoARLyrzDyfAmGWc/ycQlefHXavHKbaYZf9RlSgVdlj2/3l4vPipMUOZSqepHvlRlTQUmP96nxMUuY+UwP3F0WtfyTeZZIAWaogRY4Hn3nea/IAbULghIkMh3gO1Bj2OdXLN0MAeYfPTEI0i8W5hr4GSGGaG3X+kRyn7dJpBswtlYf0fz3ui2maPHg+mYXvZj/+9lH/A47eme/n/LK61JO/fN++NA/ZH9l8T+B+Swnq4+6Z1Ubf5S0NT/xgSbwgRyBoscf+TCLv/cM8iptPmTb//ABezydc3FWKApCQ8QWrZs4dLFC5hNwRwF+vNnzsM7d/zsoegw4pw7fO70wdNHDhw4bdi8IdkGpEg2a9awEakSTsk2Md+wSalyDRyaK+Hc6UgnThw5cujQCbqxT587RIOCZOrGDRyncD46pVnTpsozWbVmXaPVzFewZsqYOfN1qxMmadM2YbvWiZMnTpowmdtE7hMoT/Tu5as3Cty9b/1CIVwYb97ChKNEgbKYsBQpjqNckTJlceQpljNnpnKFCpUpT5hUAQ2a8+kpn1VbYd3aNZUssGFjyVLb9m3cWbRosY2FSRImWrgMN/hl069NgSo+xIiH4p6LD48a7WMnpMz/mCZnWmVZleQbkTK320TJBk6cjXeCrlcqhyfSoUSlyokD8ilTqSDZUL16puvWrdYgK6ysCPQqK9HoWqsttt5qSy27AOtLsAn1govCuBJDTC8NI1uMsSgg81AKykaMogrNIEtNtdI+2+zF1DhjEQvXavysNipYow0L2nLr8TbeavMNC4KI88KLRX5pRLk9HKojoj6em+Mn6ai7o77srtOujavWyK4N8FricqWcVIqJpp8imm89oYqKKKmI2qMPqvtAWso8N2yyCsCt0BhwLLDOGAtQs8pKkC1E56IL0UXdeutRC+OSMK4K+dKQsMMK+9DDxkL8cDLIFpuisioqC7Ez/9NGPQ1FEWGUsUZYc8yiNR5r5RG3W3OzTbgiCzpSEV0gYdKPOzCCEr6f6sDoKD76GAq/k8B8Q8+VwMyuuzLLvIoloNT7iU331oOSjjjZBIopOZxqk6mq3KjKJj7LIqvAsAAltCy5Fq1LUbqeYLQuwTC0EDBIKaX0UbguvfRTxRxrrDHLGKtMxImjQHWzyqZg1VWNV6uRR9dotEJkWm3N4kddcSNoiy6MRFKXSJjcww/4yI2POTqOwqPZoerDTySSasrujZPYDc8kMFNSOiag6HOaTfWGglKoiMylr7504bDZaTrpdJeNeL8qowx55Q3r7DISVTstSOVSe9JKETZYUv8KFda0UxAffsLhKCxTLLJOI66i1BBbhTHjFVmrglZYSR455Fp1vBXl3HYrsmVfvWBkl5if28NZOnYadw5lqUMqKWjDA89MkUCq7w7o+JjjpS+nRcNL8JrG+rw12yy3KHBn/xakOZAKSj523XWDz64EHJDeQNFOdC19MY1rbYL5olDuvgbO9Hu7MX34YVE1laKwzC6LDDJWDd/M448bf3x+yW21P+XbLnd5kW0eGeS5pGAkZ3h4k9SglJ6k1CcOXzIJTljCNKnEgVzFi1NE9kCIsamEJg182vHAFS6ffGspUgnhT9yAnj9UbYT2cUqe/hMgepktemAZy9sclLC8WKj/QXWLm1zu0r2BWc8wlwLf3S6jKcY05gnn2xSpQkWqFw0OVlMMmY4gZ79anQxItQnSboizv000ghDPOR2UepIUqZHrWKE7zwNjAhLwVKU+PoHjTLiEBjz+gQxkqIl5oAKt3n0kXB85z3rWZAefucE9gAAEnEYYFW1hhSsFItTZZGgGu7DFehnaJKLqxpi+5AVhcLOQKPGSqfAJEW+bQmLDPtQYFY2KYojLjOIaRyPHVXFkWORlkLiom914sSAuU8QlGmEIPnwOIxDBw85qFh862MEORyHkAsMEJp9pMA52uMMo7oDHMqBhbOMEBCHI0IY4PLAqNMEPuNCDPKp5ED0//wEJuRiZFDbhxyn98Y9/LHnJs5kBUobZiyklFSG8OIZDhXGbwDbkvYc6gYgETegUrpDEJEIhVH8DkfuiGEUrLI6KI50fL++Hv10RBHNdYKkiIvGIQ2SkWKSrQx+aBR/SzYEOdUCke67EFDKlxCT05BYF34BHcI6zDG0YxSDgmJP91MlO5lIjU5oWlDkOzz1zAMQfiKKepTzlKfCapFfmFVCxicUMQIwUFBDmyYRFoaAcOmjbAia3xEhqoTk8zEIdtkpYgqhwKqqMaUhTGhiJlKRUnFX9bLXLHvmyN0DqFUu7EAZLPAIRPJkS6dDTkaTY4SETrMM2yYWlL22wDaWtw/9I4ICROIgznEod5x8IIYiX6AmQgUQP6tDEJqJE8ycSnOkchIK8rsVBkjBEa3PHgtfsyfVRnkwoZPg6MLfRTXt0PeUp3yI+uX7PL6+UjMQ0WrgVfSaYLHLRZhTLuCmKDJezyuLJsLgrLeKmiwMhppI6Qayczs4oO32tsUZL3J/A5DosqYPrzjMlNtBWwmgAxB4EMSadoGs+Sgkdc+IQFUH6tFjfikhslUXHNizlI+lc7iQNlNYBiS1t3itYXJjgILaM17puDUyEbojQ7U4IMIhR2GE+VV7rFo4LjFAEGJz8ZCh/YXCLmzJ8F9uaxkL2vrvKla4Ewl+DeCEMv6jEf4v/pazZ5SyAdVBjnNKIJZaUJI7fId7sZCthpaKhDk0am3/mM9Wm5QcjDd5PO8nVh9kR7YRtGNt5zoAGNbghdCtOiX/6A2N5DYpQ4wwM3SQqmB3WzVQG9Vcm9YWouSVMezhM5WA6ZeQnVuYLjPBCbGLDIt1YYQnvleKV5QdZLdd3R5QD0pczN+ZMcKJJzJndMh9CXKOg8dkhiXNqz2SSORwVz9sW5x7X4IY3GfLPVsVJVJri09iWYQ1qWMOd1apupUiw0pYGkFppODYZj1NCF/rupLIn0Y3uG8c3dtsO58ZjUQ75bkTMaIdiSYVFKEILnwnp4lCmBCW0Rgrv9bXkgn1S//sKaUe7CiZ/C2KQMGwiE4oIBKKZUwdlJetJd0jhaEWbaHbGkUxHE8m2fV6GPY6hDKIDKyGlQhWaxBFaUbnDOCF9ZzyawU9rGC49//PCAgkq3+Pcul0GhtDtjdIJhdvkQT2ZKB/yUKKWInIq85bREFEmNWBgxBdwVHEe3WhWSmCCFfrG8Y7v0rEmA1J9i62by7E0DJSIBMtnykiYR77BaJ68Zxs8NJRgZ4MR/rnPyTAGMqyhTT7zmQMfmDz97Kc+aBDJ7fB4VDy22ww30Rp93BWvTHd+nE2gmw1HiVCy81iHajt7Q1XN3SGmcnyJCVGMqEB3MJzMlrNSjX2XkHHWSP9BfrnkPi6xODJdERuYiFcpSxHS+EP0wSF/AATpmBIm5pyHSnW45nbAAxPzMFr3eP586JvWQkJqIaKRPzqIKqhgg6FoAzT4idhDpwZDAzgQJ5V4g5/Ciawzq7LAN7HwOQVpkETBLoP5rg/RIRwjPq+LlL7qroVCpeRbDFc7r1PZAkWouyzDMl/6jMjxNZChn12yL+/7EcNLGd4oucQDg2JAv2VriCl5PzyKP/krLaDpDmuBIzAJif3jP9A7AzqhiftoITeoQqlQDy90FzpgDkbCiIl4DnMig3BCp2IBia44K3rhug3ctlMLNX4TuCWKjN7bl1OrsQahKLZaQb9SDCP/4oKIA4MuyDKRgo3byBHWyAIv4IJeoyL5uqIc7DKRE7/KMTZfAYNgoASWS0JAKC0HayBByDaiiYMHRIOgibM3KL0BvLMrHJv+O4MxZCEvlD+saiE4KiD6aDD8mIM1VDc2iIP4wwrn2j9+gauw87S9CRGD4hd9mS4S5KFUC6WEM8S8uowvUAQviJwqs4Lq85gdmYvA+5gcpJXbMBnJ8jIwMwgw2AVNWATlaD/2M0VknJI3mANBYKT1EwQygMBXrMLSgyNarMVb3EKxiqqviUV6mo8Wkjqp8zk0KIQ1ZKdlUq44rJet+znekxSC88AGuR7EeKW9MMGSpCuEcasm4CsM/xkyQhyfvjoVMAgDHxycKAip9Lq12WiN32CCKwA8HqwNXcKydswNK8Afy4nHLvgCTYiEJdmD9mu/0qKplyiw1bvIQSADZGQK8Si9+gCPWlSqzxuDM9gPh+TCdUInOSgt85ADASnLQwC9JnQ2AZnDshwb7XmbUMsx7rpG4hMY7XIrf8tDCTEMVcsLjJICKggDMKACcZwyXGOR+fmNJFiCK+ORJoCv+UIp0AQmk2OpI+EcRrjHOXCIKakPKJQwMhiEQmDD2YmWAbQqLNlLWxyDMUCDderNdznG90sJz9sjCRuFQ2BDNHiIAmODGMPNsbErRYGLHJNO3tseG7OLG3NGmHQ8GBUkGB9DqPHBkCE6FciknyqAgtZgL9lwDcwEDtcgSvrBJdaQzB7pkaXkxGIzNsvygi8Ahk1YCIqICIdgitJKSKAjg1lgQ0GIA6LBHTA8j8tzzrMsA6uYwA36Gj9iRThYg58jTgkrhFzAIGU5qhFtTucMCAAh+QQAfQAAACwAAAAAMQGrAIcRERAQERETFBEXGBUZIBIeIRYjIhohHyEjIiUlJCwpKispKyImLhkmMxcpOBYsPhgyRBkzQyEyPCM1MiU1Kyg3LCw0MDI6MTA/NDBAODU7OTc7Oj03Nz80NUI2OUc4PEw+QExBRFRDSV1HTGBKUGRNU2hPV2tUWmhYWmFbWFlfV1VeV1FcUU1WUEtWTEVRR0RQRkBJSURGR0JFRz5ESzhCTzJETStETCdBTyNAVCFBVyFEXiFHYSdKZidLaidQcShSeC5WezBXezJWdzRUcTVVbTZXaDZVYzVTXjVSYDxRYkJVZkReakRka0JmcENkdkJjfEJjhEFkh0Fjh0FkiEVoiUhuh0l0hkd4hz95hzx6iEJ5jVB4jVZ2iFpzgltye1xzdVl7cliAb1qFZ1mOYVOPXlGQV0yHWUx5VklxV0ZwW01vX1NtW1dqXFlnYFljaFpha1phaF1lZV9pZmVpZGhqZ2lwaGhqZ2pqZ2xna3hneYJncIlqc4ptdopveI1xe490fIx3f4t5go57g5N+hJWChpCGiI+Ji4yOjomRkIqWko6Vk5SWl5iSl56OlqORmamUnKuboq2jo6qmpaqopKSmpJ6oopepo5Cqo4qpq4atrICsrXulrXukpHygnHufknugkHqdj3qak3Sbl2yammqZnWmWomyQn2yLnW2LmmeHmV+Fll2FkGKBiWd9gXN6f3h8fXeHfXKNfm2QfmuPfWSPgF2Ph0uUkD6blS+lnSmtoye1pCq7nTLDgE7Ea2nJX3fDdX7Ain/AloXCooq8qI69sYu9t4y/uJDDupXFs5jHtZvEsZ6/tKa4tK+1tbW0ur+2vMW9wMbDwL3DvrbGv67JwKrOwqjUw6vZwqvcw6/jyLTnw7now7jixrvZzb/Sy8PPy8jNy8vOzc7S0NHQ09fT1tzW2d7d3N/h3Nvk29fo3tPt383w38r04Mr348735tL26Nn369737eD47+H58eT68+b79uf89+H8+N/8+eP9++39/PH9/fT9/fX9/ff9/fYI/wBd2XnjpoWKFi7c2IGRYYaLDDDYPHyhgiEMMfjY4dvIMZ8+fftCftSXz96+j/v48dtnL9usWaDYsSPWbdisDKFqiUHjAkaanz9duEiDhujPokKFAgXa02fQn2LUwKAFqqoYWrTUgBoGjNYybNm0EROWDNs7kP36+Vu7lt9HeZfUXWNB6ZkzO23apEjhRo4KN31VCHazgsWKFW5YtCj3TBqiWZeSzVpnD2XIyypXihxpOfPmkSXhKUrn7ZAzcYZatNhrMMZq1SvmqFZ9sAYPHjpyNFlhyZsrJjcwzVuW5EEEMJ4kMGhAoACDS9VcDBBAgDqB6wwKFLhOYPl2BuAbSP9wYKA8hQUUDCxYcIHChUSw7LhxYUeFCxYLG7aAWBFDRBgv4AePO/Rw1BFIKp2UT0luIdjPPuosA4owFC4jzIShYFDLLLSIsRQaSA0FIohE8QSDUiQGBcOJP8GgBho6jfHJMMooM0wyoYgxDIXKaMONTNgMs4wy7dyDID/9/KPkSvrMY8k76YjRjDPgwJLCHHJkKYcbWAK2pWB/CbZCC+dE40wi1FxjDSjwVGYZZgledtmbmTE5kj31vKOIOqU5U04kKcSxWhyHuZHCoHutwFoMSCCRBBy/McGMN180YcM33rgBAQQ42GBDBA40UIB41SyTwQDVEdAAc911x0Bz4HH/96qr61FwXnrrYYAeJa6sYMcLbbAQoBwWsZDBBivAcEEGFbmggh3r4POOgRt55NlHJW2WWTzX8JjGGMPQQkwaU4Eyi4cfsrAiRD01BQMGGGQAL7wUzGsvvD5xKAYx12ijjTXZmIuNMMNgw047CHND4zDcGHnkP/78kyA9lbyjTijTPBMOLHMAZseWXG4JsmB+rfDXYpNEw4g363hzSZtughRSnXLWDGec2NpDzzp7XpNINH+ioNqhia4gRxyExnH0bC3EccgzjCzRRBJJ1IDEDZ5Q840NOOAAgQMO3KDEDQ/cgBwD1l23XdqpcodddgWYNwEFE6yHngEFLOAMLG6E/4GYCi+0oBhELMzA7LuHR2RHOtJudM89+CyoDz9KYpvPPHZSzo89Aw+jzYUBq5nGLJ+AIlUG8tqq+uqst+56BbDDMAYt51qjTTe4cxPKLJ1j0447wH++Izf4WNZPPfGktBI9zMADjyXSRHOOIfJt+fH1HcuRPWB/YRmNOONQkk486bxsz/kjpZRWnDVrpjzNd9IjmjrTMAJ0JHIo2oLRe8lhxxxIA+ChWiAH1bjiC0h4QxJwEAEbgKEVxaAGNZJwNRzkwAhfY6ADIJAEB0hgO6MCT9oEYIBZqS1vC9COriZwgbotYG7ZWYA0YCGHMPylDSeCAQs2kIEWwGAG6orXCv9esAE22MEb+ICH5Bo0s7XsoyT5kIdKKpMSlnSOG9koy+ewkQYxeOITaoAd7FxHxtUhAAEHOCMCVleBqYwBFGvoF8u40Y2XXCMYBfvdO9zBDmEoIxjYKB5K+FGPmamkHsx4x/PAEY5zKEJ7Hfuf9uTTF/moAEtZks05xEEOSngjHdRQRDzQJ7MkLYlm79NMndh3EnvAIxHqYEYzgCaJQO0lBUeTw144FgdbpuAwMeDBF1rRCljY4AZI6IQnvNCKTzDjEq3IAQ54QIQk6AAHDjCODbKZnfGI6lUCoE6s2AaeBWhAAgaoAQbq5sIJLAccAomFG4z4gp7gMAMscMEMXvD/ggtc4D4baIMdvpFElDwoMxDzh1vuMQ91nI8e9JCZPT4nDG5wQyzrsMa+ZOQJMdirAhgYYxlHSgGRtpFDcATYHLkhDGJgA4++c8c73tGOYQwvcunrR4JWgkh1LHIc5yhEHbJXPTtI0n+V/FiWVHCOcYRjEdPwxjUuEY9BImkt/0iLTlfJ1VTizJWIUMeUwkEOQwTqaFeSTQrsgDRF3WGAK0DCERIhCWc8wwWtcMIVjoCEL1StUTzAwRG6poNN3cABy3kAcyTwAMWCszvOmU44rVODJSihBhJQJwMyK4HOTqAB0oiFGGKBFzGACS8qyEte8CJQ1q6BGveAx0eQpJKE/2KVJPaYRz3qMQ83scQbFLrdOoihjT5qQ0c2kVcL2pABHIpRjGysgK3G+Nzq+kdc5+rROvyljWwYDKZ6dEc7CFbRd3jkSO7bR0/nwYhwlAMchxiq/+bwvznQVyH+MyqW7JsCcjgjGs0YBzzUYYmqIsi2EZPYSlTJPq4m6CP1UAcsmeGMcERjEbqcQ/90qctA1QEMTXuNZZnghFZYgglIMEIPeHAFJzDhC9LkAROMcE0IIMEJNnhDASIQgQeECgKKDRUIlVOdcGKnAJ1tAI97LIEGRkA5D5gFImJBWoG2wb5zCFZq25DaF8BguSwIMzMYOo/JZRXBayFJPupxPlJ+ZP8dwghGNtYhE0zA2Rq0sKko3tWCWLTADi147gWkK92SQre6ggbpVJKhCTFYoxvbtWh32YFHbuixHe9YxvDckQ9DeuYk9VhGOuahCHCYQ2V1MOr/Vp1fVXPMqBxzgzg42YzxraPAg0RwVnc6M5s5+CT6oIc3FAEPRPw3GpFAAQqy9FY5gKEOW9ovLnuJYhrg4AtGOIIOdoCbGzShCzfIAQ9yoAMdGIEHYaOxEZDAgMY2AGw+ziYEnryAV60tnAXAbHYYwOMcfIrHNcBsBEhrhzC4AQaArucOMyCUFamgAhcAVoDawAx74KPM/EgwW9iiZnm0OWb2cEecsUFndqxDGcT/yMYokqGMTzDkBfGxAxsGjeiaC9qf/pwXDEBRozEogxvr+JGkt4FHbYT3HQrzI6fhNKdgL+OTlgBHOcJBCfragWNziI9C4uO/V3N9BZssR6259Yk2HTihSzJkr329ylbS4xsvi4VdyiGJDtPwaFnvZQpgMdRArQDFSkAEHMydgx30gFPIEAUScgCBHDj+mo3lFBgc0OPmyDubOHA3djzIHSVUrbMRoEGTl/BkUFktCYqYMpXtIBBVG9UVroAFlWOBCETIQvZtoERuMb7x3uvjHvlYB5vdnNs4L2Md6wDeNcoSCpZj4iEI53I/aW5ziMMO5/GCF+ritfMa6Qj5dP5R/zaCQYtgCANhwHNHkPzIDiO1TyTMS0c1mAGOZ3QS1jGPuR3AAAZXoKIVriAH8TEHKnBq4kAJzFANUyVbDqIkWbU+6ZVecoJK+qAz03AJcJcy5MAIexEHrwALcTAHAnE0doAHuJQlJLYCcRA9cFB4PbAD5DZuQHZNhZcbX/MAXbMpP7Yp2+E2o+JBEZAENKAqSZADoLJZoCIeiMUAHuQpUjZlilAJlGAJzFAJtWd7siBapDVaYtCFbaAI9DAP87APaMYW/6BmzjMP9GAP53U+wxAMyUBn4tUNmPAJoVAMKGcsqAMgGHAB8FJ9N5dz8YI6e8hz2DALdmZyMsEO2hAMs//QFb7zO+7AUgzTDoIkM72mD4jkDdQgS+dADpMAa4fwCoawCIjACImgClvQCl3wKFnHddHwDNEwCd7AJ+ZzJKbUdkzHdu5TgfNADZZgDYjQDOHwDIeANHiAB4UAC8yIB/uVdQL4BU5wBEoAB9FQCXDQAz/gAzuwbeQGZI0nbjUGATpwG90IAQ0AZNohAA4wWdexAEqgBEuQBDxmQejIbzawKssBK4k1e6Klam2wAmxAGLsTC4pwCaEQC7tjB2vQBrGghmPYe74nOTsDM3eiDFvRDewgXu2ACcSwFcqQDHq4fX3oT4CIfYI4iITYfdjwkYsoaY0YDMEwBjEVPATDDe7/UGacoXahxonU0AzxcI1XFwuwwAiTcJSTgAhXQARPgApwsARegAitNw6c5AzjUz7wwGaT42ANxkrpU0Ug4YvM8AnUwAjg4Awb+DGwkIwfiAd1EHtslXdP8ATrBgfOUAlP8AN66QM9ME05yCkrRo5eU1iPd03lRo010ABGJgHNkVlV42ThmARNFh6rsoTtJnMsECxrsJnqkk8swAzMYAdiEAqI0AIY0Bdh5grzkA/0sA+9h2AsMRLq4HFaSRLLYH4/kn7tAApi8AnWoAxrsAH8RIjwYpIQZ5x+WJIpqX3HsiKGKBklx4j+UgxiAAyA9Du/Q4k4eRY7OSc9OX+mZhcf/2gHi8AIkTAJjRAJzcAIhyB41dgKqIAKXvAG4zAO5NAMLOMNmGCRqyQPayiBXvkmd4I8lRAKliAGxxZfr4AHzDiKDAoLCzpUX3AEUPADPVCNk8AIUDAEQ2Ch5QhkEQABR8B4EGAEO0AEO4BND9B4kHdBPLBi3SFk4rFkxvE1EFBZcEADKfRuEvBuTOgAsWAJLiAHAiUGbGAs77IBkzANU8YMjKACC8AlYWYHhWQPGWeGCSUPYkgPWhqGPqUO6TA+nCOTxSVe4sUOYuBHGqVDPsRD8YJzOHd9cApx96KSKzIL15ANHRWdF6UNw9ALweALwyCJSIeb7sCAXykSobYMBP8mDeAwDpPAjLGAiufpDJLQCIugCK4AB18Qn1/wqXHgDHbVDJhSDWXnWwliD8vADNSgk3LCZp8hoL74PGQZC5TwX4eAB1f3Cq6gCKP4CsCqPa/QChXqA9QIB8/QClyglz9QWJAHAUXACl4DATtQrT5QA6rCKdLUAAzAeIznYw2gWEv2ZASAA4kpAdX4CnAQASAUN9rBADUQC9JgB//oCi0wA/uEOpTwDZYQBpSgCHOAAJkpFG2QPPagFliFUPsQD+SjDvFwDvEAUfXgD/PQJpTGO5a2R+2wDmrwCcpwiBuwARxAiMSpnCabAXA6LyTrHxcBMJ9AC3TWDjLhL8PgC8H/QAYod2nmRySrmagioaqhcAmYwAzn4AzNAAtT1giSMAl2YamScAjsaYpfMBAEEQ7hMA7SkA4tQ1WW8RHw0Imf1IlhWYEMG5YGVoFNwlveoEiX0BtiUAlKewiw94Ef6AqvcAiwoAewcAeu0AVAwJdg8Ch5Vax8GQQ9kAMPMARYMG448ILktgPXoWQQMG4pOm8RcAOsoiqr0lmv0mOUSQM5+ioMUELXMQALIAtMigjW8xDLoi6MoA6KYAeWkAh2oABAtCJt8A3q5ZpssVVq0VTocA5qyA/0oFP/gDz28A7khw1G9w4H0w1pEAo1Egos0AiP0AiGcAgqQJJ+uCxe5mUq/7ACOsec27citIAN2KAJtRCzCMOINSuTRKKb5icM7oBT3dlKy7AM1XAJlDANZgKhiTAJzSAJBCwJkQAJhcAIiyADmbUCkGIHjDQO05AO8HBrBsYSzKAIimAJyyC0whtRI9EmwFYZ5xMP9fBJA+Y8l7AM7yAHlSAJzTCKdvAKhTCK7YkIdXtAQPADQ3AETHAESfAFRQAEL/gDQACDhQcFQuAD6DZu0pQE2vFuDtCN0rQpEYADPQgelEdkBOBBDpBC1+EAAceuAuCur6IIzVAJsmAHiLECNFcRiBAPiuAGqWcH9fIQzEIJmrgPCBsxKqEW8aAO6IAO8lAPEOuf/oA8vP8lDOdbpmdKOzXyCSzwv3jwCnZAkvICLy4QICvyAtrHXCrJQ+YLFhp1MMAjs9qADDaLR5IoXuYXDPUrOYlagcxwDevADPJaf7J3COVpwL7sDIzgDItAAxFQA0nwQLHQDFEoPhXMtfqgDpewqYjwDQcEB9TgJudTD2Z3J22SlWHaUBWbCJdgDW3ACJXgDIWQjHgQe8xot7DgClYQBVkQBD/wBEywBE7wBV7AxDzgAyhKojvAoTuABDYAZObKWF9DACu6oj22okZIAAYwo6JXANTRADXwZCD0KjjoWOCRHZZQCcwgECvCAu1BARVhB/FwCW1Qe22AABjgAhugQ4rwEfT/cKUJqxbyIA/kgA5hmA7gMA/kU5/yEA/DQJOODDzCMAss5wksAAvfS0QkKy8rCQs4hMfHEtUx3RNiABbMi36n/DljIJPB0Mrt8Mo56TCzbA/MoA3wgMvOMAmVwIyVwLTQYCaTYFeMkAmVUAmL4AVb8ARWwApQUAM08AoJuAyhIFvwgARKYLevIJWIYAlj+xFAbRKX4UrImw4OlQ7yE7TX4AaMgAiSIBB3uwjAerevoAd30AVbEAV/mwRvoARMEAvTsARWUG48EI6Tu6E8wK2H5QAFsEHTFFiZV2QKHSrVMQBMuADGzQDxSAPZcR0+RgA54ANFANzgocyWQHuq93pU/yYL8bDdsmAJqhcLAvGFJxEPNu3HSBK86eDePo0O7/0N3xAP8rAMtJAMxTVTisQOWYRyTQE4beBlUY06GyAYG3AfDBHVL7AQ9SQ72RAWppx+MqEwZeAL56ebFDIMZ31eNqPWl3AN290Mk0AJsQAGh3AIipAIi5AIjGCeiGAFTvDiivAENpADC2QDjV2L3pDY9qAOYMAKkKIIqIAIcSEnb+GwmPjjOuNKhbxb8DALk8IGisC0i1AIwFrJWY4HdzAHK7AEennP+GwEYPAFT1AE1ZobMShNilWZ3Bqu4hZY6GjcbhMAATAABsAdPdhZQkjRquJ4EdAASfAE9JgdzuAYff+zakNJe7BAYLRnCa6gqwCZCOm93p4RyGDKsOCADgybDvQND/NwiMKgDeugSDPFDtxQI9YgLCowZYvg1DxEst8LAwNO4McSsp2scLIjXDIlU3sEJMFgBr5Qk0hNFtowD0Zi2e+DwceHy9JwgaawCp2QCqiQCKjgCiw+iokABoogCVZIA7ZRBNXoCsnADt7wCerwzMDR2MxANZdgpXNyPnxiEiqhD/KgiZo4fPGwDrHADMuQe3X1q4cgCILwCilAAjEAAktwBD+wxDzwBkdgz0Zwbny5A1CAoj0wBOgGNjTa8fYIAeCUNgVg582h59XRZPn4HQRwA0UQAVp80dcRA43/AA6WoAjmiakFbIrosJ7B3AiTsLSQsDeKcO/qvXEKpl6t6Q/9QA/SoIbw4A3fMA3qcA/jB0gH4zwD4t/XcA1sECCwUBErAgO4HrIN3hPAIva4G/ad7CwusAaQxkfwYOp8xIjKYAaj7tXusCODig/JLjPXQg3V0A2XcAnNQAmVcAqZkAnxee1eAClS6QVegAOtgAiQ/wU2kARL0Kkmlg6K0AqKcOLVqASBiwNIIAr1wEpPnw4zE2z4Xg9aqg580ptjsAaUQAmLcAiFYAinHQMzEAMOrAU7/APemts4yHjO+rcW6gOgAm+XG6JeE8ZFkBuVqTaiAgAAMCvacR0CsABP/2ZCZXwDHZ0d4QQAdpACryCqzhAJkoAIP4+ejODTlJAy6a/+SgsLe6IPRb9xW6VeulUP6TAOABEvXTpv36Spu9ctGC1l2tbBg/iu3bpr3cS4eAHjxQsWGGFsgBHyxRwXLVS0yRiShcaNL1ywYMNCjbd1Nd+9i9iOHbt2ZoZpa9fOnbt2w4QRczcPnz6m+vY9fZqPGrFlshA1m/YNFaslqC4hAuullRcvrp7gwLGEyRcvS1yRdTXWkqtXrpgx+5LEE6ZWNmxgcgp1nz548dQ55aePnr158RzL+/ZunZ1Zo8Q0q/Ss0KtCefC0YLJlC5YgpX/sgPAAQg4IDR7wyJGDx/8QIUJ+PHCQ28ED3BF8R2DAQPVqHLh3437AQIAABgUKNJDgoAEBAjho1IiwQACBAgwICOg+YbkAMaHkoFgk7pmzRs/cN5I0Dt2kSeKcrX+2SJKhQ+kS1/MnwAD/4Wcfe+ihJ55z0pHmm3G8KegbhLwJZgxl1nEHInnikUgbb2bBiCMV5tgoJI00cqGkFFsysSWOWFBBBTXWwekhnCAKiicygglKKKKSESYZbea5pymmBLOHmlBm8aSVZp6MC45DXgkEEUHqagUsOCDAIYcIlqBBCVcQQSWJsWhAIocaklCCCTC+wuSSb+IRTB97aEIwMATr2fAxiNaRAxNh1qBkEkb/8kghURlAoMGILIYgIogththhhx9+KAIHCHQ4YofZdoCUB9V4a2BTHVqjzrkGGICgVR54+E26AghooFYHbkjCCBwieAAKIpaAY4npmvvOAAIk0KCAAVpoAxNYWsgjnGceeQYaaB5xBpx4pKnPPUmeOSS/Q9AJkB4BBexnn3i+yUoaSqhxMB2DvEGInWFowYYdnOSZZx543ulmHUxWTJGFElF0iYWOXHLRxRRbUJiNmWrst+Ie2/ElGKB8dGcZYZYh5h16jCQ5H2swAaUWVJhxRhxYsmTkykUaWaStVrZcTc0alFACWEtsQMILTVttlYlWWrlEHWaooQcqfebB5Jtv/6rxpul9EDywHsfo8RdQYoaRoxJnnEEBBBlkQEGGDWggooYZaIACCh4g6OEHHnBAQtQHWHtAh9hwSCIC1iD4oQcIeNjhCB1wUM4BHRrIoQglcCCgBgeWg65LJCJYtYZXjViiZ8ad46655QhYtoUWYkEEDzoauc/bSZzZNpJw7vu2vUhgEafccwNMl7F67CHezsDsrIeedYzKF6eK44GnpmVciMkFGNpow3oYMGKhDRU6WrFhl1J8iXoWuuH3nYrxmUcnoDLWJv6hOhYmmGFwyocpeUi+hxpMMMlEKyrRDGnMwRWJOEQgDoGItojJC0zAwQ6QoITr+AU7EohAEiBINP9OtUpnNABDOvaRDnh8QxGtEIUTlHAJbziFeAeyBzzmgaB3pGMNyhAGGyoxOxS04GwxYMITLvUDI9BgCFGo1A5yoAMmbsoHxXFABJCwhCVY7nA78EEPiECEH1QBCoZrgA1ywJsH2GBXNWgNAySwJiTUYDo1gMIQisCbCNTAOwOYFQEWYKwABIAAMSBBClowh0vAIgWviEY01jOJRsRDHJKIhjOgUa1IrIcO4OiHP8zlj3900h/9MFLxSGane9zjHcqYRTL0JUME9Qsn14AR+WK5vZIojAUtIN9GyPcwiNlSYd2YITzoURhXxg9jwVCGkHyEjfoBBR5F0kc8SOaNZXz/IhmdYAUmpiENWCDiFYc4hCvgAIckwAEVQmsjz2oAhy9gJ4oYTAIShhMbD0bABjS4hD7GgQi7sKIVqPhCK1rIlOItJh7Jm8c6sjEGYswibIx4RgtioAIZxEAGTLACE45Qgxr8wAc+AAIQiPCEIJxmB8bJTTmXsJrT/EAIkDpVDwa3GwjsoAd1rIEZIeAAG/hmVw6gFaiIoIPlOEcAffyOACYwAQIEAAAFIAEgS5CCGIATBShoGTQmsQgGQfIZipzkt1DQDH3ww1z96OQ/0mWn/NljlASlxz3ksYxZCEMbGZph8oYZD29U7yXgw8gu/9rLXn7PlxGLCTXmIY/CbOgh//DIhjKw4QtfHCUZyRgKN+r3DmxoIx+fnQdT8veNdFxiFtYwhSlWkQlwfEERiFgEJRCxQ7p84QERoMES6giHGuCmAQtYghWK8AUbcMk1OUXCEXBQgy9MYx6KeIMMZhAXL7QJXm59YT3qIcwZUiQD1hCFGyjhDEZYdKIxiEELNiCDFSRBiDuIghREigS76aAJX7hBrSJAliXw4KM98AERl+CAHaAFAsEpVaXYVANaaepVOJgOAWyQ0yf4IALUEcAABhAA8HynOwMoqiBSMIIRqK4FKaiDHOjAiEguQh3TmAQ0FOkeaEDiGXigRGjtsY9+9LgfBbKTW5symFAu5h7LCP+GMLKBV3pot2LqaIPCIGbYECXssDFSWIxOYliYRJkYwYzHMGnkDmsowxqzqGwylKEMdriDG8GYhTuCAYx75I9k6oAHMUKRjS1kIQun4MQqUJEIV1QCEZJgxCt4uybdLqBnqGnNAiJQhCIIzgZVvAEObLDBw12CGWDwAh6+AAclcFQJXwgFYF6IoIPOwx7vYMYarEEMV0ziGZFAb0Ul2oI3kIULXWCCDeImNxxEsafFjQAOeAA6TemgB4jbgd96EITW6GY3BJAOdQiwqdcE4QGzakCp11Qc56hRAgYYAAEMsG5jzWoAcUABVdGruhikYA50sMM0FLEuSjxDHLaWJCT/oAELRsDjhQVy2guHTGSnIM8e98BGMILBDXfEI6984to77OBLLge2e1zecpax5z3DqmANbJjFTWR4IHW8wxvXkFowfEEMqhCjG+5gh8TbgY2Uf3aU9rhGKLRRCy90QhXH4AIXWuGKTFylEqP+QpogLIFxJiE1x/IvD2rQg7UENNlLnDATMAGPaYgTWMFyyyWWYYkga5dP9hgePKghhm5UIxYAVwEmlIGIE6e3FUqYgQxK/QRWPOEIrbKBE4oLAQIIZzrd0S8DGtCDugkBOKN6QIS13asfpAaopePozhYAHTXmNAJAXWPoJBCcAjSDn4ZEb3onKoc62IEZUqOEJMhR/0n32NgQilAHPQiijqcQ1HjF30dijke8uGpD4sNoh8XdXjF4xOLKCpMljGyJZS2fhORaPjktaCSP4b2aHTCHkDCAQY1rJLMdErFfULjxTJ8b/06g0IYo3oSKLnRBFVHggkSohEW4BEpoBldQgiQwtVHTlBogCyBoDb+gIjhgghrQNI6aATgAPhMSPHGCg29gihnSh+Qpv4MinniYO6VBhNgBhZ+wBkVItDhIATgAAyaAgycQrkkzIyRIAh0oAhvwjmqLotBjAAdYoiEYgsXhm1ohgAhYPRrogiqgghwwwmeDsHWyI3WzAAlQghYQAAlgDTZRQDuaDmlohksgtDmQqP/YOzE6kANL+IZmcAZykIRJqjFnWARYkJeC2J8dG4yn4IcfC0QgSzgioZBg6CyLQ5BhQhB4CIXv6T7sK5gog5Hu876R+76TYIMxWAd5WAz9kYdroJp0EIYysARqWAZl6IZ2UAjoc4d3KCV7sLOmuBNM6IZM4IJMQIVdjIIqeIKjQYXZkoSvSISxeIW2eAIbeIIqKjVNwZUq8gswcIKdGadLuBmeEQVq+AJXWAZpKqjhGR55eCF5oIZYSAdmiIX7kIZUFAZsuAZRGAsuGDQCDCgnOAIeQIJdWYIneIIi0JsHQAseeAIo+K+7iY3Y4BxaaQAHqIHVa7wGOD0cmDYgiIL/KuKoYqEBDaABXqEjOGiLXYmAWfkGamAGNOQnOci1s2mBeEuEb2gZgQu4SFgEOxgHvhKhAvmHAAnETOoxThKMwWAMesg5jZm/vEoQ7YoHRfCe7zus7rmlStQyTBw5TbSDTXQHuRKyeagHCCGtWEADWUBFYriGoIi/oLgH7HqhF/IGTNCGZGiFUyi6t0AFOMgSL+C/Khg0awyWYEECoomAIKLCCOgZN7kBMIgFKtqZbXSFL/gCakAEGMCn4WEK7SoexiCeepgHZpCFc4yFZ6CEbwAFWgCF/0EFTyhNcBgHaXAGS2CGaWAGTVvIG3gVIiiCU1miHqC0KqiCKNABbOuS/9jYgQuzgdxYlTxqgGKLgFbRASrogiqaAe1YAAvQAAnoqdN7gHGCg9PLNmkgyUp4LUSIBVeQgxYAARDYgHqLAVhwhnCYHUlwhkmABEnAg3BgjHTIpJz8HZ3MyX+ok6CEh/rBhofQSu2iB/KLB0tgAzYgOe85rCibshiRSu+zg5GryjaYocW4zHpYB678BBf4hGxghmVYslYUClc7kCDLLm/4hHeoBkSohk74J1SwBEUYk1YYyCoYE0SgS2BphS/gktaIAB3IvDpyQhu4rTeIhdBjpy9ggiRgTGZwq/K7zMo0UXuIB2KQBW9gBlhwjzOshCYAAzDwhGmQQ2kQBzL9gv//CaIjyIEuuRssqpu5kQ0oEA1Rwba+MYK7gTCFbEIdiEhIQ5UmpAEDOB0JkIDuEMwBm5UvMVIIsAECINNKqIRLiIVKdQVXMKQN0FSqagE7aIZoiAT3hE9nyLcdm4f89CSd7DECKcQZqp9lYIeVY75WIwY7mFA28L7qyTKRmwM76NU5SFA2sNVhxZ4EhYfyA0flQcW7OEVqWgZvgL9hGIoqnVJw9AYWMjQvRQQBvARFaAZWkIZKUIIn0IFxeot/goMmui2/sAEJuK01aoUlAANRWLAa2EjoSIJLWKwRPJAmyyviudDtsoRZuNZ0bAYDrARM8AQv+IJEwApFyARWQAX/KLACVoibI6C0StGBAOsBJdoUHhgqHxyj3KAVoJK840QNv1ENB0AcH4CCAlgOBlgAEAMPBbCAxlunGPCODIO8B5CABXCGAVQESU0ERAinV3gWC7CA9VKdsHEG/oAFO4CFNkCEetiHU0VVAQHEH+OxqzkQcRwGRIxVDIU78gO6SwiFBC3WKHuJS+yeYa1QYh05BU1Qb5BMtNRQa1gGTBBLdViGZXjFdxAGYeiGY83K7IK7dPiEdbgEVxhaS7gEfzpDRaAES0iEL/AEUSALNvECUrM63+DCds283GCu3GKTanAFv7CnG1CGLwCWSzC4efCGdMAJi2sM23UHTBA6SwiF/xmVBUtgBYZNAipyBVQQBVGI3CGwgrgRrieogiLwqEvxASzKgZPajeIYlVbBXkOlDgioASTQtu79gSjAsHUbD3bbDhqYgQgbj+2gDgdwF0YAJ0ZgBElFhDrwoQ1Q2rMRpBTQD5k0hEiwg1ioh3/AWlRVq+S7GgUpB3IgB2uJBnKQBksIUGG6TL6qBmaguVkAhVlQ25JrgzlYg6W8VbWVyjZI0FvFBiEjKOKBBwixhmvIBm/QhmyAHncY3LvqF3EkW4RS3HWwhC+4BO9UWAFKhEv4hNmS1GlIBDDQlB0QnS5ZI+zwDejAICWouhqIhTUQg9x6AyzuGSfwjaBpAiXYs/9t4Al26AYaxoZPEAUNDgVQEIYweAInyItlFAtUwIRhCIUv2IIe2IInEA1+7AEgiF4d2IEgMJzd4MhNibYx+o1HPR3uCN8HGIIleIAbkOT25bDt+Nl0Qx3SUaNaCdcFMtpDYIRFKAQ9kDf9tQCJOg86OIT3XARGiFoA2STg6aQFVpBzaGBySCRrsRYamwRpGIeVk91qsIT/uQRMmIU1GIMxiIWNUxipFFZMrFAKvdVbtQZR4tdXWwcO6YZuiId1UIcbHlxswAadyAZ2CNCghB5vAIV0WAZR8IRPENNdZNhW8ARC8wJRiIVEYAW/0YGcsgFNdkLifIMksIExTIIkMFT/CQjTdSIGUBCFGVCCzUk2HNCBXxSGYTCKwVVYYeALUfgEhRWFKxhIKMDjJm2CMMACJ0AC2fQUJ3gVyruUIAipwjGOZPNeG6iVCHON27oBCQjfSjac6rWj7eiOowIxAKBZ8CgACVgVZFm9oDVl/jgEQygEQbhfquIAC0CBRoiESZCEs54ERICFqD1VfjhgfogHc3DguaZrYIZgaJCEGIsEaAiHcZiha1i7ZgaFUFiSDh4DNZgFO4BE75NQuHVsxz45Yoihgf0EdTjBd9iumnAMb/gXdqifYeAGblgG+asRyZBhYeAGkB6GZGCFLhAL1wbGVuiCVPgCVBAiIY2AG8At/45qV3tSwDKKgDSYBSboGYbmKDRxgRUQzJwKvSVg2DQon5BIgi6wYy94gialtIHsxx0ogi44miN4glRwghpEAiO4Ah8gApaeXiySox4Q0ulgxiRwgO5ovObwDqPWNjXKo+p4Nk/JgaQKDgBYjk4eD+7IDe84TijADG96BT14hQf3am+CgxQAgQ5wBEmIhEC4qquChUk42HEIEHSAa7m2a2GWsURCcbyuJEWSBEh4BGiQBmelOUVAmcGehRsfA+oRA1wt1se2VWH18WFlg0tYhxvnYGJYh+2yuHdQBzyDh2qoCXeeBftZhpAe3Cu/cvupn2D4BLIgiy54Ao/8AiPglP9f/AIn2I0boAFDrSMlwKl2teIJmLCdUYI550IMIlIJCBMsJrUacJNZ+CdRYAVK4zow+IIigIIqYAIkqAIjWA0kgIMiMAIeRAIkeAIeQGQi8II4eikoiAIoqE0HgIAIMIIcWILwfQ7XgFn3bTw2Pz1sQ4JnK4IncCNta4A8at9CjY5tg4AnqIZFsJIHNwT6pV/+eAUU2AALj4RIOIENn4M5eIVJ6PB6OIdwCIdouGsT13Zhdo9HiARHgARCcIRxIAhiuARigNwan4UlEYM1QCwUVtAgl3diDQXTWvdQoArowYmXg5B1WIYNZQdvIAZaKAMyIIMwOAM0oAVaMHJaEAP/GIDmww4DL+gCLhgCMO8/JvgiJ7huxWNkGqABCyrShlzIko/o3wgdNZI00F2jBOTBMlICWjDpUBAFWgCDIzi7Rae0BNS65NQ0jGqCg0YCueFuK+gCT+8CVhgCIyACIcg8gIQNWydOnvIS6jCA5/ANjjLqAnAADGJIGsi8VRH16Yjq8eiOAngvB9ADB39wK0HlRjiEtQ8EQUABDsiDPgCEEwiBEUiUq3oFSpAGbN92wb+1OtR2RdrrSBCEQHiEcxieeAAZEfWYDq7USo2Jd0fhNph3eW8DDl73MaAFo1AHElKHa0iGGXZnbKCJbsCGZKirUQiDG5iFYSCGNUsGlMmA/xW41CU4cy+wgh/oglXgAujlblPQeCbgDe+9gRvgGd1aFda79VGmTp/NICbgHOG4rYZ0ASDsKTMBA45aglbAhE8Ybuw8tVHjGc6BSGWTm0Vvgi7A2CrYIiLIUx+oAh/IgbhplVrJx/dNzm8DiAY8ejwgYLAAgwg1lCgpUMCABAkNJERgwKBGjggPIkh4WOCgQQEEGlAJ8gNHnFeCAr1q2VLPCTwnZp4AASKECBEdOmywiaLPM2jQJEWKRDTSI6GSHkEyKvSp0GeHHAXaQ6ibu3fz1K2L547bsFmzZIkRY0cOmxcwWKhg08atnbhy5ZY1Ozcum1iy1KxJMwYUNkR58v8cYlZMmbZu2RJry4YtGShQtM6kASUKFKbMn0IhuoTIlasvTH5IEdKjyBMjVqBU6XLkSQ4IOHDUSBJhiZIaNRxYdEBRAgPfEybasHHDBscHvpUwWGNNGa0aYJR80W0dzBdWXpbA6c7dS3clERQuMZIjBw4Ixbk8GUKEh5UfPnb02JGjB48cDRoQYNDAYQQZGfQABCM9wB8BDijEkAEPESCASL59ZIMDDtjAgAAI6cadDAwk+MMPPODg0iGMMFIJiocI4tIreqCw004JKGBBByc8ElRRkUDSlI6O/NEjU5JA9dQzVPWRhyHYcMMOO+20s4wvUQYzxhhxtbEGGy7AAIP/Cm+18SUbbn3Zxl1l2sEGHnOkkQYGLoghDDMglIACHYkcU4w1jWFzjTLKJCOMMLPQQkstnmiiSTLJEIPJIa4oohcqW0TxQxGopeIFK1B40QUPnTJhgw66OVDDeONJ4JupvU0UgQ1g2EADE2Ag4Z8EE9jgRhg0OIBEK6/SwBAcrLQChRJwKMEdd08kUYMNzLI6W208INFpEUOkVgSIPvjQwxNQLFFQcAf6h0MOD9RwBA8NOKADDw6IlIQSy8bQAIT1GuSff+NhCGEBDiSB2xK24aCtDjpM0gzCCTfjTCWNNGLiIojoIUMCFVesQB5DFQXJI0w5QkgkhBDyxyCEOPKI/1GRQPXMM5NEEkgedICCmDbcdAOWGcH4QsYYWLLAhh0svIBBBioY3SWYXpZJZphAx5WHHTCckQEFMJAxSwId3BRCLMQos1ify/SpKDHC1OKEKJ1soow11ixDyyyYXFLJKasR0S0PUDRhRRdNdPHEDjokgYQD+/0m0Xj78WYQAREYHhEssjTRiher/rdq4hbCC8cX4C3xBRxL2MAEHDUUccRxS6j+xBNK8JDEwKwXoUMRSODQQw/bPtFKK0841MB4DxLw0QPbOvARffceK14BCxhQL/QiERBRRRY5NCB6EdzwxRJEFKGwwpQg4hIiiOCxggYWH9DBHpJw/Igj8cdPCP8ge/zBRx72E8KjU0rtOEkj8oCCWRADGwZsB1iWkY2w0EINDlwDBF1AgQogLWlmkkuY3gI0McgEBGxAwxkmAAM0iAEBCuBABzwgA1GIohh8EpuflCE2YniiFaxQhSmq0TZlCGosmUBFF1YDhS5AoYhP8IIReOA9HdigCTdAQhKQsyB9XW94DUCODSYyKuxk0TeFm4gE4hWwZdXmX9w5Vni+8AQkHGsJOlBCF7ywilVQIQpRyMIPsnAKIcjGdjn4QRCG0IUuMGE/6sJBBD4CoXVBAEEOeAAkKcIs/jSvABBi3EcY9yAGTCAiFHFcDXBAIQZIoAZeQAUlKIGiVaJIEXr/gAMeutOdEGwAASb8EfzgJzJCDCIQfvBDHmZighPsYX6ACEQgTPaISbisKYYgQRvgFgxswMMd3nDSAkExBjSsSQ0rcEEGMuCWppmJTHGZQ9OcJgYUhMACCagAGdCAhgYe4AAKuKcFvtAJT7AtGTB8jp8w0QojRCEVmahGNTrRBS5kphOoQAXfVtMtKFjBCkUgAhSOgAQ4iAITxACDbmyABCTUQAJWjIiCdGO48SxLXZ7kSG3CE68IwOtXy2PIEqYzGxskQTY5YAIPthWEO04qCFkggmyOgAMdXOEKUGACEjaymwZEtT8GAQ7jHACBrWpEIwdZwAL2dZAGMa5ezTtV/0RIOSoJNIgBX3hFM5gpV2ZKghKG0ENKxgeHEHBAAQngQ49MxstB/MEPexhMHkowghGcwBHQcEQhCLs/ogzCERuLRB9e8II01AIb73CHk9pxM2wE4wxoUAMLXMCGLYEpTOWciwbVKQMLKOAAA6BAGc5AhgoM4AAIqKcCwHAKWijjGsQgxjKSm9xQvMILUIiCKjiBjEys4gdcuEQyWsEDVnDBCkQAYhGqsAouUMFaPFVCLKjxDVYcgQkRmI0DxmidGjDhBo4jpQTg4MlPFkt1NFjIQmyjOobkZgk1QEIXjGUD2aQnI52CwA6yIOEsBAF3O7gBbyBAUSIcAXG6+QiGLf8yPAY8b3gQyIEOfNMASPJnARNYgAQgNIAMwVgDJrUXQj7JEYo4AKwLUIINFiFkIR9iyItQ0UoECIKdeOBHH3syIP7wh8MGU7EiCMEHRCDlKJOsZCbjwx4M0RRINAIFMagAGoTRDW9042bc4AY2iEGZNKyBSjDIwBrAdMELmlMMMfCrbQcwAAzwtre2PUACnJAKVnQCE3UAxXEvoQg7wGIFNJhAF66whVNwAqJCQEUqWsEFLqCCddvZgRAm5QMqsI4JX/gC5SqFBNlE4FhJuPWy/oUQBszqIhIBXq6X8CsmMAE38KpNDbpjHDg8gQlO8AITksAEdN1ANjog0A6CYFT/EBk1C6twAA548IOn3kAJx7nBAxhQgF8fz0MPEkBw3kgv4cE7rQ8CQADyLQAYlzg4YS2AunojqgYsIAMwUEIlTMSIIyviEK+ABR7wgAIShAAEHrj4jyAhv5GBeTAmsHIILu6BPZCcD5UVWckG4QcSNNYRhqAKCDaAAVAsQ0lv5safhEGGNdFZDWpp7Z7l4gozzSEBtq2XoAUdaBMyAVOoOAUGFCGLS8BiES6ImgtsQAQpQLfTqRhCK7qACod2wgqZSsIOhhCFHFTqNUwgFRLaw2EorJEGSTiCEYigHxs84SA30NB+ajAD7kDhdEtwLkmLHbpiMasGrdCNEW4xUiQY/wEL5hlcBCKcBSlkwQd5PIUqnlDKIxTBCDdYwhNEiQTg/C4imrxXRzKpyXXXwN0BwDcAADAAS2YoArz5yKmsx1OFTEADMfDCIQrhiofbAQ91oAMKoi/9PAjiECiDn/zuF0wScD8EIb94BxRAiEf8srKOKNnHCJEHEJyAD7wsRAo0kIFZCGMYNceGMoQxhlrUgmd9YUGb2IEGyYU5Bd1cxMIG2Ja+CUDSBVoCgAAceIEVeMEbyEEsqAAjzIEdtMBZuAIcPNcPGIERPNQQoUIUnMJDPV0SVYsQ8ACpQIADFAEkPcASCMEasYd1LEERHcgj1cC9WASMRcAMHIsaGcESxP+RgqQHBJiRbSRBsxUbEmTBLZTCFTxBFjiBEdDA4BXBhGVBFASBKqjCENiAQ0wABkxAEkAbD+CdRDgEs3hIhijSutkLAQjaJcXA8wjA7e1hJlFEA6jbR3iIfzxSfUmABmgADcBBHcjBHNBBHjxc9TGCJDhDNIhDOZBDODxDUczPyCAWCXzAB4TACGCZB8DI/nwMyZyfH6DcyoWA+xmCIeRBC8xfMAQDoAhDMNBCGsgTCKWBlmSAX5CTlRjgXcQCCgSavgmaBeSBbVmADBwLGLRCC2jAHbDAK7hBCqjAK3zGKW2BFaRCCnqBOELBFmxBKhTeE5hdFQhBEdTAfjzAhdX/QPfQnW4cizzK462RCn94iCF90oa4kYIsgURIgEiVUg3ASrzUxhM4QRJIGOocgYQ9Qa0tARJUAUaZRB5hQRQkkgFQQAbcwOkcgQ6khhYZQEUUwIxZVRzK2IPsYQDAW73sIQAw4ALsB4aoG0j0Bw0oRLKBAbwwQSM4Q1BEQzSEAzmUA1IeJVKWQzToiMaJTB6QQAmUwAnkgQlYnE2AwAeUYgcAQiRkX8n8QTIVAiCcwAdUZR8EAvRlAC2IwRiUxRjEExrE0xnUJdVgQBqoQToR413AAizMAQoY3QAs4AAggAUImgJ4AIHFQgZsQBy0gBvMgQyoQAuswBLAgBNQFKN5/x0roAIncEEU/I3q6CATEAFyPFIRuOAStAIVUEF3PEFqrmEOWIdCtFsEOEGpkEo+otuqSAR+/UcB8OQDFEcTIAFVNQFF3EAWNEERwMsSkE5uZJsQQIEW/IAOIAEBLAAGFAe5kZRvWIS7CY8izZj0vFu+vSQDzlgAwJgFaAC8gRHA8Ud5BmezIQEXEFEROAE57OdS7udR+ud+ioNTpt/IjEAohgAJWCWWbSUoguIefKUxoRwvAUIeiOIJkIAMbEALUEBdypNpxeUYzAIo1J9kwMAYlMFp9UwBmkkslEks4AEI0JbR6WG+cYAF6OEAKMAMnM8lHIILxEALtMAcxMBkuv8BGLgCDSDBFhTRQ4HjFqDCD5FX2HmLRPoAIknAF1QBFHgga0QBEeyAEQBB4PAABCSOvqiLgiBHPQ6Y7/FHBDDOf1wEKe2YPD6BRQAPRfCAQxJbEsiS6wgBFhSRfZBUBkzABFjaDdgGcEyE7A3P9aCnSGSSQ+ih7tkhKcmAf8UenmLVQUiAEdgAIdmAahjBEwAogI4DOYyDOIRDOECDjmAfL/3ByJwAKXqACIyAxXnAByyZApDA+ZnM/MTPIAxCH+yB9+HqjMTAAWAAsxJNBvAMDIzoLdafMmhTnc0CXcRCXchFLHRrt8JC87WT0fnWYJ7nSwbABmiABbxCBozDIcj/QQzMAAzYAZCCgRM8ASowgZMWwX2CIxUMkSqs4xYIARFsRw5sS0YkARFEASo4V3xcW1ANAe5kxHs5DvCwVLMwxLIwBEeg6Sj5xxX1JquMVANwlW4gAbHJ0q+oThEYVRDswEUdQXEYQDjdGQzshqFahKCNZ4PQqL4Nz7vRKAOi5AKATm5gSON0LCD2B3jegBfMigEcWBLoyDOsKqteLVFGgyYOKIEO65ThainahK6GYgckQAgMqyPsCCREFiEA0wlMnE0gQAK0gAQEWtINwAJQAAXIwnHZHzY0STZMCZWIwSzEglh4K+ImbhvE6LjW0wHcXu4xwAAAACxcAALgAQZ4/4MrzIEGyIALvMEbNIETSBgnUFekWIEqrIIqnEIUQMEQBIEUgKYVRAG2PEAPECwk/UBrQAEVWMEQeIsdccF7PEFx6EAjadHsLIR4DKTFmguruCN4MsCnssp43AATPNJWxcu/yJJ+idJsQCwP5N3q6QYMgFMGwIoNhNUfDgABGAABBMAATEDQ6mF/vKlBkCd66p6L3ZiGMATvzaetOIEPDsBILQFTqEzWJnA0uOqO+AgfbJmUeS3+5MEIlKL3ia0C7IH5MUXH8BIf0CoIkIAF2JIGfMEMUMBv1ZOh9VYFxIICdcM6wAM9yAM7zAIEqQGVsIEDpRaduYAPs4Aa5CULzP+WCtsTAgwmA2ILAbzCArhALIxBNsRADGiAhioCRBmVFFgCFwgBJ2xBEfzQOnKB61IBqVGBEHiXDxDARekAAeyAfGhLFQRBFTzUEAhBFwiBazYLIlWEuVCBDowHE7SOuqFVbRqSikHAp4qSDUgVElSbEaARHJDOc86GEu6AbEBYbJQbVNkABtgsBdSkb7jv8NBv9AiABNiOVuWAA6hn7s2kHWanBXREsxgAvjHtVaXBcBhEE7AKJEhCOFziUyTwYz3lIIDZYVXlHhjz9nlfxYUAyc1ECOSBlI1ZyOxBTVgACPjVBEBBYVxCt7aBHFxAoPmWGiyDN6iDOsRDPFQTNtD/Ql9o61mswAONAS2EwizY81ggQgtUQKBVALOywABIgB2AgbakgAJUggqsgSZkQAykwBy4AjOggipsARZcwSVEwSqYghWsAgp+5pI+AUZ1SxQAwaRohA4YAQEUDxDMBxAEASu4gheIWwT4gA7ggO1AwBNBQA14j0I4jn0Bon9E1aJ6kUL8oX8UR7NYgRMQQRb06WsmUQ6QKQRAErlAQFBF9SPlgKEytAZ8cs662/XMZO4N5gBowBLwgHIoRwQ8Tyun5+4xgAXsJAPwG/0mBEOMVAYAIQwQZFGeg1+HAyUm8MtsnPYNxkwMRskts/e5XPzwgYMiySMYwpHQQTYngHWo/4IiCBklJEwlLIChZcAYCAM71EM90AM8tIM2KEMwlAEzqCo4fIM0TAM1TMM1fMM0eMM4pIM6oMMztIHRoeQZBINYTMAIwsHBIoEFhFMSYEENvIEhOANMm8Kg2EIWVMGTnkIrdAIKfgEntAYPoBoQDYEPtLQMKhED/JEPzLQQ/EAULEHmiWkL6sAOdMpAVEgPAOdHAJxD3IARrJhN0oq/0Mq6RQAUsY6ECcERcAccoAtQkanx6gCl3McOWDIDkAtEsMAUG4ABvJhFZIgBLAABiLVYM+BFAJlVkVgr7971LAANICJ+EciB4MDdLMETicEEbLgTRQBTaq0zuEwCO8NgoP/fjvTI+dmPL5FcMJ3AKI5A1izZCAjCHoxAH4RACQxGCcTACC/AFNhgM3wDbMf2NDhDM8xBPWXAXAbDMsCDOr9DO2RD2czCOMT5OLz2N8h5OqQDONx5OkiDIcxBCxyAAQzAGQwDKMDAAoCqDEyADzhBCyTACzSBFmwBEygCLHhBJvgCMPyCL2BBEHBBKiwDNQTDNYyCL5QBFPzA76pCKhyBeI83EECAeEeADrT3v/wAfRivDwSBEAjBDviAUiESDpRsgXhIDjgEbziAE/BAcOzHR+yHQgSfRehALvxAD2QBVB+BaLwGeyCBDpxHD4BIFIgbhEOAhxgAAxxHsTFBR2r/uEMA34y18ohPgDjSANC2u4yh5M7amIcQ5HlMtYJEEa+1QgM1AcEfAZk1QlM0giE8A1E+A4VW5ZHvgR+QjMioIh90XDCZgAhQZQmAgAh8Ik6EwAmELQ0QgZhOABF0QTNIA8s3gyotwhykAB7IwAidQRnMwjAYEKAEwzAMQzAQQ5yDg9DHuZ4XfW5LgwVUQjNkgIbDQDCEwhq4ABjMwRvUgBGAkBn8wi9I2BB5gjBAiS30gi3Ygh2xAjMwgyUswymMwi90wRQMgRWYYBLwuudN+K5Hwe3SXbhP+HznuknsgN41QBG847U5BAMcQUEMjwNYnuEYEk9GwBEYdQHkwC7s/8INtIuFGEEgIwF+zPd358CEf/vsZFvBaI8DPBFuTEABXMBDDECgZwiEwLuM0QAQJZK94/uM7exKRi23oxgR9MBqLngReEFxHMEVdMEXUF9QlkMmPoMzOIMk4I+S58HJfIyXEZYfGDOSb5+BhgAdWPNUZnMHvIgFzIAE6IAQREALTMI3gIM0VMKRIQIcpMArxNIagNAZ1MLXY8MswEAakAFAgAL1bZy0bwTHjUuXTqG6hePApYvB6BulORkyCIs1y1UzRJaeFCHj61cwYFmybDmVChm1Y5yOpaoVBIsVVJlwquJ0ilWVKjZ/EBECYccPCD6EJN0hhEiPIjx27EDqA/8IEB88iOR4wKOBAx04CBSQUACCAwYFCjS45SRC1wYNItSoEYGBWQYSGGTZtWuHgwYPcGh5gsMIDx5GjvToESRKjx05fOiAUHbyAwcSlDypMaDAArQCFgwYIEA0AAECAIguQKOVkgloDYQebdq06NOjDSihERcKFB41UKEqUkUVFCQ8oHRxkqeQoUfl/DmbNF1SnzwnRoAYkedPoEGEHBEiNOiPnz17+Oy5bmJEgg7vO+S5HsKCAhAaNCgYUmQFI3DfmlnkEEMOeQWOFeJIAQ47QDnjDDKCSWYbbGYZRhgY2KBkEoMS6lAhhhZiaJpYYpEGHFgwoEAYRhaRZJJD4ID/woorVgkii06cwCILVUrpxcdNeLEFCxujGGIVXnjhxAoupvDBiCuqCIKLKqIC4geqrNxhCCF+6GGIHXoAIgoffriyBx8ceyCCCLhqwIYGCIigrwYKYOAII5B4QM0147LBAT8bOGKXXPbapQEJIsAhFyAiQOIGHCDloYcfJMshh7JwcICHycrCqwDUCjDAgFBlG2DUAnAzgLMavlhgVAMIOPW02jirFQADNBBrCVSgYICAL1AxwocqouAiiQicQEISSJwJx5xyIpFEkmgNyaOEEkLwwIMQSMCO2zz4+AOQ8vzgQ74TTChBPhE6SOCDE0ogQYEaikhCgzoUWYQRSgpB/wSRQ/w1MA4ZWoijjkqIQeOMWoTBpptu2klmDUaaAcfDEENER2OND5GjBUqiqcSNFyqJxJlKvtEgiSGuqEWVVVIKghUsVKnll16Q3EQLlErJIohOeDGmlC2AECIKIaSYomijd7ASyx+KmjRLLH0oqigdrsJBUh0cwAECuN5S89AenDiCTzafCDXUCHLQZdC9dLnhBh4IxSWJGmy4IYfHHoDAMaxzIMCBH4KQ7C0JJCAAtM48u0DUT2ETrdYCMphAAFJdHVXy0dDqDNXRCKhhCc1gjQvr5J5YwgsmaogEkkgmWbaR2V9fJJB4RwjhPQs6OCEPERJQQAT5zk033jwGAf/EjzxGUMACEkawIAIbFqjAEEYsYeSVVwLZfns84KhDiRgUlKUbZco4g5ZhuGnHnWQsQSgdhzLeWGN1NH5lgxaYeaaZQ+JQCQF9IRGt6EIRfBAFKWhBC6qQghCyoIVgBMMUu+CFKrRwBTEFwUa3uMImtlCmKSQtCGUaAhCqVCarRCUHUZiCY4q2witFBgg90EHRusaDNUGAAIJ7Sw548QMn6LABDOgBLhhwljo1gFB74cUufoADHeglF0aYS6K8BgEeBGFSe3NKEHJQAALo4DAOUBwFLkcBUoVKVWwUwONi00YDTGABdVSVqEo1ANmYpgBrMgtaCMCAROkACkWolxL/mDC7RjhCkbSLxCP4gK4RiCBbHaiPBURwAhAk4AC80xYHLGmBPIwHEPKhAwg4EAMFDCAAnGkBIyrxCjx4r3sGqgMc4ECwOMhBEdcYBhnUx752DOMbGEMHxtSRzGRqDByxtCQiDDENRYCBV1xIRXC6QASs6eAXvxiFz7QwikyoIgpb2IIqpiAEDvosCLeYgk+sNIV0cukHU4gC1H7ApRXa8AdbEAKZUIjCf0ZlCE0RwhBy4JQk6CACBHjLW36wCw/aAAeWwcWgLHODIl70bVA8TBBwgYvBWA0CEQApSlSxAwjg4C+TkQoOIjABUw0gNQYQAAUw4KpPwdFVFBDVT+uI/9MKhAaPj9MjTUkjFl+FJYlv6VoVhpC6IyBBkYxspCPCMwg/nIAEIhDBJEFgAU4mgAMfEOsB0DoAtCKgEtKQxjSa0YxpdGMZYzgAKwPQSVgg4g6vEMQdQKBLPIAPDi2QQQpSsAJMNCgNZxiDMLrBDvptLB3oWObGlkmJFMjAkoxAgSiYcAMtWIEKOMkEF8zEgzAA4wtS4OAWFHiFc/pzhPKcQhC4RIUq/DMpUiBcma4EgR9YaWpSGy5VhMsDIRD3B1uaAtR6IKcdPEACckECBHSQC1w4wQkP0FuhCrUDBkQUvLgoQm9+kIUiIKFQOTgCRyGQBR9wSri3CMIO6HQWm/+S5qcYEJVo8GhHn/70pxWoQBwRzN87Zu41aGlqVyQwOiMYoTc2cMQisIrVqobnD4TYKlhDMILcdeCupAkeAu56AARQoBvwcDE84vFid8zCNgNAgAwGKwg8hAAOd1ilAlIQhxVoYH9x0IALZkGLNCyZDMLwRjsqi45z2M+yyoyHOsaBCFcowJKHaAEiPGYJKOhACahghhWG4IM0F+EJQ9hiFEzh2i3QyAr1tO2drbLcHXBQhfiMStOmRiapXAkIR1kKEErYg6TU0M0NuIoN6JIDvelgF7i4hS0YkIss4OCiT9wLdrNwUVxkIQdLuMLOsnDqt/kAB3qpNC9yoZXJ4CL/Fz9Y6qtUg4FQDdhUcKzABexY1NgsgAIHUFWv0aJTCmSAAmr8KQM4U6cILMEGeXqCEpQgoENs26qLhARWHyEePpigkiAwNwg6oIASq3WtF+jGhLjhDXa47x0uXgYMVGUBGaCge3rQA/desYIDEGADiJVBwVuwACTPIg0GgEEZhNEOh1CZ4seUhiGcwWULzGEFMwBDF1qxBCJ0gRO8goKYivCAIVThCUFA9G2DIFuiCYEK80yn0gCtTilY6UpGo1JVqiIVq/mA6FHp+XClsiW+JbTQYWmA13YwqFzcAgk6GLV2wVtpB2RBF5ZGyS10YYssUJhQTyS126C4C11kAYUQ/9gLLm5QJ7+86gIU0CMFiG0qVw31v3gPdmwO8Mb/HvtVC6j7f3tIANUYgAE2WELZFgqpbQ+oOYuY3SMi4Yhvh4cQ5ymBCNDNuw14wAIIEA1aD5CAClhjGK1fxja4EVl3uHgdmIBBDFaQh0DUsq+CMNCPYzCDAyhAAWihALA78/CIvwN/9osyOsZxzGkcohkcsAAHYOEGGihBA6hgRRdugoonQKEHVVjFA3LQXDLJk0tSsMIWqKJbpQHhtlwqijx9W6amPRdqh/5z1YgOhciEKqymB6BiMqDOByIgcQgAAo5AL3BhE87PCG4BC/QG1tBuF8gkF3JBF27hBzgwC27BCP+0AOx0oetugKMiStOAIKFwYe0gwACmJwIyJ0UMwKcKwO5igwIqAO+MbcAcB+/wqNkyB1XiSDVChTPCIixGZQEaZQmQIAlsQC4MoRCs0BAwTJEm4RkIQVwGIQ9MYA/C7Q/ywANAIA8sAPUQIAEQoA0PAAZmYRYmaBiWIfbYYfbiIcaYQQ5o6RXuIAZaQA/woAVGg/g24FNOgzQ4AwEUIAxmQRjewR/64Zgo8ZiyLBbSwRkKQRo4iwPewA2SQAkWwBJQoQq6oDeIwAoSqAtUgQjEpCqCAP9+QAqIBgjcb7eIK2miYtHuy/9+wAqaZtGkAgCLpigCsGmE7jHYhChy4C7/DuUItKAHdqEXNiEXHMMJcsAG0usWQu2JomJQeGHtbgEXbAQltICj1s7VskC77GuKSqiJfKUzbtC/DOAC0sinmu0CDIwHiU0IhTAD/KvXCMxxbMOnkkrxBMDppkcuJGAKk6AKDUHDGikSMu8PSmAQ9sAESGAPMuwPBsFbSC8BgoeT1ioD1IAWZgEUhGEYsGEb2OEd4oEe6oEevgER7ACX4gB8YiAO3kABBGD4NmAGYMUAFEACLEACaAAOWqEZiCEd/OEpmy9EnOEVKEAaKgEPpCEGrk9BgEXLuiAKyC+B7kkVfMIKbo7+pmALVmGEzLLmpGAt6ameoIbP4nIYq+AH/6CqTNBEUojRKgjQL//vByLABx4ATuoEMILAbbgRC4wgC55gC0TwFsLRiZ7I0l5Q7bJgB7DgB27hFjrwFo4oHTvTZzjTZ9COAphwAgzgBsTgBvwrRQCS2DBgNi8gA/Zx2S6g7gaM2ETlVkwlVPgrNAIJkE6lIb3GBnrjIbHQERihOWeHESAhEHxHBEzADxxhefagw6zjBNjFAurDeVAMrURSATaABcYgDoNhJbHBG2CyHvShHtKhGWChBVoAfGRgBWRArTojBuCgEiTBGZ7hGR4JqyKhEZwhHp7SH/iBHqAvHaZDA1zhEGLAEDbg+mLgDfhzCU6BC6igSKBAFbgACP/I6Z184mj0qbZUwZ+kwPzWsioCsElKyAfS6Ut+AAqIgAhQgQm46wvAgAmYoAiIgAfyiUz+6Ur+Twg2pQcIQGwc4AaMAAtCahvLBguQAAlEUBdgzYIqLaSaiBdw4QjGsTN1YepG8wlEECUUM6QK5QaGkAI4yjUBcjbnEQMuAAMw4tcqIAP0sdn8MQkBzFTeCMAWgKmUiAEOpW9wgNpuwBAY1fJYRF9YpAxHgDvzgCP5wBEC4TpKoAO2BfQsiZPacDy9swNAwDzlUBhQNRnaJx7cUx/0wR72YRo4TgMQYAVSAA+2zRlc1R6g4RkgQQ/ATxUEIRLAIUETFH8mwRncQLH/ZOD6eIcJaCAGVKoLqoALrOAUqgAVuMAHdEudqkBpcAsW70tKmKQKtiAVtsC19O8ukXG5gIALnsAJwMAVYsEO7NVe58ANmOAJFIP+XLT/ziQKtIkHdOABjAChcoAHquDrHLNnbqEUsMAJxFS7LC0XPM3TBqUzLc0zc8EUbEHswjTULCgLfgDtcuEI+rHZmigNdM1xbipFms1Oma0CMAAGMuAFZgADerAAAMA0DiA0TuNUYgMtBiCQYIUB5AIucoB1agAJGnURFiERoHYR8mUR6MB3TMB3KjVruapbwDAEPuBT2VAkg2dUQSAEWkAO7EAWBCI9lWEb2oFV7aEfnpIf/6SBEhahEF4BEXwPFaLT37SVCnZgCsBPDyjhHOjWWOPBQGEBBixBBpwHlWbAC2wgCYbFXLeAEzIBGaog/qjgB1wonWJRCNKJ6KwALd8Jtv5pTKJC0PaMKcAADMIAFlTABV6ABVLADdpABVbgR7GkhAqQBwhQUqIiC3pAi8ZvC7RA7FCCE7JgFVRBFWyhFKa3A9/OidwmFzihM3OhFExhNLlRCxKTeyuNe93GKCZgApptAjgqDdRowPT0BvMUZivABWwWIJvNpvROCO9ov94ofaknLZbgWNQEpiLgBmygOSbPX/5FEaT2EAjBXEjAa9HFdyTJq7LDO8mW+HiHU80tBP9KwHcCYREQQQxUMhmyAR7qwVgl8RymcnvgoMx84lv9crmigAaioRzm4SnjQR76IR4KoRkY4QWmQQY0wAJAAAVmoBWgQAlyAAigwJ+igBM44Z6QggqWZtHUaWlCdLeUpp6ioIS2ABgPLQiOAgrk1Q5017Ca7QVUoA3kILGeQCh0RAD/7EwcwwdywAG0AAoKAAkiADJLYRWw4Aq8oBW+wBX85RAKYRCwahE8wRNaIaQqVnu58WFPoTNLEyVEcGdorZ1ordI0LX4pIA1OsAfoKFRqU1R6sAcv4AXaIBZUYAZmACN01pUzoJYPT21exQYwYRZcwABE5wGSILSWQAmSIAn/kKAQJg9gmvkQEgGCMdIE+iBr92B5TIB45KMEQEkBNnhUzTAEQgwFfKcPCgESFkFt2TYYnJKFn3IeKqFZFYB0a67t+gYCbMACmKUZEPQc0uEcpAEW4goGvqFZkbgFaoAJjmAJIqAItkTNMuEU7I/+/okWH2gVqvVaYYsLTsGf7q+e1FIKVOEBqKIHlsAVWkEO5KAN6LOWf60FUgAFEMsNvuAU8ilFVWGGdgAX8qlLeOAWhABPmICKUeEQzOOaxSOpx8PD/MAP/uAP+MAVSoEXNqEUtpcbIwh8US29hIBjbURNcYEXRmECgO1RCCULXGDA/G7ZYJMFKmEbgMFBVeAF/2AABjBgBmBg2fC67n6WwNIXA0BBEb6ACZQAKZNAdXDJC1yBURn7mScvPMKQDE/gBPjAOwBhO+EFlTaYg3mngz8ABDKJDnSvESIBD+RgBlYgEZphHBKXheWBETTg0BiliKpLDuYAD/KgBebADpzBn6fBEuRgESZhAzjx+lBAA2xACKCAC0rxoKAgFUzhCraE0HxLCL6VMaiACoIAi4uCCLjAmqLACkiXC1SBClahKIIAClohDNxABVRaBmjWjVsgBl7gBWTgBVpgBVZACYguC96P6CIKF1bBB7CACJbXFGogBQqB85R6EMjjqaHaD/ogI02Aa0/gFVrBqkuBC5zgZf+oNzKzQGJDCgjONNTQ7oluYAEmwAcKBe4oQH2rxzOaLZdXIB1+gSR+4RvswAVYAAZqOQPqWg3EIKfqSANchQZcYRm6iRuoARFmwAWY4Ata4RVcYXus8MqvkFGb2RFMwCItOA/6QMLV42pPIATUba0SAJy15bND7AREu7IdQRIaoQU2gGACwRzcOUGb4SgloAUYEQEsoAUUYRwsIgMoARbwoCMsYQ1eIAXoYAMqQSvp3HnIz7pPCAiMhBNsVOiIYAhKSJ6qIilKKM+GYLiEYC1B1FrNlQh8QEbegAVcAKZb4K7x+wXou77ruwVsPQag/JykIM1CDRdO4Qhs4QmswBP/FinDxsMjvyOpMfI8vMoDOkAESKAEsrkQJgEc1kGZ5ocdvKEakMEYOMEUVsEWbmFnbKQEu3QXeOAG1rFQjqAhJWDZdPD4YMAF5CAebryb+kEReLzH6TQGaMAF0gAGVPwLvgAgM4ANuqnhtcESvuCQgyM4/EoQsPwKm4NAILjMPSCE+2AQ+iDktRkFYkCe2RD1ypYDOGDNxZk6KbsQIuEZ8ID4OuAcyMFY5wFBn7KZKKEZKoESNKQZ0OHKWEAWxmE6pCEW6LoFNCABYsAVAqsFgkcBvABrkiKflhtHikAqhHe5twS3aO6ElqJMzKlqrOBoquCaigMInsALwKDjZsDW/zfATmfg4DZgA0re1m19vmNABb7AFExhC3ZALzbhCXKAFSISqwghELoQwsslO8sjDEmAbD9gkrr8HPKchf+hH/qBH/ZhH/SBHYwBZnwg1JpIu3BgFT5QS3HBCJ4ACVLE8IDcZmFgBWYBGBr+H1yBBTDCrmGgBpKAAmBADPT1FFoh1sdgybsJGIRhGU7hCi6hE2ShFVCByrfH4gvBFS5+2/oAbEngOsDlOwLhsvOA5N3bDjbrO4lv/cE5BLwqhOmAD2D+GQqBA0KgHMgBGs7hHOZh/3N+HgCCHrqBBMeN+8Zs2axZzA5NGhdLzrRYMxRwiCEjhYYEChSwKrLjh5AoVv+ulLrCQ4cOHimjoIoyZEgQkVWG9AAyUkoUIT2scPFBhUoqLlGicAFjh8WMFy9kVJgB40WMDTKqxojRImsLrCxUtEAVBEiWW6W6GCrkyBGhP3/87OHDx48fPnv29NljYs+HDh9IkKh7tw80f4QLGz7sr98+ffr6wevkJAuuXbty5cLVpMktXLhySYYC5QmGDDTgwIGBGgwYJ62apUsXigULGC2cqEHT5AmNDGFq9QY1i9K0X7+4Ef81DVErK6rAlBHDJMqr6a9cWXdVKLuhQ4f4nCiRZxBgQoQC9clDBwUeWLBcGXLlRoaF+QrmcwARIn8IESNInMiTRyCOSCKJHd//XFLJNPGgA04z56TjTDPNSDNNM5U0QwkllsQiyxhj2EFHJelYogIzrmxgAQctyKGBBRwp0AoTRRARBRRGmIIMKzhAsAOPOuywExFDAAHED1AQ4cMOQlQhxRBX9LDFTz4MsQpoXHgRxhqotdDUBRtksIEGGmywwVVSafWCVjKs0AQRWWjRySNoETJIH3/QVVddeOaplwgflMBnno7Qg1ihhC1WDz2N1aOJKbdsloUut0TxhCpZ+KDLLlnwVIQNGSzRhRdurLFGK0504cQb46TzSyhsiBFKKGEA00USSYDxDXHBBANMOs140802xAHDCAxeQHEEEknUwMMTsFBH3XWF/xySSCSQ/JHHCdiesIdc5wFIx3WGxBILeynQ11G6FoCA337g9REIIY5EggIFa7iSoCXSxCJNM4oogkgih7zCXrl2rCDVVSMwAk8ldihyiHwaqBBDfRZsMIMXNTzxBCpDFIGMJx9BoAMEOeQQ0xBEQCEEEUTssIrKQNxkRA9P+LCFEEMURUQVqLQSxgqjvfBlBRlUIOYFF8tgZppYcZmmHWOIUcsYdAxCJyB8/HFXoHmawO0JJ3ggQl544WVCXucYWtg/+tQjDzzwxBOPovV4k/NmngFRUhFZRJqLD50y8cQSUHTRBRxqiFINNV8kIk0l1lzjzTISWhIKdEtwcUo63P8Ag40ww4IxjT/xxMLEEkxw8QUSTCBxgw1NTMdetIIY0ogz4ZATCSF6AsgHgHYFj4chZxUSSxjsyWHRfM6ja4EH7JadBx+EGJLHAQtYYIcr5LoRixsrxBDHCmHKoEIz00xDSQwg3AfCHHZcoIEcgQSiAVYrzDemBnAgUaMhQMEJ1mDFE4pQspPp4EhHuhkRerCDJ/BgBz4QEhGcUAQBUiEmRaBCF8CwhtmMRgYZuMBTMmAB+omJaRjBSgq0ogIVxGIY3GhHO7hhCbb4oQ978toewiYCvpAgbUQsARGjoQ971KMejNmHE98GjxsuIxvtgMc75gYPbdgCCmPJwg9w4QT/I1zhFrmgDC6yUAUjGMEJHKsCGFggi2qgYxz1+AYtiFGPX2wjHdLwBDB+gYlfiKEVh7AEKP64DW9gYgussIQimJAEJNigBkjAgQ2ScAMlsOBZ7HnWKw4hiWiQQxzOOIQhCMGHQYinLmL7Tx/w8EnjJW8NdrBDxS4Wgw44jwO6nE8HQtCfE9ChD4B4BQLqw7QZaOACF5iAM+mjgQUgYhzgoKb7OHAfp+ymFXZwRB5S8AYwTGAGKLCABpZgOJU5oRbK8IIOjKCSHe0gBzrowRGqwAMfGAEk9LRJEaBwBR9EwQdHWpkRjrAGNsDgaBcgYQWMVsIxYWwpC2GDG1ogGxWs/2ANwVCGNmx4Q0W8xYd8AiJfRmBEI5rALyTozyPoEQ+5xUMeiYrpDYchjG5c8R3ueMc7ujEMW2hhFZb6GxbU+DdcSOoJRDhCD5jABDB4QQx2oIQ05pEOZlhiFsfpqldp4bo1dDUYXvCCrZJ1gwjY4JIcwwESKNDJ9hzCGeQgRzQY8c0W9GEta8kW2P4ToE+a0hCveEMY5MCiBHRgAymYAx7o40sQiAA8efhrHgChLhQtYAEI2KxnNXCACoBjtNV0Xwc6AIIZUGAFGviCG07wDBIwoRNJUEIcUNSKV6CiCLzdwShq4YSVPQACD9BBBCKwAxwsYQc2YYkOqkCECe4ACv9TaNkQWBJdJISwhEYLkwUeqoCHQpQFwvAF6MaghjGwYQyzEAY2agjSdlwjbNwi6Q9LQLbJlmC/LR2BCP47gj5Y0R099ak7pBiMYcz0He1gh4O7oYxR/G3CWcDCFqzwpgqrYhVH4JgRoPCFVlCiG4SRhj/6OByvqvgXZogABszQ1W1cogtNQAISJBCBG8DuCFZ4Qg0i0IRnGSIS0LDrJAohB620gA6G+AMqASQ2AF22EIgYGCzs4AYsp0ABCEhRCxBhCBlsgC/ALMEIRnCC/gIWAWzuiPYM4NnNImAAB1CEQag5DjeMGbUZoIALZuCKjERiECs4RRdQgYolZOwLSyD/QkD1eQQn9KAIOHjAA3AQARzo4Ag8OFIReBDpKvggSSwRKJJcVoRIq6HPFMDAl0xIgVhXIF0UEAYwhtEOd4ROGLMYRjLga2AbYsMOIfDAfiZb36+V4L8k2G8JWvrfaP+3BOtwsDeszQ1sDCMY2BgwO7rRDW9oI8JjocyEhXAFLEz4jFYwghWsAIUiLMEVFKJbN9TRjFb88TgwXrEwZEGJfROHGZ5gghqPcIMbkAENOPDBLnCB6SQUwhnisCsj8ECxq8RgBi3AgyMAoTUoAxZAhK2lHeTgBjm8oQUHOOZFkNwi/FhAAR3giH9B4J8+0IHNBxjAAAhAZzbL2QADkIE0/76B9G+kAxa8XGwGMDADC8hgDm4YQSRSwAQfiIQKXEBFFyKQQZZMEAImi8Bwj4sDep6MtzrgLRd+8AMf9GAIBBXSDnhQhCeoIQ0YgDMFnk4B8YL3AAcwQDDMUAYzAIMb4OaGNhhvw53akBtj2MsHLo/SZ5vAzGdGadqWLe3LS5sajufGNrKBjWQMwxe4bjA3Sq+NZXwCCrfgBWVyoQUhnDELUQiCZHDhgydw+AhGsPEKYqEOcNCDEWBoghiAAQwzoCEMtJhFGFgQij/GYxqsoIQi4kEcGJzBFkaQjBFAnSwkTIYXPriBBMoxDmcYQg4YkcEMqtKCOMDSEavcQ7b+E/88dAALc4BYBHhybqABdJYAFhADeBADKYBNBxACLmIBp4VaaAYIMkB4PseBLcdmCGAAPQcAijAN0iANq3IITccBGoABMGABiDUVgcAI1YBjk2QDhKMSRuAFsiAKYGADl7YDZndcD6AEELAjB6RPRcAFV7AyQ7ADQCA4c0cEq3AULtB3BhB4CkABsNYRCEB4FJAGwOALZqB4r0dg7eANNkRgDMYNyjALHmCBxoZSKCVt+hV6l4eHfiICiIANfbgMqhcMYiAMNuQNpud42aAMl5AHcMAEknEZf5MLkqJuWmBURmADCecEt1AZioAO50AOduAEXmAFXgA7TRCKXuAEiiD/LMdBDWCwAm4gDc5wA72AC7aAC7yAC0eQLCyBBDsQOw3gAJLwCimwcTMwAxjzAilQB3YAC4LAf3lQF/+XB+dBB3SQAiugUW6gjW7QcwewgBnRAiAgAwlAAh6gAAmAjh+QHyIwjV7IgT5XAITngQZQAPE4B4mgL69RCU3nAV+SATMQBy1gjChQCKaQAcv0Aow2BE/gBUtAA0rgBohQCUrwAGZXkWZXAziwIz0ABVbgMk9wBVYwdzNSBVxQBVuwBVcABV4AAxSAhRcgaxtgQhVAAV54AK2GBr4whjSUDLl2YPHVDuO2bS9Ac6flAR/Qef91eUeJh0vZlE1pB8rwhzgV/wxkEAyvZ3rbcIjLQAyC4BYmAAdllAtAEAVjEQQ1cgVFoZJM4AWWkAm1hwzxYDroYAmnwgpMoGNqUAbPcQrxICy+QByg8EEwAAsvcANnkAaloG5oMElJMAOUlHA1gAEMIJD+qAEZ0AKNxYzVcQiOgC3Q2ErVowcoIAcr0ALZCAMrIAM+R3gXsxXi2BftEgIkgAIh8AEmkAco0HM+JwACQGeFR3gLAGf1oQEykH9y4AqwsEtUAQNJ1goxIHWw0AkwwEwt4Aqt4AVPMAMTUAM9EgGv4AwUaWkV2QA24ABmhwM20TPBZwVbABpCEgVEpRNc0AVKEHhPJ14ZcDSBF2uBB/8DZbAr5iUMw7AMrweUbQiIaNARRskXSikCxeYBEboXRvmUokcHw0CVvnAG3PZ4WJltyzAMscAtblECd6ALZ6QF71kENgMFq7AKPcYM+rAOxaALmWAhiuAKRaAsOoYEaHAcs5AJoOBV3tAKqeAEX6AEYkADNOAENXCDlJQEWKEBamUDEuAAx+iPmSkHsFQI2xEwnglYmwdYgIAHL9QCK+ACMOACbqAArHkAFlEVG4AfJPABcIhaZAY2G/COAfCb8mgACFAAm0WcM+BCK2Axi3WaK/AGiFAHUmcHrSA0GeAGNLAEbDQBEsAD9AQBEbAIjPCDxxUBDmADDcAABeAAEND/aVCQCng3BFXQBapgBVXACaqwBasQJV5gA6NBkwjQghjQn3+XBsE6BsKQDMIQDN1wQ8pADMmQDMrgrMW6K7RACy4Sh2TGlBFqpxRaocwWDLNQC4gZDNsQX+yQbcrAayBgRG+xeSbABZPiMh/DA07SYz3mCd7wCVpQCob2BV9wBD+AAzVASWXQVdOACmEgpMQxDZcABqzwBVw1hhE5Aw4AsEhQAxJgjEtqAxFAAyt0moh1B5+ECIsgsovgCH7wHyewrv8hCHm1AisgG5t0AL5JeF0mZuOYHx+AH3X6AfyBUm3qc3zac/E4swZAAAtgMWNCqFixgPbxgC3SpRsAA4+6/wIZ8AYusAZg0AVLsAA1cAS8BUFL4AyvIIRmRwMEwAAEEAFOBQVVEG+tCgUmyQWpkAmrUJJSAG9IUEIUIJwUgAZosFDip5NjaJXJsAzYAFLaQAzGuiuLGwy1QAZkAAPoaIGTS7mTy5S2ia3HlgZ9hgFX6Q5yw2DdoG3CAAogkACTZTabBwaYkQMzMmrv9gTwNq9XkAVb0AmeMCGtsJBP8AUwoHjBoKFwwLtfYILSIA6KsAaWYAm/MIaKpwhLelw/RqjKRAM/VgMu5AbLaAecmQiKILKM0AjZImVRlgeCUKbgpAILtQYqMAC++ZsKQBUu4hcjEAIdYGxmNpsj0HO9Cf8A7xiPcFYAA2C0/IMxLERz9mF/GrBkYQIDc+CKitoEYPAFYEADWwtVSXAEOYADeFAONOAAF4kEH/yDZ2VPRdAFJukSqMAJXGAKp3CS8ZYELgCTLkkBZ4B4ZSAHdjALjDugyrANyHpg3LBttFALYmDEj4uYGYCORWmBRcnElftLcXiUCAAAFHCVVxRT78AO2ZC4oKACNbezaVMXYHkLWbASRTAlDARvUVCrtnAF33AOzYAMmZAJ/5QDDyABGQADwhAKs7CwToAEzaAvvzAJ2fdHZPgLwFAJTbAsFBsBVTEDNGADSHBccjAH8lNLzzIthQAL2/EKAIKblRWagTCaKLf/UWKQAQjQm72pgPdxAJIVApJVAt/xoP2hp+0rAHzKgQVgAL3scwPMPxKFIr10H2EyByowH1FrB2vKJpCUBBUsATaAqznAA0aQBGF7XJO0BA7gAA1wXKmzCk/QBRzTBakABaiQCkOAClVQBTVCfExQpRPAABOABmZABuwFCmNAC8EgDP3sa++VhjdkrI5LBmR4Bn77dOj4Ik3MERwBxed4lJabAJ27De5AN/HwDt6gbd36xR6gWCIwRGYDBo/yBOfHAz3wA0ICGmRZBV5QCeZAD9hgBsuAClcCSRGwAv32C2PwBEkgOr+QDX/UDZYgcHqUDq5gvUmwBEoAB1XLArVQ/6Umx4zsgR2uUAcpgFhbamagDGUBEghx4AZXxgILgMur/JsXswHAtI5qDWAk4LMBANf+W4/weEzq4jwtwgEV2AEpYJwqIGYWAANZtgZhEAZM0ATopAEKUANKQIpHEAWIMweQQAPeHAFJgLYN8ADohApUAAVL4AXovLbtCQWqcJJVYAU1YiNHoBI8gAT2PAa+ALxkQAsD2s/J8F5YSQyNW9AHjQZpAAMTEGsKLdzD/SJP7CKKla0dAAPBoA0WDVNaPLqzwAI0Z6cgrVJg454lAwHE92E9xltEwAR2Ng7xgA3A4A050tM1wATLexyK0AqxsHhd1Q3NMA6reByUULHRvP8xmMAM0ncGLhABnFQ7sNCl9HemKpACeTDL0Ci+rlQIKvAKKpCAAADXFc7K3iinZ/ag07Mf+VECvBkAAOC+79iBdd2FxzTA7PJCKGB/LrBxGhAVK0ALaiALR9oKX0ADFlDZStAKh4YKcBADfRADF1kDeHwDT5ADp1A4oIEKroAKnoDOnL0yqSAEWyAFWiAFP9CqqpAKT9AEZ0AGOlkGaLDPw7CshHvbQuwLu923GWAAAADnAoAA6CiPcz7nCXDnSzy5en5aCnABs/BRdQNT7DC6oKDEyH1a/HHdy1ZJbmUjBidBK9Ex52AO43AOlNAM6IAIXyDOT4AM3TAs25AIYMD/COlQ1MwwDazCYv0GDEqQOk76BtIwhjWMBgEeVwRjBxSjZAk+vmk2coEACy6wALkM5xUu4u77puhqm/jxoA+6HyAA4sf+jr4pAPW4APLogZ3VZeqB1XydFWIGtUuRBpkBBlDFBDlevTcQGlAAB0tQAyUQB5RMSUygixOUnUtgwgJJPq+wCK1ABS4DBUIhBFJQq2fJ2RuGBmQw5ptrlb62DIWLDQ+vDKu3cME6AT4H53DujXSO7dhu5w59WniOjvNRATCwDOwg6FG0DcU6Cxmw8ZPLbNf9oDaQdqztBIDMEkzwBefQD574DMOY7kjQBDDQCrSAAS8QCuiA1ISZK8SB/w1cpQ4qlg5jzl5ncAnSwLx969vUwR5zgDAxkCZKJjwAcmb+8RZ90AILUOzFDtcUfuFddgKxvNb6MQIJgMshHgDUzsq9WY+g9Y7YrgAKrJkxYAeF0ALMCQMy4ALK4gSo0NNKYAGQxJaI5qRe8IATmwTv1iwdGRrnPgElnXd6EAmv4JFsbJI+8RNCMVBDwARn8HSogQb87PBTiaHbdgZIcAW24ALtG+JwroAcv4Ek/psLWHMfSHgZMAwoX1PtkA3bNgYVYPfnCPP80Wxp4ycygANde35H4Fap8wzy4A/n4InOgAhg4AIsoAYu4AIrwJJvYB06XwM0IAcuEAyxYAdfIP8LlqDqxbFHXrUNwAAQZ36ZIQjjFaxXdla8kCEjxosWLlpMPJGHz54TGPNs5BMoBQAAAUSOJClAwIADCU6E+BBChAgQH0CEGHHSZAAAJm/qHFBgggYDI0EGGCDggAILG2SoQGSHRQqlLlS8WJFEyZMlqDiBsSDhCZMJsJyhevJkRgsmXr444WIFChQqVahwobHARpUoXMjGieaKi6pTUqycQpVqy1wiRKJAAbNGjRgYaXwFEzbMsmVhmWehuaJKS5MDA0SGRJnAtOkDqQesZt06AQLWBtAsaxevXr1467YNC4YGZWjTHYR3eCliBIkSJky0nOFEBxInTGwwuZLqWbT/c9mzmysXDVEsOStgrCC/hIkECUmcOLFRgwYNG62+kIu3LVg8ac2A/eL/a1s8cNIZCI0k7LAjhRZimGGDGWJ4yAWJXqjIIj4o3GOjPOgQACeShBrpJAtGYCmEEEAw0SUOVjMppABuGk2AAhaYYAIBQLIxJ5Q0UAApDWJwAxY7WjDQjhfWaOKJLrjoYi0NluiChgzswAMOLlZZIoa2rnjiCiu48LILK5KYIL0kVeFCBxzyiMSVKgSzYhUr3Bqiii5UoYIKKNRYQ4wyzBgDmGACFZQyYWpxQgstbLniggN0Iio1SBOAFFKUMmCBhRcyCA0lGITpBh56bqOnHW2GAcWF/6JMG8A0BYb7oLgRjCNhRCacSCKJGiLIAZdrookGmmjIMeeceLQ755lDgGRhDTBsGFOCCJjwhAkmwHBijTfeqESR995wwZL9+NtGml+8cWaWV2pwgYWIZNiAwYdecAEGGF7A44SKBvnjjz7yOAEFgDe8EaeQBg6AxBNFINElERRQkWChQBLAgAVkLEDiFQUewIIdLdCgxxZSkMMOWOSQwY5WOGGiiTBS6UIDJr5oAoxYMmgiSSdcuOKtJ95cZQsvn6hhASSYKKKKVHzooQcoDCnkCSGEGOKtHn5QbBVUvPQijcdm8YUMMggSm4xaAq3lCiOKyOKHCDY9AIFJU0Ngbv8ELngBhgpi+SYeeNTxhplEYsEEm9rq0UefeuDJhjcYRFs1gccT6EDyD14t7qUPPPiAhhuSACOJCHTQhZdOgP0V2HKI1c6caCTJww4XMJggAiWSqBYMJpJYwgYMloCDBgYYsMGGFWZJR8D+gIGlBSUkgAHCF2aYQYMZ7pZeeglN8DePQfw4Abk8GqGDxYJHYu3tCmQ4ISaGYzUOhE03HA0klBSgWMY2EBkjgwousCMRO9BvAx3bgAZa8AIVbCAGclCEU2bRCVaEAQxbMMUG7IAJT6RCDRiwBStK8QUWXAFRqtjCFqAQhS10qQYGaAIUtrAKKhDhCUWwkjPeAAUf+MD/Ck9YBRF0gApVrEIVqCDGJSzBDEzMIlBmQEMaMJAGNJiBDLQIgw4gsIMsZKEHmzof3OL2Ane04x312MdtzHibw9njcPtgY32GIQwKFOUkqjpNcCpnOcx1QHMgqMEXkkADHGRBF7ioBQryMAlfAQt1xjoHOcLhDDq4YAFK8AIckoCVLyxhAhgAAw1mJAEb0IsgwbCGL36RjXF4QQNIWMDzDjiDDGRgBjC43ixfsAdcbuQEJiDBCQYRiUZYQG4IUEAFPEY9iKSAZIdYSUti1T4QyHEo5ztfxSjgAljMIgyxCEUomkKxnxBQA+JxQwZawAIX2CEWYhBDKDDRCU6wQgMu/xhFJ0ixAhqU4hTxTMMVViHEEkahM6tgRV1YYYp/QoELL3zLKyJxhB1AwQqcMAUUVAEFuVQBhG5wQwtWAIph+CINULRBGo4AxTTwQAc82EIQtTABFZnkN3JTwAbaAAphxGMf9IDHO94BDzKykR/92Ac/EAePbixjFnEUSWsiFxwPRLVyLxmOB0AQgxa8QQ54gEUrWlEIRzjCIo5AZCKDVQ5zDOsc5hDHMxaRgocowQnuYYAE7BAKO/xEd27whS/MAAxpjEMajiwER55HL1hmoF71ih4LVFCIP/gLX3n4A1kn0QKaeqxBLVDByGARC0QoAhEoKNEIRNQ+C9SIRQVoFP9pCrAaBFhABiKzQxhkIQtXmEwDNIBBDDiWlA10tAUzWEEs7AADFrATFKEQAygwcYEVZKITpUhQKUqxCVqwIAy2COLOiHCFK6TQk6bYhD65BLS3KKERcPCBRTkxBB7sQAhUOMUplLABEMgABC0IAy3QUAQhKCZOP9DBEYhAhRz0IAvWdQJrdPI2BISgD/1CgQq8gThudGMbGQ6qPzzsYX0gFRttCA1OTnK+06SkqpoTgQc60CoPmKAQhUUBCRxk2hKcQBCOmDAfDHGd0wFLrdsRxyQWgYhKSoAJ5wxFzcZUAzf0p6+/OIQjBrGSFrDhebOMpWJdcLd0qiAGfPBeHkj/kIdCQGISz3AECVLDIxmEjGSgDS0jEmGIEcwkVjMh0QgOQDAADGBuFdiRAQy9ANm2IA5cjUUswLCCGLiAoytogY4sAIINrMAVsFgXGC7RAhiEIQ1noMUwaLGGDKwAnqmgpS1GQQpRi2ETm0CoE8J7hSJcAUqa2AQpTKEKH6SQC1VYghxcQYRUcGIVOijCD7jACS5AgQYmMlEMIsCDIQjhB0CoQhWCEAQi9CAKPeABEViRRVtk4QYOPkALHBEIEFhAUgeYBTewEQxubINwY9TpP/zxj3rQ4x3ZQFXGZHqSlKiqVcPR4+RM84E9tLkrBr7CF8wRDkOQoAMk6EMhHgEI/xIAwleJfAY0yuEPeWiHHNGIhBwssAADzAARLZhADcwDB2l0oz+LcEQIPEaDNJgBQvTqMr3G4wbfgmBfjohsCTDEB0DkoZgei7MyPxtaRWRdEa+gifuMs+cV0Y8CYx97xRZwAep5VA5y4KgKpkcDltGiBRuwwKVjqQJYXCoMYnCDC1ihilqoYQy00OYKwiAKUaxABvUkBjHaYAdlFKMYmtAEKQwDhSfApxOZmEUqdhYFPGE+BrDogjFMIUMf8OCfEV3Cu/AbgyT4QAhACMIPQK8KIUhhCt92YQOc8IMnNAEJEXgtAlDAhxZkAAOTqgAZyiAMe2OjG9hgh+EQR4/cEP+jcUVpkU5k+ptVLZzhCjBNCPhAhxfLAAlvycIoyEEOtJIjEnkQwQkIEQlD5AEQZIUGNJ7x/2BJq2ExB0eaP9+qGBpYAjG5gDbgD0I4AQ5AgAKIEeehtLuJJQzAgFiCAQ1oFBEghEG4shFwMQ7gABCgAzrwGAVKgTmYs9BaBEVYBBnEAxEgARtEDnwhAWEqCpBYgAowprIjuwuIpbMgDxeItDBIwloIgxWYAQvgABmwFANZARZYATFYARdwgi04BS64AlsgG8KThVgQj2SohmRYBjmAgWM4hmxQBk2wLla4AieAklrIhFJgqC2ogiJ4AiNAgjlwAmNYhanpARoagiH/oAIm2AAOeL0iAIIf2IEt2IEeEIIq0LYf2D0UyoEm4IEjyAEIwIEb0IA8QAEOwIAmggEKeJsDqIBZwAZsGIbpwzd3eId18IZ26AZMqABp6j7vO7HVOA3xO40QyIMQQIoO2AAkQD1ReD9mLAdykISWCIRniIR3AwRAgIT+67+SExZjSatpfIUYkIFWiIEJiIEVyAM/CIEEoACYA6dUiwjlU6wVwIBUHAnuOYEX06MQMKRACIRFPIvHQwhESAREGEitQ4SVeAl8OQE6KIEPmJvXKgAB8JEUoLRz+rJ1UQEV6CgXqJbD84QweKBZEAN3UYooiQU3WIEMUIPskgMw4IEn/zCFUlgFUvhCMhgFYYAMMcAEa8CENsiAURAFTTiGTlgFzNsCs8iAVhgFEqoFTYMDJngCKGCCFXgDY7iCKNCCLQgCK4iCOUlE/LqqJ5ACLpCCpYkC0KOCLfABIlCFHhiCH7gCH/BEHPjEO5ABmBoAF0CDJsoACjC0WViGYJg+YSiDNxoGZXjFMaiRFhGJXvRF0agjyZkcFcuDF9uRVkkCHvgBHECEs2LG9wsHEzmEX5lGsToBQ9DGkus/YUkr1SHAaAiEBEAKQ/qA10CABaBHmKOACpglDDA6dlQtkVhIDBkESJAESXgEFJABBPIs0CLIgtQ60VoJl1hImIAfCUQJBP9wATloQQN5tBXgqPeYJTeghVagoo/0BEyQhRhwPQ1ggUNQg9ipBVG4lFooBU6wrllzAhiwhVqYIlCgBTGQhVBQgQtQBmSohspbhZ25AjCApVpgBS/YAhsgADeQgSbYAlsIA48yBVbQyi3IAimoAgZtPZkQy3GTgiGIgm2TvZZahXIrAiLYSh4wArRxEM55gAIwACg6Rb+kgDSgBWwQBjMQhmAAhlkIUBiwkQ15zF4kCskkv5SwgBLwAGBsFSVAgrqcADwgq2BZOV+ZhJkwuXDwv+Q8v0BwhNXMxmhAK0Y6h3Jwho0ogQnLEBRIATdQARfIAAGggLOAgQlYgAGwkdH/2AM+qJBe+oNIkIRCQAGPcgMDuTpFIMhEUARGkMEjWx+aOIESUMhoOoANkBcWeB4XCM8V6KQMcAHhswHekoVPuC3bEgVMwIRMAIO5c70YOAQOzQD1FI9aIIXrKq9SqIVQI4VR+E9aoAVQiAUWyIBPwARi8ARNOIXwAoMwgKUkbAIvcAEKUIOV7ARP6AQVgIHy2gIsyCItiBMpAEuZCIEaGAIpAAIpiMQpMEQiOIUh2AEiKIIikEQhyAEtcIIYwIAjQIIdgAACAFK+TAMYwEBTjIxgoAUYOLQUgZgP6ZCmSrjTWI2UyJwotYA38AIbcAAJWISoywNIGDlfAYQO4IPW/yQH/5uESCgEPjiBQHCGbCy5AGSkaCBGR4C/9xOHaHgGZ4iERaAAGsiUOLoRFhGAPTABhTEBPyAEQiCBD/CRSH3OrKtUGGQEr12E/PuehZysFGCBkQmDkVGI2mkCz3ECJAAD4bstWSA8UfgEUcgEl5FQW32XHnGBNUg8GBAFTxjVWhiFUdgEYygFW2BYWhgFUPAEFxADsFHW45KFWe0EU+iCMDjWhq2FWvCEURCDNIidNSAGyWtCfSqFJ/AMLLACIYiCJ8C0aoODVZACKQg2jIJLGN0BHbCCKniCKoDEPqw0JHiCHEibItABCUAphlU+ehw7VFyRA+AYpmWRDjGK0v/Y2NJQAA4gvyiNASRgVUl4Bpl1hHtxBNOJBg8IgUgIlrVaOTMVK6eLhGz0P2hozewohBA4gXJAKwHkjpV7BheggQtAAA4hCRyRrDww1AqpMRQgmavDukrNukW41Ao2BIBBwbFFATr4rEkVLUSAAyRAgiaYGTCwliSkBVFoBTX4gk/wBGlNhVRghQi6VQ2QARcISfGghU+Yl8LthFkrL1CAgVkgBmPohFDzBFoYA5acBVlgJ1nwBFFYQieApYN6tU6QWDFQBmLQhE54gxkoBVUwhfASUSl4XSQIy5lQgiEggh8Qgq0UgrJcmiEoISvggSqAAh4ogiWQgQjgAifAghn/cmMdGClDdtixMwCByQmkUC2DcUyU4NiUCA2NrTvJZBVQigBY6N+hLd+NKIT2DQQLKISRg7+0Iof/i4RHEKs8EARs9L9tdMY8e+X6rV9JyABFJtQPObEL0aVdogN/4SpYKEhiNkhMhUFLDYQQ2IAQiAEUiDfTUCDmtAO2a4E4i4VsVeFZmOJaUGEexoRQqIXpYgXPpYUVeJdZcoE0SDwXUOF6EYNjFWdNMAbt2xOhhAEwOGJWUAMWGIM9CYVZYMlPaIUmIOCFuq5OCIMM4EnTLYYviIE6UQUxzgIsyMooMIJ3qTY27oEd+AEsOOMgmIIfKIIoWAUuSMYtIDcemJ71/9iBJ2BLKBgCB0ACGNBAo3PesRtUG0GAFKlex+QJ1pAUo0CNBOAYBLjNo57NMYGBQ7gOcmgkaIgEaiwsOhBlOkhfX3nZoXUGSDCEQdCDPCCENZOE/uODDzgBqV5lSJBqqYYERzAExsRYmUoNDMEXEyiBXtqIYS5I6EwETLXUGEyEYSwBTOMACygKQUOKuou3EgSBFJAGuxVcux0FFZ5iUejiaB2FVKCFwp0FFXCIc0ouJmwBMXjhNlCDwh0FT4g8bKCXMLADT4C7Y0AGY/CCbl2DNSC19UyuUGABC1CFTeiEakAGWVhoZFAGT9iENZgBL+AEW/gnLVgFLQiCOo4Bav+LASU4DCLwgSCQgiCgxHqtAitQhRzYAR94ACMwAid8iyIwWKvBgZk2ZIa9aXo0gPKZXgPW5ev9voz9jaKet2GazQyggRZYBGf4P5MjQP+LhK7OgxDRWZX1lfiLhklYM2r0Fz54hPH9AA64v7Zma6l2hEIwhP32xdRIAF3yF7zOsTx4hUNIhEqtVK+91Kzja1jogBJURAuADbmZzR3pXgtAgUUAB2aYBc99VlF43McFVxguhkwAXc8dhVlYARVYAQNhAVmYhTXwW5BMgzEgBtWO1mK4hnkZhVCABRlgAsorBVawgC8ohVSohSaqBScWAxaggDDQhARFBoXmtaHUhGv/DYM7xIItiO5CDwIocJcTWQIr2IIr8G7bjQIgsIIp2AIpsJMf+IEc4IFQlAC0bOMi6AE0QYIxKPWRaqL5rm/r3RgFwFhXh2Tua5FVkbe4OWoLeI8WqANDiIT/K7lweL+hRc5F1D/0/ZUIB9oyJV/8A4QJeRcUmJA8mDBr1ANAEAQ92OXzySzJwpcSyLGKKIQJjsEKnnFGAGFFcIN5m5vZhJSj3pEDgAVYaIZpmAZFQLxZGIXGm9ViGAV9nzwvjmfHFYU1UCfyYAFPIIY3aIE1KAZMWGJNgFZMKAZk0IZLCYVqsAMkFAPz1AAnsC7rWoUz0JN2Oq4VkFWHzgBRMIZN/zgGYhCDGQgDWgsvLAAvLZh56z4RMDCCLVwFLECoK7jEKYiLLRACH/iBHjCCGtAAJeCC0Dv65yC8WXABNlgDGFADNJgXVQ8Jk6g7Vz8x+fkQCNsUpICbmTpqDZgAGogBOsADOiiEoh1f1ry4ZzjGRhCEPJAxrFZZYYHZCqfGQUCBY7xTgCmBFCj8EnCQZ/++bCcmY9IAOqiIuzaBsT0ES5XBGbcEcpdBRZADuvGi6f0tITkESziESriETxhQTJDVg08GZGj9xoPhTigGTjDcy+7iUBiDNNgTMdiTS2BWNegETQgFNCCGZSiGZIi8YkCnMMiEKp6XPVmDDWiCTcjP6f/PTydQA8GbhVjA/liABaC0BmNAhpYPtcoLIoaCAjlU9JmAgzp5AhBVhSj4theai0octyNIAgtQAj3e9CI4AhuoBYAQJmxWqFkG15RJAwODAQEAAgQQMKCDBQEQIQrIOOAAxwEeLQbYmAABAgUWEHjceKDkgggSOMiYIUODjFeQJDl7Bi1auXMdQDiTFMlQnhOEJumMphQaU3LlyEGbJOkZnw4kDBly9MiRo0OGChECBAJPSo8cESQweSFDjBNuTYwg8ZbOokSLGFmyVGkvX0uMGCmys1IBhxgp5tiBFUvW4i+Ow4waJcqTJk2YMBEjhqyYJk+eREXOZCpVKsqaRIn/GQMDRpozYuyIWcMiTa1imNIsy5SpGOdRTGDI8cSKBowbrFS5meHEGHNjnDht2mQKDAs1a2jRsrMigxpNzIvJerGmc+VVnVatUtVKBgcQIEbA4YIMDCkuW7ZokYLFipT7VnxMEYUVNmigRBE82ICDDWGAMoyDoAgECihqjJFGBhQM8FBEAhzAQQcZgbShWRJ1NIBFEnlk0gFmcaTABEf0cIQGTDhBQwUaaBADHocgxRQ0FpAgDjTPCOWIH3n44cgz0fjoo1LRkEOOIB3gkZNOz0jlTCSRODKCIB4VwNFgFay1wQsq0JFHHiSI0GYJJuSxiJyVMMIXJXfu5ZciiCBC/4kzf1JyCSJvwKCGGGI4EQYrtbAyiiedFFOLKJnZhgwymYxSTCespGIFK1c4+gkmn4jhQgY3pIEGhRVeVwwxaRQTnS3RGROGdV2UshoSW5iyRgZNlGJMdNA5VwoUEyChhrJjzCLLanZ8kkksL6jRibDWCLvJKJp08sIG7o3wBhfHyEJLLVsUocopQQQhhH8/CDGEEU5YUMMRPNxgAyjL8MvvQMMIw8YaasBAgUMBAAAiAhtw8NHBF5F4FgIdaTSAiikdkIBhrlxyhBGoQEGDBjPQEAESEshQyJCSAMmTOeEQGckjhRTVR5M3R2NOVXxEWc5TPUcZTSSHqDSYAmRmMP+DCyrIgUceJYgQgghxlZBHI3/9xVclePaFSCyKUGLJJ2GsEYZBtMxiLiuKjlLLtqARU001mV3iSTGPdpI3KaxwK4aktKjBAgwuNIFEqmSgvYYsn6RRCiemlGKK5NRtUooqLqwABieqNPHrJsYgs8lzpWhhyxYWGGEKFk6oscIKscSiQgt22EGtMZ0gY0xlmhBjmQvtgRDCCl5kMpknYey6ChRXtOtDDjg8QUQRSHBAAxNI0LIMNtlkgw02/M5C+xoVUgDAQyBmhAAHFqSU0UXvo1j0iikqsOLEB2jQwuzoNMMFHHPEYQlIqEEEInADBixABoY4RAdKoBNokMMcUIn/mZFKEIip3GxIJOhAHiQxlWfEzINCeQYKJKaAo2FgAzBoAdPsUJQTRE0EJCBBCU6QtaxpjWths4QiEqGIus0iDKKgRWRCQQvhuK0ynYjMZIiRDGYwwxveqAYyPEGKvHWCFEMMQxKS0IQwHEoMTWgCGLwgBtfQIjVpoIXkIuc4W7BgE6pQBQvW0IRTqCIJMGgC6KSTHi1wohSnS10WtHAFJ7igBW6gnR3csJpWtEITn4tOJ3zHgW+B4A2y6IRn2raFVUihClsI5Q+K0IMeFMEKSVChKJTRjW1og3vdW0YyhrGCF5DPfBipWAI4oAAToS9E70OYhkR0QhYpYAYtWIEc/6RBDy/QIAZfeEIPjICDBjSAAQUogAE20IEUOKNJPCEHk4QSCUGoaRCRaNIzQsBBEXpwS/LcUghWUpIKWOACMziTGxADi1e4JQQgEAFc5GIIrOFwL3daKCWaMQ1pSOMbzSDGJyjjqspgahSdIIamPGGuVHQiGdXABBR1wwnddYIWYahFLRSihlmQKgxhcEITauGFIhwBDWNglhjS0ArIaaEUyDCFCx6nCtc1wRSryMAejXGLTaxCC1nIQiCvYAEkqEKqt7gFBpqQBBa4zhWx2I4bEOEJVZSiFJvg3e8wKQdMZIJbj1OqFapwhSxsQQhFMCVOV4kIKXYjlrK8RjKEEf8MF2zABQbQJfpSQhiUAHOYF3lIwh4WEYv9ciMl0cALYtACZ8QjETgyghWuAAUcOOABDdhmARBggQ2g4BEZLIcEQSgUQ/jBLZF4BpfcCQikTGWe8oQECMZ0gZG1oA1ykIMdXPHPp7mHhiOoYSAQWietbY0SdPLTNMABDmk04xKXSMZmrGENUWwUE7zhlqNAeqlHiSIMpChFJjoBhlaIYhaeoUV+w0BEUtQCMmCwQhGu0ASd0uITypCFJ1IRncvNkY5gANYVbOAGNUDuFliYahQcxwoNIGEVpriF4zTwBE6k4gtMAKsdYtFIOcTCEydFxjG8hUkVTCZykluFFbgAhS3/AAFePqjCE55Axg0kwhuB9R73lgEwUNACBho4AMJ2iaKMXKwsIIKY+6r8vgFYwAIHsIACEFABtuiPEuioBI6QQAQu8AAHEVCtNlsbZtemwBEYZIrLyDkkmQ3iBHkQxAk6wMEFciXRiYbEITZwz9e+YAWLpJ1YY/EKOpRgBCIoQaZrCAtF3CVr2rUTX5rxJ4hOwxnNoEY1kqEMaxwDGeSJKxZJg7tMeCKupBDOo0YRBkyg9zOzuMxuNtEJMYyCFZy4wiEnfChQfEIUoejEJlKRBlVwYgtNcAUToMoFJ6ShdHjVgiq28JxUZMAFZsOVKWiwq5OqApEtKBvs7KACaBHj/xgt2AAm3ZC3UojYFFzoMRSiIIQf/GAHRmiCLLzB5lBoAxvJ0N73hhEMWpwBBgzLCGPjZyIVBTPkGzKfLi8yZpi8IgUIyEAGWrC0SoCDzVftARSUEAEH3MABDDCAnfNpAANYoAWA+CCfI/gUaHgQEoPIAwoMHZcQxCAGI0hBCkqQAhSgYAQnSQA+NyDpfjpXMV6hg6Y3PYK4nKAPCzxEIWCBiEQgAtRyWoQiJpFqU6d6GlBUhjIsFTrJmYJTrCBFJk5aDGsUg8axKkUnShGZRt2XW7HuRCYsZYximOI5UHDCE6zghC6Awb/DPpQoGie5VqjBBZ8rhRNYsIUhoMcWlv8TcSdGhgT/ckEVM7ij5DjBBRhkYGArYIEdFBELFrBgFi3gAPNB4AZWbMoUp2CFE+xzhSpYwQhHOAIx2BGPeFBiA7Hgl/ckHoxZoOFCC6uI+yrWPpCLHCIaEiaIBuDasRgCFhvAAAZkIAM3MEIzMMIGWEAXoJIR5IBL7NwCLIACdIACLAA3lQRh6ME6DQmfmYMErQwkBMIHeEAgbMVXFEIhYEUh6AHTkdkFyMALsJAKtEFiKAafHAIJaNp01eAJBMIhHEIP2cXcMYJ2/YVDTcNDfcM3SAM1XMKlaMrmzBEXnAIqjAIpVMMxFMOrWUMyEEOxVYYxRA4r8I0xxNrlgQ7/c4iOKajCKjzHKjTBEdgAEugUs2DCLKSBGBRDJsyCGKgBMnSCLYRBGjzBFaiVsDhOKZyCBvwKJ3zBGphCDCDB5lyBKrCCC8DAMWACGKzAMrWYi+0bv4FACsDCF8CCK7gCIniFKIaic8WdIuyJGMhAG8SCc8EOLMxBCsiAezAM893iBzDMB4AA862PBXTAL/Yiv81EjqzgC9Qiv32AhwijoL0CCuhPpqUAHrzCHTBMHcTB1WEdClQdDS6jDKAAHWwj1p1AmuTBHvTBHuyBmvCBmpgAm3SAB9SQW7gFp51dCISAB3RABkRaG7gBc8FCDPqQnLxJQbaJCJzA3CmkdWWN/zM8VER9wzRQg6VkgrJJXyooVRc0iihUhnopAxb2jibECikwxzFkC3RER1qpFbUxB7apQhd0XiqsAk2NERhJyCysgX7Nghr8Gmfg4RecgimIjuNkniloAAwggXOswRoMTqMckSekXlwFUivIhgusgR2kQAy4hwwgxhzUgR0gBh7UAR6QJVkmRiwEZEC+AizYAR7cQVmSZThiHR3gQTiegF3SYzuiQDkKWh7Q5Sv4JR7Qzlcmhh2kyV1iHQnsJV06jZqoCR7QAR3cZTlKJj3SZWS6hdPQIz3uJT3KRQnMEGieQKZN1zxu5maawGkmF2LQTiwcQtzJCdb0JQzhI0IaAv8iKKQP3oUqUgJESYPeQREzmBSnBJ4paIJQ8Q4lJkMymJcmVB5nMAfujKFzcMIqVI51BpJ0bsIpSFLlSd8qQEYqBFhkjAEtgEIoHEoavFQldcIaiMEcQQcnkBvkjMwKYFsYrAYLiIJ7JlhPFYNaTZIppB4LtIBWboAMsFAL+J8dxEHUFWgMyEAMrIB1VGULgFULpIA4psByaSM36k/UkSYJCBQ+ukeJgkDURaj+qMAKuAAL7hMnBk8JYF0IjEDWkYA4Zl0I0BAKyOhejkAIfMB03WVc/KgHesCRfoAH8uIH/AQIJCmSeoB7IGmSOqmT0mgJCNSTSumkJYZY4SZD8sH/OpYACOhjB3yACPAB1oTaX6iiKjpURArnJXQCKnTC9HXB51kRF+RNFYqUNfSdMggLc2zGGDqOsUVH5aSVKoDONYROKbCCsGDCKCjVKnihoxBRLYxBatACJqTRES2RKLjAZGQVuT2H5Bhi5nQCfipNdYSRGqRB46mVKdhCIB3DF6wACBBjCriB/qwA7bjBr9rBcsnBGJwBGYyBG7DoCrpA1DFrs0KoiUJrifIbv10SJ/JbC7CgC7iAerqA/9WitDLMt8iAQEFrLeIjiZYoL5oolbpHkiIo1Z2oLU7rgY4riUbpDMmFW6AAvqYm1nUpLPoQQtEJIwQCH5iAByhAAiSA/weMQB4UAkPuBZsyQnd51zQkQyagAitI3yl4gRc8at5sAp9WwzVYQyaA4aNsgqWIpKxJxyQ1HnoES+7IWuSIzihchiho7DFoUStISi2gzdnQAjFggidEhiekwWT8p4iVgiYEngbQwMBIBgsoEwbUQkoFThqMAugIHFrZgvQ5wbSCwAuwwo+twhZIRmQQwzIowzDUgi04iDBsQi1cQBbsQi44QQtoQJjp7QndGVqghcICLlr0LUkQ7kpQwOEiLlqcUMKOBJnpLU3so8bJwCEwQgpYwAx0URFcTw08wRckAQ047hIkQQ3UgANEgAZMQAyEGQWEmQIgbv7kgR4AAgq8lv8gFIKi4a4hjIACwMJrvuYi6IVe5NAibFAHIGQe9EGSXA3WaM1fJEIlSIN3SQMmoAIqmGwpdEEqiALqoZcmHEPfhaRu+N0UMqoyMGpzGMM1rNWhUoM3WAMypMJJSVLmdcInbGqydcLkVRGwvZR7Cpsn1ELadC8ypAdaFV4GLIgaTIYkFgwXkoKrokHbasIcrUJa3UIUMEG1ggAMRJjsYQM+4EM7uEM7LEMw9EI7IMMw+ML5YYAt4MItaMIaJOz9zA+ZlcUNm4UG1M8NBxMxFdOWCcAxDcACaAAFHAAGtE4LOFQbVIAE9IAQWAEQqEK8VMENSEASAB0VPIEDNIADQEH/DRSABEwAAzLgz5mxaznuTMgAv0Xd1TVmH+QBCPBuLPCJIuDQQmXXIqhJH/DBbHpACCRUxKpiIvTmOBgyNVhCfXGL22RCZnTC+yZDHUbyMRxD4eXabvQd4kWHUI4CMigDJWfCNXjDNRSDc1BS43FCJSeeJEVfowAbfqGGKaSBHEYbLXxBJqQCF5DGFnCn6MCADWgBKzAeA99A5WzCGqBBBNtCS2aBLTjBFWjB11ar6mGDNrBDLPECL/QCMQQDGfRCLwDMGJSBL5zBDKzAGCEBDZSZmKQEw+DwDR+ADLAPMHWZD3sZl5lImA1AAZAxAlCACwTrELrBjBABEQiBEOSe/w8QwfPUgAJoABRAQQToABesgg0wAAPQwBiTsQEswM91dANawEyYBAW4LkmXtElbAJ88L3Yp1NbQSQqc6wfkYwecQAhQrnXRnZuCwzjs9BEyw2ZwBqQUwzGMQmYcg9B6giMLNWck3vteXsgCmCZsBjVgQjV8g/oyXuZpSlpF5+1oAoqRwigckShMyiykqg2Ui2TIgizgrBNo7BOoglJxQQzUQBaYoSpA6OAIyy2kSgSPgnUa2RaEQeXYAq5+iwuQAi/cAi7gwhmgAS7kAi60hrGeHxnMAhmkgQwogYE5QQbQcFms8TuXBQLEQMPUM8kV0/uYTwGk2wTgyALsM0cvwP8FwIA/NkMzqEAMMMEWQAG8WMGPVcGbdYEFaMCBEMEqwGQE4AAOEJAYHy4Zk/HhvlYRP3cDnhB0m8RduPSokdpeLAKZJSw+RulPiAAe4KYqMkIiwJ0iTMM4nEM6jEMRVgPo0FgnjOeeVoMySJE2XIMyFAOjaoqlZMMx7M4mfAYmXAInIMMTMUN/e8cq2AIykIIp6A63dMZ/slQxhEGkBPB/rhQr2AIrtEITiIEnfEErfME1GMEqpIIqFAENOIEZngInzMAMwEAcbQJfJzMtdMIfakItkAI74IM7bEK4fkAMFEcapMFy3wAa5AIapEoaWDYZUDkasMAGtMCEHQEGlEj/WfCbaKcEAvTiAExWyd2z/AkADdCADdwADfDbDJAIA04ADEhaJTCDgi4BEfS25sIBHHgBFOjADVzuE0A0D/QAFRR6DjSAS6DuBDi6nDvuBmgASC/udZOxA2YXQ7F0XiACByisBXCAjLIJiZJAHhwC3cEd5UrDOJRDOrADNlzDVwtldFi43FiDN2QDf1tDf1vKfxYDf5MsSlVGHbJCJsSa3Px07qiCteghKRhb3lTetvg3rqVCK2SUZRBDiYfBGAUY2mxKK9TpFiyBEmReIMXADMSADZTCLTgBa5xBLRwPS43CJmQDL0g2rvJiut8ABNxAv6fKLRyKuYRBpkI5EiBW/ws4gRF87g7fsDuXBTtnxAEQIJkTk2TJHwAMcaGkARLYAGJtAIkQtyG6AAu4wV5AaA1UUxJg6AioQFxoQARcLhT0QA6gEvYFt6IvN07VwAU4+gToLZbr8Gv5H65CIAOeUAcwFB5HrJoawvqYhAWAgIiiq4foyA4GbDOkQ9ZrQ8pqQlQfw8giQzW8r6WYl3nR2DFosiZYAzb4qaUQ+OVVA8aeQuVRUf5W3lqVMjI8Htp7QxV6B4FrlKaQwjF4wtB6whqIAhN8QRPMMhspyimsghc8AVGmQgugew1UcBq4ALH6rEx90SYotua3Kwi0AJujit+wVBB5wickm+c7wQ4owf8G1IATJAEYyAHVxUBmeURoewQCvGsKaB0ASDz7WLyXDfFHTwACd/wMHKjFeJb+sNAlXkIiHCgSMEEMlMAKzAASQMH1F+jlGgER4IAP8NgnFQEEOEAUtEsU8EAGaMAF6C3U4y04jum0rnGld8AkTIKmN29sIoKBAsQGEANDDLSwocNAEDFeMVKEaJo6cMw8ZbqWDZk1a9e0ZcumTBMyY5qKZVSmzBMxbJ5CFtt4bSOyY6Y4Ict0ilMqnJk6ZaImqpqya9eOIStWqiiyoKSMddpEUtOmUVJbEcPUKVUrVEiQzErDpRYrVVa8MFn1hBMUGDJi0OB0pUkYMWdqaRo1ShT/MWKjxtxYq7CFmlq1RIUZVaqVKE+1ZjnxAqZJEyZGkGxYwkSOig2bW6DYMEDAgBYyBgywgAJFChIxWqTocGCDhQEBaNeuLSB0gQULDPCmMAEDBRmxY8gAsUHD5hhyEsWS0YIJDdZIdhg5YgTKDBkWZhRZtSWKFChEUD3BceVKDghEiNDQ8F6DhYMtNhSPXUH+QQ0K+HeY9J+SAAUMsJJKGGEkEURgoSMFtmIAwbgNOJCQM0MYQYSRbyZaZqhtsNFGm420uQaZTYyxxhiRXLoomxGP2WQTl6xBRiRNUuSEE1O+WyUVHDtBJZNkvPHGGmWKOaYTTjLhxJicVikllVI0/9HEKVO2wLGYTEZhhZVUuKIFiS28EAOMJ6xwAgwnOjFlhRhcoKGWuGYRA41RiOlEFFqKscuWWtZ4cKAWDKulk05KWaULUVLZQpYwmnCiCfRUSWKDFlqIIYYabEBgPhAOOGA00yy14ADaDgAhBQ44sEAA2wAAQABYCSigAAYYMMAAW3mboAIZOEguvt0yyGADGcCIZQZLFyoCih92KMKKLjSIQQMahrDiiih20GEHH4bgdgsfIKACCgngg+85C4ZTgAIKFuDPglUVOKiZ/wC0d0BKKlHEDlgUhMUOS1NAAQRVOUChEWmcQcSOZsbxZihv1mEHGZisGXFGGGck8RiINf+qhhhrpiRFJGSWScUYY0whYgsuoICiZS64wOkYZrzJJCkcZ0qFFS684HIUUkZxapVVbOHkGE468cIJLptAIpUjnHACjTC6QBSMNWRpxQUYWpjBUSTSGLsWYooRJRSW7sKruIFWqKUUW2y5RRUtnrxiiybACOMKJ4p44gkmZJiWBhty4EG3ATTYboAHD8C01NtA9ZVV2nALjYABCLC1AAMkkKCBBhiY4FYaBo8NiQwWcEACG2jYYAUw6qsviR6ssOIHH6L4QobBlahCiiugyKEIIrytgochdshBBx5siMDcCSY4iFrkPp9ggXYrUFWBDjZoBvzwxR9/EkoWAbjff1//geWQZswpBxxnYMnAjm8gHpIdddZxhyN2NrLGRMYoiTK0MaQhKaMaychEyppiE05oAmmn+IEVqgAFLjzBCE6AAk40MqRkeKITp2BFTrhAFlR4gRaDocXQtjA1UyAjR15AgqMiMwoeUGZqV2AFKlrBAheIYQ0uaAEMxjYLWoQhDbXwBEumNIpa2KITXbDUg2JXCixkwW5ZeNoRrlOELVihCMITAhOoJYMaQIAJPIgAA3DDgRg0bnAxUIBtcCOa4lgAVqDR3KwMUCtbMUACDoAeAyLgOheAIDk0+MIKLKCBCDABCTZIV+9iwAThGe+LbHlPEqwgBSEIwQdCkMIWprAF/yI4SwcQ4JYNkHA9C2AKPjSQAA3aRQH8bEABExof+JzhjGdMoxnTAKYzxHchWLgCEYugBPj2BQsVvKBh3/jGNQz4Dnikgx3YsEZJbASjklRsSNS8xjKOsSeUyagTyKCJKqLAhVXsEBVOWMITWkGKTCjDG8rAxD5P0YVUpIIUSeIhLURRl2JwYhWQAkOOTAGGWoTBCU+AAiuQYKYtQMEIOqwFLcSwAjW4wIdiUKIoxJDEQnWCFJ4YWi1IsYrnYEoFYMCCFrJQ04z27QlFMMIQoHAFKwghCkn42gzm+YQcPM8AAkBADNT1nM+4KgAaoE9s/DirAmyOAazLqgQi0FUc3P/ABmE1XQqmJYpEvIIGSqgBD3igncVhaqe3uxYZB2cBGlBhC1LQ6xbyWoUorGIKURgCD3owBE19TgIWUEEMJjADWb7HAhSA16pUNb5eTsMZ05CGNDA7zF6CT0CMiIUrYhELRChCEYtgBCWkab9uDGkd4aRRiZyyiXQS4xrV+IY1llENbxwDuMhQaYo6wQwA5qhop8DJY5yQhCYQap+X+IRVMFGRTCglFaIoVDlBuApSWIkVTTJFGB6qoyvk9Alb+A6kSlq1VtCCBWqAgRhEgRdakK0UpjBFKVTx3fxiCqZg2IIWfvADIECBaZeEAhZ+EAQhAGELSohBEmoggyXgIKz/N2jABCSgHQBroFUhJsACGqQfxEpPAqTjagRYdwMXRwAHEeABEo6AqRaYrgVSe4MSeIADHgikWDHojg+gMIQqWCEOIFhCDSyQhCqgAncTlMIqqgCEKByZglaYwhFqsIQlmCsFMTBXXRupgArMiwMJ2QAxm9FLZ3B2s5zF7Gc/22Zh3hmz4QtQM6ThjQIa0BvVoJEmgGsiTSBwSB+rBjOosTEiXUMZmSC0kWBEE1Pg5BQnrCctPFHQfWLCEpeQrgLD0Il9QuwaxSCGMTZhC1ZcOkWmyAQpMv2yIlSHC1EIXBOY1oQthGEMYhgDDOY7i8KM7VF8Ve+OTDEDAKcADFn4/04WgMADwElUCDT9QQ8+CYUlxEAJSJBOuCOgAxw4gAHTYs12aiW6z1lKAxPYAA262oDnQa8BYEVCjG/Q1X0f4YZFUMIKlBAdGTDBCUh4ABSYUOHejWYGRjDlEIrAhDjEYAs0UEANzETlLQihB1FoWSpkJrOPEwEJmrqBBuLQghpIh1rSm4Bk48WBgbTZzXi+8y73LMzN3pmY5QvQNKQJE44EuhrYuEYnmGiMZCwD1bsVdDWqYQ38kWgjm6CRSklhI2OwogunyIQoRKGJTIxdE5ggqSww8YlQaDdlmtBIN6pRjGTYhTHF0C8zVJGjU1iBr+lBON6+4LMuWAEMaECDGv+CLV82iEEMLhhDFL0AUb4+4Qqq8DAIWiBTmmwhC3g7LxaKnLsc7GAIPiAjDW7ImiTQ+Ag2aMDi2ILIBzwAehKAQZglcAEQFE5TNgCrjwEO1gwXEgk56AHgltCCeTqBNVbIqU6R0DsIyYD1Q8ArFa49hPjMswtGtgIVqFCFKVC5ClxQBRWiQK4k3KAGSZgBCmZQgxpoYAYzmMB7pmcwEIRAfIQJfOaszQbEEg6Qz6ThG37us4SOEqZhHB4m0awhG4ZEJgKqJIoBE66BGaiuGozhGD4wExKt7mjERJCE6aZEZS4tEzoNE4oBBpFhFkIBE0AhFKxCMWAkRoSiGjDhg+r/AhOIQSz0S79yhBOsgAlwgMbAAAx64ju4gAnUQA3SAA3WoLRWgAXaQPJoIRPIaxTCIE3Q41KKo/NUIfAybwvQA3CiwAd6oFuGIAckTAmKQGouYwuMAHBqQDsgBJEi4AGe5waSYMlq4EFeoAZSjiuQgK2MwMVuQAnD6mlugAeuwwUqCXCQ4DLoMHCqbyB6RwmI4NaggAqsAAqeoAfiIwkkigeKoAiGgKeEYDxapgqMoAiSIAlswP4I8eLi7Q1W4MZooAYiQAP8DwDDx83qDHyYoRKWCXw2S5ribOdAi8/AIR0ephqoAem2yWxo5CUe7bdGYko6IeumpERMxCZSRhRG/6InSmEUksEm6q4ajggUpksvOoGBRAK4joGa9ukksuQUrgALTmELaGIVuIAVzsQJtoBnSOF20CMu5GIM1kAiY0EWgqjYCOMLkSBStiAGViAFVKDzrqB4SNEICvIsjACohuAJhuAHhqAJjIUUw4inaLEIkGBxFMKRjM/+hM8GZgAEYICVcLEGXMwIbggJmKAJkmAFXIAJmKAI2OoImKAF4OA6XKwGYu8I9MY42EIGlKDIpO+CJCo7mqwKyI8IdoAIquCiXuYHMAoJnMASwEAJkkAJ6jIOVgAOLKEZLAER3mAJbHEO/A8EdomY2Cx8BNDnWkvONGuYmmGZvmEc0qEa7f+HSKyhGo4OIypmKGbkRZgEBPuOE0qBSSAIgphkE8rpgY6E6ZiBGUStusRAFqTrE2QhBzWCRjITBoMiG/ZkSRZlFYgACqygB7qgCfxJFS5NJ/hKC64gDGZhDZZSItVgDWhhTmDgh8iOFl5tC0aINVLAUtbAxXTgCojgCLZAFcxwFQASCnqgBwyMjJbgZaAgCp6SFXsACWZgM4yjcHCAiyIJByBAD2XgFiOp344yg6wjCSYjCVzABZoAcI4ACdSA4FgJ/rgCKcHw4V5AQJkFCqBlLIjgCWbAAlpxPclvCKIgCjqUFl8GTS5jCZTAUlZgDlxhXxDBRhGhLPRQVRaCA3b/iZd46c7iTAEXEBp/DpiYIZggUzIlEx28wX4o836MQdBgImlwIjSNQTRNodJGogW7CYJKoRiUwRqu6xiIgRqIQRRmQS/czhI6sBi0zhi0wRwxItWOQROKJhX0a0d+kweIUyE5YRNUoRS2APOYUzFmUAykM1HHgAymUxZAahY8oUu8IErWYjQEJeGc4AsclD184Am0QBVWAQtQDwu2IAkmjFlcEQ6fMgeOwHSKpQ8j4Aa4yAaO4AmcYDScoIKGgAhuwKi4yEERLivXADKe4Gki1A2A0goKjglejwbcYAUy1MJeBq/ELwqsYAY0gAisgAvIJdeeYMZYSWoiigkgAw4W/2kFViAOXKF8KsEVvuBF7e91OCAEYqBHCTOz8MwZF5BIFzOYmgFJB1AalhQdCjYdWgvQugEm1LETWKETyLEUNoETBFU0VUEqUqYIoQhFNMETBs0TOKQaluESloEZhkIZykkkmqIYiGIkhmZQ7wJHtMBuVAFavgAJ0mQTmCKlSOGh6GtNZSEW1qAN4gsNzkANaAEUSmoNCgoMncAXp4hvnsBR8EaDsAhUiwaLnkAHTtUJHswHfIAI2rMViwA/iwX7MEwHdIAWeQACaiwGjqAHiICnqqAmEe4tt8gJWIAFIAlCbUANVEBTmCBw1mAuifUNyFBDnfJaqkD7vihEZwAK1P+SW4Wgx17OFpkG4ZjwC74ATeQgBrzTFQzBDmIHDmiALu3V5ux1AAcwXxFTSBVQSHcOmASQz74hHQrWYL+B6CjzIjhzT/DCLrppE9iRv0rBUEaBJIrBFrTAFiK2JNLJKFIiGcRUIyxmGTbiI5DBRmZLGUahGJAXBoshSfQLCnSECzTSE0phiZBEpUbBE4Jwn0KhtGJhBTAABqYQDcYg2OZEOrdmkawvBsTgvMQEDJzrVnFIeD7VWKVSg4SA4m6oPXlVyPLv4J5yFZ8ARAOHNYwAOI+APHngBjRyhsLgLQvYo5SguZggXbkiCYxgCSID4dCEDIsDDKzACPCQQ6uACfL/bwtGscgY14LK9QvAAA7ShAkuQ2/AwBVkIHYOty2Cz/7KdiC+BzGD9Of29RkVkzFnd+ekARxwFx0m00ntB9KEQiOS4ekosFBM4U1tIQxIYXg7YSoOzRpqYW1MpBOOxBNooUyVARmE4hrSYUgu04+zYUYITROuQdJIpCOa5CnseAsG9Z3s4mG9LhOMLRlEARNcMxRCzQ1cYAWILQNcIA30VwxCwVHCABNioW1kQAwiAwzUgAnA8PV8rYUSrlVduAWQwBVBGA9zwHjaqj6ewylZkRavo1Ux5QigYN9m1bnIJgxoqFyZcA2Y4As+uQXmUjIMlCua4A3GsDgepQluuFZf/+Y+lQBwpC9uIxcKmNAVXCFNJAPhEpQJ3GAGYicWwOAN5JLCgFE7BOI4rFiz4OwZh7S1+lXOBlCYeukbxKFgzwEdInAcpM7oYCIbno4YLOFijgFLYcSNUUpu6sJ7i8ETtgkG1fdIlEJiHo2aoG5IOkIZplcbTsITiAIGNUIZWI1nv1dHjHckYIRKzi4TZOETLiEZMCEULsESMGFfYqEN0tUOpFAiawGIaKEi1SAMLgVCyGRvwqAVohkMifULeu1RWOGbmcCGk60UkOAK2NoFZuAFXmAFNMgLpOYJjuD1hKoFbPEGJBIMqJM6ZwEMvaAs5BIM3AAO6NdrXpQJWuFRmv8yQX0xBl4AU5jwMR4FDFDhFOAgBt7AIDuhFbzg8LygFVxhDsBgrFuhtCGjCeDAF5NlnwHmneGACb4ZU17AbH1OSKUJHMDhoH87doFJfHoJHMYBosOYSQ92KGBiRK4Bfq93m5BhaDxhE7R0E+x4SgjlJaI7E1Ykty6T6o4hJYwrZLEBGz5CKPYkpmkkZXDEve/ipKTCfVPBTkni7MjOE1ozGaRLEWzwEuZ3DGRBDLx6vCRyDcQgn8GgTWTADtzgDdAHfexAwidcDqDVDVqgwg2cWNdAQhm0a1igBdzADdbgDURcBdIVC1tgBU7cDeRgDexADDgqxmWcw0XcDVSgwpf/UsXdIA6UGA7e4A1UAJSx2VJEXA7kAMNZ/AVUXG9YYRZawQms+QvmYA7g4Fy9YHP9UipZowVUwA1SAA4m3BWAXAXsYA6OfA7soEh5W0N6+6DdnM0TULhxThoiMx3IoRySWzIh7SOygRg4FhMISHspsETCQDGYKJHFNGJyixj+mCOugRiUwSNeK9CoIbeYYRlAQUy1ARvcUUSsgaP3KzRrwRhAaBTE+2S1oRjaOyuYjhW+IBZCoROsgBkwYRYuwRNMwe2C8BM+QRQujQlpQSJXwNA9sgVgAdlLCxFGq7RCQUEOwUaBNgxMa9lJS9mjXRYUIRRCQRFmARRmgSJvNBZg/8G0EuEThOETQEHdQ0Hdg0EY3l0Y1P0T3D3eZ2EWPkEREgTaEyRBLqESLGEZD/DfH2IRFiERLAG1FAHhEeEQ9D20VdsVCgERXIG0890SHHbfYcEQXAF9DMFGDwFgHqJfJByLe9vkfZu3T77NwUG3AxazinscCjYejlsyqYEaFD1kkCEZMOIkaCTVnMjQWUIvFj3RqKnRfWtEPGZIbOYyqYl6Ic28+7Gc7Ck0V8EUSEHV3Fe8zS63VEa5RKgVPCExLsGxRW26PGELOiFtkPoTloQVNFeqwcATAiYFJHzaXcEOwqDBD7zBRVzDDzw6WQDFV4AN2EBCBZ/wpZrwT/zE0/9V8KWTDM5A8s+ADCrf8i+/8sdACsdGDfQ2DaTQo54TWlfcxk+8y1cgYCzlUpLlk71yXBM0/irOZpmACxRc9dtkBfIvBTID4iScBS48Btj85Ief+If/GaeBGnBOQ9BBHeLB+ePBYBuNGpIhZKzhBk9CGZTONqsBuKgO0SR9M0vWMkEm0r1BHdLBGpKBmoikRYik6rB/ej8iJECwGkqhSWxkT0RBjztB0JTE7/wJIFKlauUqhgw5YESJGlVqoChMnmixusQJDJhWnlyoUbPG05sWLVSsWTNGjJ03b0aGCaNmxcg1HF9uVJMm5siWK3LeTNOmjZufK366GTnmDJmjSJP/Ij1zBk1MNWjSSJ26ZsWbJm9WvGjBAmRXriPdsOj6IoaSJUmcXLFyhUsTL0meQGFyhMeTI0tWxNhrFU6LGDNaBMaQwUWbFjIAfwPHeBxjcZAZSw4HjjI4aYy/LZb2bRqlZs0oSUN3Lt45dKjRqfNWjdo1a8kwfcp2TZk2a9eQadpkTJM1ZNa8Cb9GvJrxataYLVOm7Jq3b+u8KbNG/Vo2ZeuoeYN3rRixZNmsYTNG3VuxTKZMGcuUqdMxZMY4aTrWiVP6U6dMsQKDCI+FAwfIYEd7rJhyhBqyzOIJeuitwooxxgzUihhhgBHDCy6AEcsssVS1BhI55IDEEUYckYMN/wy4MAEMLrgAAwYTZJABDDCwAEMGhNGYgQ0zuuDGjTJmsIKPTSBxww02YECYDWpMYEABBrz4Yo4tZkAABVgugGMNSLQCBo844ngBBT3COAEGC3zhhRc4XGHEE1twYUQRPKCyZhFyGdFKK0k4IAENgJ6VBA0ZTLDAiz9ekIEGlTUGjjjjRNrYOOJY9phm4CymmTSgUULJNI6Nk05q6aTzDW7VMEONdtdocw024RmziSmbeIKMN+qs5g1xwg1njTa7KkMMdszhhs2r2mTT6zfJINMccch0ggxyC47CSSb5ncJJfJxwkgp6qmxhhRVevHIHBwAOcMAAMsCyYCasiKHGJ//EYFIMJ1xscUQYrHSBzClqWNTCChuB8QYMOe145A0R3CBBAxOcycIKLLZIo4s36hgkoCwGpUYGgGbAggsr7AfGGmGgTPDJYKjhAgYwuLFCG7GoQYMLMLV045lJNBGGQmGMzFFQX+DnBRhNNFGDE16ksgUrRzBhhSpcFNHFE1ZU/cQVW3TRLxNOMLFCEmjdbEOLOakBAwUxtNAoOOOEAymkkkVaKaSSSrbpNKF95sxiopYa6XOEP+ccddkcu9sonhSjSTHWVEOMc6wFd41y1UyX+TLC/dqNNcpkI7o3zKRDHXPJUBM5dci0Xswo9bF3iirX2mfKFvhZAQUUX6SwAYD/6aobYCzvVdOJKJ9ggsryqpjChRimfEGhE1UNFbTMCMNAKA03MOA9AwtoADMMLbXkoxhvkMyGSS0OlRMLYbSihhhriLECGLLIEkYtYdAyCy0KmUXyQiGKUMhiBXIIQyxkIYb8EXAWLFkDGCzWhCTMQkGyUMkXWsEK+RijE6NgBRdWYYU4pUJO40pFFcDmBbBZYWtgc0ISlACGDX5BfzIDgxvaYBGZnURueIuUEIMoxCI6RjKMkQanLPEpaUwDM+k4ohBLlQ7haGMYyfhVNjRRC08whxjIaBxsjGccMYjii8u5xjLSoY5qrKMb60icq5JRjWNcwhtsrAZwVIeM94zC/1mZqEYmOMEM5+nRGKjgxBYyYSc8CMICCQDeugZASQUcIAR2yKInNDGKUWgLX9oyhik4UQswFMEJTYBJGEi2AhqsgDASYIABDKClWaKEBjFyAxgqtIZWcAgMdoiF/d4gi08sEBOioJ8YGmjAT8jCE7WIZizs5YlOdKIYyCOGNpVzCU9g4puz+CYxlhGKWLQiFJ8I2s804U1nchAMtXicNdi5iVXgbgtXQMXVnMCFLnCBC17gpxWG4DQvJM0i9xOFLFxQoTC4gmUWOQQswmFEIhrRiECUWxKXqAhLTMIZT4TbODgjKiF6ozra6EZ4khE60BUDGUmr4zGqIYrGSQ4Tyf843HOYcYllVONV11EGS3namuUUw5qjEEUnTqqMTMCnPsjghCoGaZ9UcGJ5eABBAhCAAElScl1cRYCAINcepyIDW1wIwym60C3nXaETtUhFGLR3MxcQygYTcMELgrKGDLTgC/txwyUS8cz0eMITl7iEbBYYC0XIJpkM7B8mZKHYw9aCFMXAhDVZsQlNICOz30ldMnhar5d+ExnUSMYlLPFNUbBEFJrQRGiJ4YlZdNEYxHipMVTBtSu05QsW8cLVnsCEL8DJCl0waCs2qECHxiIWFaqhRbLyBotY9KLYtVs4NLrRZlgCEbFABCWcgZlNYeob4xhOStWRrOKgijijcEL/Jy6BDFEUg17JYKlzTOUNaixjOT/FBjaWAbrpMCOQxaimKL6VCU9wro/HGCQqmLGK/IxylIqQgwwUkABIHoCrk1TXVxOQgHZ1Yj6O61YqTGEtfkX4FKvAFyvCkIQJAIoGS2ACE1Jph2Aa0A1K2E8sPmEJTyTDFKooYChC8c1qhoJDn2igMT/ROE/UCxO2rUUnDjsKLWiBFZucXIPPg4zTKuOzmKhGMpZRL8UqpKaZKAbkkNEsx4GQf1LlAhSGsIVVVLijrmgFE57ghFaU8BRe+MIXniuL57riuYmIBRgCjYrlfoEJNbxudiNlDnIUEW4bdUYzKhHp51piGt8Y1WWe/2iqcXxjv+uIda5+tavgrEMZxZhpJ6rRU+f81BucezVueuqaaxxnGRCJEHuseQppVaMYyBllVK26ivsYgxWw6AAHFKCADCigq1sN8QE4oC4SJwAEblBqGFq3ClXE2BOjMEYfM7FbUoZhIDawgdSu0AQbrCAWl1jmkquJCkwsI7GfSIUqSHGJYiyDGZ/oRCbWEArFIvMTGJ9FJr6DCWUgs3/KmMUXtAAFLZAizsc4ajFYcU1NxLkY12jPd3iKTE98IoCjaMIoUv7SUZBiE2Dgwim4MLVwqUIVzKiGNCjRikqnAhVPf0ImvmCJRGBigcaMxUMVbU5UsEIUDfaEKDTtaf/slp1ulfmGEqUhakwoQuvh/RR6L4OZKa6GjbnC404jRw1mJCOzolCDJ5jhjXWggxrVeHWvSOdTVV1jGoi/RjKIoYkuSLx1l2tdhL0xq0GqImsVZoUrQmDuDlugqwcId+o5wAEPH4DD57aDKDgxU05oqz2e4MRZu9VBUtSCFoou2imuEAZZoBMTqz04RDhhzQh7ohXfos9oY5OJxDYrE7HdMghnUa/8ip1eFnHC1lIhzgWvGMmdUE+cNdGJJiNTFP+rrWubwIoQSnw38kFy1rigCoWfohKWUAmXAHV+tjyoUB+e8GiQRljlFAti1wqI5nXLczx3o2nYBRkUZSlqx3b/3qUIpRZezVB3oAY3pRIPrmYq3yAcKTgNkKdmjyVAnpAq69BGyEBgwqEdpEM6q5Jqu1JrnaAtnnUKqOAJxnAMtqcJtrMFUgAFiAALMgBJpWdJXJUArXcAIIACItABHaAAkIQAHKYAGyB7rHAMEZIKn1Ufx3AMtCNKTnNUXlAK6bEFBYQJloBw1Jd+B5gJB4ZkrbBlmEAMnZA8ECFx2Hc88LZlivVF2vR+H3IE5GdlouAFbeVurKAJptAJqQBmh4VxWIYJmSAbsmARYLZlpKAJrMAKvLUFqsg1ULA8ppAJq8B/VHNCXdAFqMAeiVWHiaAhrgAHgOUFreAF/6QKXsAK/19wNxRlN8oIGcxoN5VyGZnhRKHRDIlQjc8Vd6AiDZKijaLCgk60LJoRjt9QDeG0HA8XCsTwDrtSDcC2eOmgHNqhGexIOTFXYdaECqKke/YxO6rIBZewYdy2VSTmYQnQAYJwAiHABydAAijgAR9gAf+ReghAYh0wB8I4bdWQCtXQLfZkDMWQiZngBXBlik9TC8gjCrTlCaxQjE7wBaZQaZdwDOmhH4ZlZbIxCwMxCuK0ZbaiHEKVKpfwCQbkAkhQJNz3CU5lCrOTCpjICg7iZ6egaOh0f6xAC+m0EvxyiqlQCpzQCv8Ui9UGBSW0CnvCT7HIBSdUaayQCaw1eNSwJ/+iEAuhEIxP0AVfMC5WkImrUIFxIzcX5WmAOURpxyl9UwkeeI3hhQiWAFJKVDdFxF/e4GrhqA48JQ1VRDrEcAnoxAzoGBzsWGvGsSvGRjn9dQwLcWJd0GzdEh+mYAu20AmoYAcWwG0BOYVT6AEhcAIjcAIlEAIiEAIg4JAhAJGpR5sWkAKtwBux5Vn5Ynl/9C0nxx61UImdQAqjsBIzxgoCYQrBeAqp4CDYIhCqMHRft2S0kD+doE31shBp6BqosgyWwFoGtEAUhwnMUAzxIUKsAH1oKRBE13RbVgoqSQqesGTwNwussAVesCDrQZNd4JVxwgVPoGhqQXTtVovLcy3/wQiMiuYlewIGwvUEIiqiYglEkVJ25AAZQ0QplMJd3cUMAMgIifB2cAdeiMAIzeCN3BhFkSI4gWMO6rAOl8AM6JVepGMJnINxxBA5uxIe8HEMxhYcxZAMruJTmUUN9mJ57DEK7FcKreMGGpAAXwiRIEB6Vkh6IhAIvQkCIzACJQACH6BtIeABASmmHGYBKOAKHTQfhgVCo5BrEHZUxgBvKVdNpJAKnsCUmXhC+IIKU7MF4RInwMhAocBmfkhb8CcKn3lS1JBYq4WkCBeUFfcJttUKFYJcXGAKAxE1pwhCXZAKr5pgf/hYTHkJmZCJIsQF2nmXTyAnqNQEV7A7UUA1/6xQBa2QCdRwCv3SCqi0XM/HQcLICnJBBHumXdt1rSd6rZWyXc9IGRvIKZRAatUIC4GmgOGlCKABGiHVo1EEDqOSK6OWgq2Wgs+xDNcAD7uCDLlxUu/xWcBRHddgcCe1eMfQCmkonbaQCbFAYsbJASQQCIBQAhbQASLwAY4ACB6ghR/QpiRQAiPgAbPZASGQB5YkpgyLAm+QCuQRLcezECjpG3oEHN+ADqimR51gDYd1DBaWCZVQCYNEdLTznajwBbOQWK31TRCBWKQTlILoccnzcMwwTkWGcQYUBl9AC2BgBEzABZ2gJkiQaG/mBE7ACqVQDPHJU5bADJ6QPxt0iv9Is0tfMLaoFDbiVwRQQARbUASpYAUsZ6tCGIzB6Akb5AW9ily1WAREUAXXurjbyq2UsV2VkYGMEQ2coXaUsAisVWnC2AqIiQiKQAmTELqcMSmSgmokVSq9UkX0KhzsoAwr6w3AIW9kmDmvQh2I5w1gZGy2Qh/4qQ3a0AQaAJEQSQJ5ULwk4KYgoAAPWwIeAAJwCgIicAImUAIiQAIkoAAcMLJb+GEMmwAt4AoNZg2doAxnZGW4lg3IkYY8xQw8BVrL0DpKiQpMVAmqUAVRECexyJTG9wn/hWwWl7TfYF9rVi9CqRD/1XfEQHNLZkAZBAZKYASWN2PLhZVr0ATAxZT/rGWffacI6BSKwBgGFNIETlCUy7UmXfBCT0AEVmCsX1CLgwRjy+MFouAKwGjCdjmiKby4lCJS4pCijbJdcfMoz7h2OToNjKAIELiSXGCqiBlejDAJ6vpEgYMOUVTFqKEOl4lH6XUN7KANn0UduEEM2UAeuVEN6tANzdEcquJS1PFsyMAO17ALWQABEMkBdeAIf5AHIxACu3kCJ/ABv+mQgGy9JpAHfsybILCFCiCyG2BJUCimIpBAtPBSswAKn2Bsl3A6wlIv30ENU7oqyZAJOpsKinAIVaA7frYKVdBPCWGf7DukbPaJQ6q2zrJaQ0plf3gJfacq8alYziR2tLBcQUr1Ut6hECFcaIj6iWfLDOGKCViLqGI3C/pjEUiQEE7wQqoAJ0PQil8ABXrLSC/MCqggCporNcmVBEjQA0XgAwEBADs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data:image/gif;base64,R0lGODlhMQGrAAAAACH/C05FVFNDQVBFMi4wAwEAAAAh+QQAfQAAACwAAAAAMQGrAIcPExoOERcRFhcUGRsVGhsVHRgZIxoZIxoaIx0cIyEjICEnIyMkJyEiKyAjLiAnMSImMCYnLykoLCwjLDkdL1MYMm0YNnsdOXkjNmMpNlMuNEIwMzoyMTUzLzA1LSwzMS0zNi0wOio0Pyk3QS47PzE7PDQ8Pjg7QD4+QkRCQkRFREJIRD1JQzpKQzRLRzRGSzJETzNEUjRHVTZLVDpQUT1TTj5VTENVS0dSTUtOT1FNUFpUVVxaWVhgXVlkYFVnW1FmWk1fXUhZYENYYD9eXjheYDRcZDNbbDVicDdqeDdzfTd5gDd/gzp7hT18h0B8hkR9hkh8h012gk9xgFBxeU1wc0xybUlxZ0txYUtyXkl4W0iBWkiKWEebWEScXUeUZUyFaVl+bF15bFxxaVxwZVpxaVx2amB2cGRxcGZubGdmZ25gZnBaY3BfaXphbodfeqFbgbFphKd2f5F8gY2AgYmEg4WDgH+KgXqLgXaMgHSMf3GLfHCFfG+CdmyDdWiIdGeLd2SFeGGBfmCEhV2JiFmPiFuUiFqfiU2YjlKPkk6KmEiNnEePnk2SnVOXnVidnl+hoWSgoGqfoHCfpXWeo3meo3ykpn6rpoGvoYWvmIWtmIOumYetm4yrnI+lnJqinqSbm6iUmaqSlaWSkp2RkZaVko6Zkoadj4Gcjn2di3ugjHqlhningHOhhHOahnKWiG+QimuNkGiMlGiKm2mNn2iRo2eUpGCYplqbp1adqFKeq1GhrlSkslKltlSpuVSquVmrtmCrs2SutGeyumi3vWK/u17JvVvMwl/LxGnBwXS6vHq0u3+2t4OvtImrrpCtq5exq56xqqG2p5+5pJm4o5O5ppK6qJO+q5nAr5vDtJzFuZ/GuKLFuKXFuajGuazBuLG8t7a2tby2uMOxvc+zwNK5ws/DxMbGw8DHw73MwbnOwbPRwrLTw7LWxbjVyL/UycXTysjXzczczc7i09Lm2NTo29ji293h4OHc4efk5+jq7Ovu7+r18+/7+vb8+/H8+vMI/wD3CdyXr169edjUrFnThxO1VqtUlUKTylM8ffz28cOYUWC/fvz49csnZxy+k5/s2FFjp40bOXTCmbMX7xy4Uu/MvSvlg0+ICBxARHBAFEIBAQWSyqAlpEGDBBAQHC3QAIKAAw4QSOWAIoFUEQ0ciDgggEABBAyMogG3zxSIByEeEP0ZgQQJEB+kFpALAi0DBl4PnE3aIEIDGiEaPFgMt/CDqgkiP7BBw+jZsgwOHEDQgMQNq4KPChiNtIBgA4sdjIBgwEADA0kRJGAwY8grQWVmvHgxo8qQIGVoCBnE54UPEUGEwAARQk0I1A8QHEgbQcRPwAVEWLceIsaIEUOQHP+ZIWTGjBEx0Pj4JkrNIO0hRAwhMqkdP38fP/7zV+9OtPv+5NOPPOKE1FE99KwTzSijzFHKJg9FVAoppXgCD0b5fRSSRhzyk484csgxhyh02HGGiWesIaJM8cSDjifgnPNONDOYMMIJOfCARgonQACBBBEgMEJiMlSBho+FIZBVbEg1wFkBkZkQAmdEvVZABAxohUAIPJTCU3whJDaCCQyUwEIJDAg1AAFofTCdVq8ZgIABCYQFAQkhtOBAa6854CMCEGyWwFlSxgnCAQEUAEGQsIHAQFKQkkbalSEMiWRSIkQQgQGaQjACH7EM8QB5L1BBRRU+0DDCqDOEYNddNPD/kYYPcTnFmZ0OPOXVA0PEQMJiJsAgLB5oDCHEkKOmh0YVdtRRHh/kVSHLM+7Qg19+++0Tzn/08FPPgOJoZCA/9GQjDR2hgBIOhKtICEqFF+2TYYYZdcQPKDqw8dIadtAxChqk9DDHHNGY0yI6dnhSCjqlxJBGpTymkIMJDkRgAgSVrhYCGtwIEQIOEgjgJwKlnSXblZoOBQEIuToVwaJ/hWACDj4wlusBJLxQxgo++HADCyYIMMBm02VmWgFyYtVqCEIIMsgLIqz6wMtzanWVAXtWVaUDVB2Qg1GbPZqUpGSRhoAJJzyA8QEJGABBYYahsOgIOYsAwgtBEDHEIGX4/yAECEHkOQMawQWBxgokEFVFdK4t6mQCIDQgRBJHjDmkCROTEENtq74gwwhC2AHDFHaEsEIOD8DggzPe1OOPP/9k6M8+4PyHTjr1/BNPuOPu48410KBLyroRolLKu53EMy9IImnIfD/htBFOOaKM8skn4dABShoNFtziOejUwQPNIZwXApBOwhmWjSG8DUMjk8xSRg4ShLDnpJtBaRjLTjWwWQmcOQCZPsCAELCgDPF5gAlY4IDdkKABLTABCExgggFYcAAKwJJfDmAAzRwQLvGhQXIEMYKhwKY1BTgBURYDgYphrQGrEUACRqOZ0IyNThEYgaSqopXWYC0EJXjbYv8aUL4ziMAuIhQC3pJjniv4ADeBEISqSIAxCDygac9BwFCkA4EchKAMMbBODB7wnRD44AQhQAwMzmCsEcigB3YYwgx+JYIY0KAKlYhFPAAUu35kyxzf8Ec0TDGPf8AjHOPKSDuucQ1ShGIUxGtFKyTyLk4ob3nNy0/zzNEGceRDH/EIRzjEMQpQrGEOcvBePMDhiRmo4AQqCFOYFhUZ2dQJUBEIgQxiEIIoOMMZxMrL26SCFMFwJkheOQsIJJCAojQgBVGJ0wjO8xinOEBtILjBWxoAggKsSQESUMACJEDAxikGbySgwQ3KwJsZiIAoRBlBUR7gGifZ8zUhSOZUIjX/GkVVUVLmBJRceJCDGLgGNSKgQRmC4AIQRPEK7ixPmO7WgsQJwQUvaEABZCYDH/gQTgeo4giCAAP7xQUGJBABDBxgHvIEQQZC8E4MqDCFIVQBasIRAi4sQQ9rwe4f+5mdOc4hyGjUgx/v+EQifYeNaTgSkhCCyCqOVwpLZlKTIFmeOdxgD4zcY5TiAAUodiAHN3ziHPBwERrScIKXVeoEaMyVbKTjlcLEwAhHiMERBgGNI0EOMKNJ1Ggi8xQtSocqQdoSmV5WTwdsswEMeMwD+OCDGlBxZvtUwAAyoxmNKqYBL7jCFYLQgiGJAAcm8IqSRhC1aG7KNXNqTa7eBoJu/2YpAQEgjY9e1oB+Ig2GYVLbEagwgjip5gFlcAEJ+CCIV6DiFS+AwQhoQAN00iCdtT0UEXPAByF08ABOOcAC7maCz8kFLiN4gRtDUFLdsPYBInjAXWUwhCg0QhFToMEQmMAOfsyDj0Hlh078AY5w5MMd0QCFgcQ1j2xkwxPRECW7VqGJU9zhFJx4R0iW97wMcRIfIcHHKMMhVjaEKBpohUc67LCj9nnqJ3XaU5BigzUjyIByRkhCM9CR2g+0VYuSQllhupkUG7omASYwTMuwtAIa8GBRJuBBEMzgFBzwgAADQMAAxumVAVDFNYsZgSBUoQo9uKoqTmrNlnLJmTvtKf8xEDAB1mBDgiCM4CwQmOFoECABjIUgBaWRSgNM8KswHeGdPpzBEVL1gA8AQRWogLQgYDAEVASCBlF7AQmEUIUW4IUzI7ADKfynlQMMLS6VSmmYbJQD9JBHutaRbneEEIUkBOEISMArHmQhj32gwx98fN3s4EFUcIAjH+mog4LrFZIGZ2Mb16gGNRwSEU1Q49qbQIdGOMzheKzhE/rQx1fFQeKxxkEOZ4VHWsFRBzvwIAUUjKtXjjwoKEkgajGQwRGS8MsZQDYH+hybybQ0qbFptE61lVNaSiBBCRTgA0hhAQtIcKYVMCDLBchSqaniFBE8ERCACMRoH3i0RwlATlH/aVtWXPOyFj7lLGHiIMkgpRUfhWBs4MXar1Z10D21RgTUHEEZYEHmSMOCBmLQgx6AcAUh0GCXRgiCo2I2AjREgCqZYYBTyLiY7rwzLkCXWghewF4Y0BcJSDDVEGBAHmfI46f9eF1QX7cPYvsDHeDQxzfsMIcNiatc2HAwNqyBCWpogsLUsAY1sp2Pq4JEXsuLRxvKgY98iJjcoJCDDs79CXCom9jn4MNEeICCn+R5TlBKgARQgDkpTfMIU0CrCCKjgoIH9rBHGVTbUJgUOSUzpJB7zQc+kJQ0zUBtBcCBX0yjGS0TwAAguC4fqnAFWOiBuu2LgApAMCiRsUYrV7Kn/9va92UltS0qSTEM0limqdiwTc0OoBgRK5UrlSZUCFR4RdGd29xXhIEMQiAFQRA1QoAKH6AAGVcVcHUVUnEAKuB6qxIm8TQEvCEFImAERjADNDADQVAFMKAESTAFSYAEMjADV/AMroMtQAVUdGcO4XB34FAP70AKyzYu9IANgZcN0ZYJhqcJPLh4mpAOGJIh/+B4HzEPbhAPn5QPIwYKc8AGceAGoAAO5vB58AAOzZICKNBnSFJvkFIYJ/AduyQEs1AFFYMAOYAdQVYY+1QADnB+HFQYSVNkylQCQYQDjrICaDNLuDU0sZEZbxFZIgA1Q8BcNSACUbEngnF1ymQlFv+DAhqlKDfXe1AiVx0EW0GyKD3UWSplPycEX7OlHSPgAlcwZmQGaa+Qiq+gByJHBL5BBYV4FgogFT6SAgVgFqYBFZtDAiPAduCBBCMwHkegb5wmBLIQC7RgX0YABeKBBFaACs7gOn20giw4bC+IDugAStjjd/dRD9mAg9ZQDZhQeIenCT5ojt+QD9umHwayPPTgBuaQD5YHVuEQCiEihZ73edEQDaXAAyqwBkHhACHAfTZ0MlDRHRGgV62SZwAHJZIiAHoRaCv3NmFRAvPWP4HCGB9gAyxQACQQAWFoGDPkZVkGWQrgApb1FrLUAjQgRXLxHB1kP4riFLAhiXsiHRr/VRpIASh3colzpUWWkRQC6SdhERc20jIP4AJiAAiwEGmQRmauoAepiAqwAASBIAZK6QNlkHF/wRkhoAIh42VVgTHoBQMvIARoMIwyYJabIwMyIAIyEARSIAVUEAMwkGORgAqa0Ak+xQ/UWI11Fw3+UBP7MA8RJhDM5o3XwAnm6IM9mAmasAd7wAnYYA/3YA8LhpjLMw/SEw/2YA/hIApysBB10AZtQAr5qG78yAc58Al1gAY54EV9wTY2BAIEdSMOsG8i0JC0knKS0n0Gx5OJoWRJ8TCsERcGgBxYoAmYEAYDqAKLIgHhNDShIV49U12t0hQGQAJlUAYtcBpH4RoX/xMZXng0fTFjpHEAq2EAJ9BBSAGRt9JDrdEqrREf3xFfrgECguAKzyUGRMCfp2hpViAFg1AFRFAIQUAFZSAE75QWsvEAkeNlaQEBKlACYYIeVXCfn+MdMrB1DgADvtErwjJclWAJliAJxNAO/uBTPyVsdQcOKwoP+0APCYaYA1EPg+cHN/ADZnAKm2COkNkHZ7AJ0QAOaGA9M/EO8iAPSpgfBCF5ckAKpLAGbQAToyAKoTAHbjAKqaluN4EGHMABOJAGaMADJ6B1j6MoKYAGIPA2qDElDJAD9nUEb6Nn/bRnPBSHj2NMWJEDJUBEQ1IFryCO1qAJekB2UmIYpXZYBP+wAD7gAvEVXXARNedBduAFZw0gAbhSaqMRJ6YxKa2xKJoyc/3kNpshG2KhHXDxAC/AS3xCAq8AC7FQBnvjlEUHC4EQBLAQBjUwCFZwLGQUJpCFAArgI15hRVY0QdNUI1GTUvZXHmdwnULwG9CSBIkQDJMQC5TQDOtADwLhUyvYgvDgD/Ygo4YZDgNxo9lQDalwIn3QCT/qg5tQB1XlCXOABtgTDvaQDunQDukgo5okDjqQATrQBjsQCqIACuIgDuMgmpBkhfpYB2kYASCAAhYJN3KiKUBSJ2cxKAeABrLwArNwAlBCTFMhAFSDAAQAkTYkACWQhxQEXx1YCeOICar/8AdCwAcnwH4MMIta97OIkStyUZTmkV7FxU2GUVguIwEoFFJzcgBEdhUcVIlO0YackkyoIWuMcSw+BAPLIgRgWwWDgApOSbapCAuw8AdAAAtVIAhBMH9qAwEK8Be15SMsRAIzkAbRFV2ypqpClyoxkG9C0DdIQAvOEAzCMAjO8A3xMA/1gJjC5qLzcA//UK4zepjpug/1AG17QAdqUAfUgAlAygkAwwmloC+gYA7iYA4G46/xsA/68Jnh4AZsoC86oAGgEAoLy7CiIIUyAbGqWQo9cAIpcHPI2UxV1EwVYytKcgS0MAXOAA6bQQArywACYL1JYQJpoCkHsLJJkQA4/yIAXiQEJNACZ+AHqqAJ1cCcVfADpsAGOVA6qyEdBpAWNfAAv0KTWANfhbYn5mmm7UNEhlGTqLpySGEY/fQahTEoSSMbmrFRMbUnQ/mhHvNORCEEMlAEVUC2ZOsKzgULrxAIr7AHQiBaZaBZDJArP4GAaQFCDLCdNFAz1BUEZxkDSjQqUCMsmwO2fDAIpgAO39AIg1AJpuAO1dIO81CYkTs7XeUP9/C6NIquAzEP8bC51rAHqIQGnIAJkJkJm5AGdUAKWIqk4UAOn6m6opSlbVC7OjCwBCsKCdsgbjDHkGQwEGsOrikEJpACN/Id7JNLLfc57BUZBXBjg4B3MlA2gf91FiqgGQzATFNxADiiAjkAnfRUPoKgB0Q3jprQnTmwAxuwsyWQWESTJooRAi7gGtxBA5D1AKEhQzMkJ3LSGL1XJ/bDGk4SybllMmQBKbFRACbwp60BFyWlHVGjGiMwBVUQCPyJCq7gwa/An6wYCHogBldJBitLvQvAAMMnAQWUbxpFADkzA35DA/kmLDBgHTJwljMAAzwsBD4gC7Dww2IbBYOgDvzQDuvgLSERuftwD/rwD088o6KUrvUgD5tbDXcwCqRgB4ypCapwCsdDeSchSvYwIlcqmmygAyjA0SjQ0Rvdxi8xMKQwMFvKIhCLhWV6AjOAI0NiJ0/hJCQAV0f/wARTMAsxFYyzEA2VgAQhsAEEEAC5hQY4MACDAhgrC16xdAIr0AMjMMw0EAgizJyYUAk+MAM5wKZvgyUI6MsdlF1y0TQ/IHFDayVYwzUyFCeoZxoZ+4Y+NBVCPXCRIhV+krTDnKpvaT8PQAOlKML8+czPrIohLMJk4AdYYANlQb0KoAAdsADjFTXyJBiDeEeIsRvGHDUZLAPdwRulKAX1NQmVIAtRoAi2oAzroA3bkMRLPDv3sA8C/bqgiUj30RH0sA3VUAdR6galYAqc8Amrqw/4MA720A/4UA5PyAZr4NFtvNwfjQIboAEpgAP9Mgrt1hJtUMdp1SLxAA8TIWqe/4AG0eAJF+MyohEVMqMEvaAEU0AJzysEk3AO32ALv/AAgSUAKsADSZEDJ0BMh1W12YEaTxTCgxAI1jAIfoMDpqAGSQZZfzEAOslxQsBQSPcHZQACh6gY36ECRCEVc7LhT/LLt+IkFmcaiSIYmxGJATAnUBEnBpAYRHFET/2hSDAI0czBNh6rsQoLYoAKfhAENiABjo1Bi+3YB/ABwfUcDRA16Rwm8iEDgwBTQ7CWQzIDSFAEMzAIVDALUeALxFALtCADi7ALURAF2rDar6MP6vja+wCavDMu9cANneAJn3Clo9RVwB0KbrAQO7AGOxCbKKCFf64DEpMCKbCjZvAHiP++B3aQBmygBmowCnJwmr8LvCiGVt9gE2mg4XXSy5IYAlSwDE4wBVMwjJPwDLPQDEmwCCIQWAHwF2JDMvBpGKzBGl3XkokgCFbQXGQbBObRaokBWRJQNqbBTTVQilYwtoJgLNS1qq+BfipeJ5EInlPRGlDhIw7+nv3UgIDiQ66xGsaFHuVhY1IA2M4M2NEMwkypB1ggBjVQAgrAAQuw2OAE5AsQAdv8FyszA/mWaXHpdIFLHvmGBFNABL1RBW4ZBZVQC7LgDLIwC7UgD+qgD2buD+lwDvfxxLE7ShwyEPEQDXHu2/aAD/ZAbqHJBh+dA4COAjjAIyigAlbWAz8ABn//4AqSJEkzD+lVigZO6AbDk2LAa4Xn8AwIZBiKDCUQIAiVwAhKMAR5NQJU0AjDuAgjWDIPLCmJkgDTEQIMsAIsw16l8gQGGgiwIAiw4ANocwIokLR/IRhI0eJBUIqDUH2W5gO9iGlXEIm+3MtZ0akPTDLIlCtGgzSwIQC5hRlh8WbpvCqaDU/pNQNJEAuE0MHRTO64GghhEAasCARnUALjFO/i1AES4AEfYO+PjIAhMATpRV9CcAQEGuX5FuVtGwXTSgUz0ARGsAi2MAhTgARSMAnswB/7MPF9AAS/hvGxnbkZr6/2UA72uAYqsANqwNGDDlcnQEEqYAM+cOiaQAYs//AHrMAKrfAH4S9JomAHa9BuoUAKblAH4eDzP28O0YAH5oNwepG9g3AE+5ZXeBWMgZsEIgAbAIGAgIACCAQcLECwQAIGDCA8IAHiwYweIWTIiDHllSVYZWiMcBCCRAMDCBgkOFBAZYERQlpUCUIDVqAhLsoICVJl0YsHCREiTBhUJQITEBA2SNAAQYGSBhwkCBCVAIIDBkaIIAHjwYMXQkQ4AAv2wZFYsGABAqQHbSBAgQK9OhtIDJkgJDwskCBBgYIFHTx0kPDhYQQFBUK8mEEjxgxBRxQtakRlhhAjQ6gQ0iWkiogoSRb1miIESa1lkujxc+dP9erVd2x44pdvXv89eKTk7NtXz569ctFA0UHTY8cOHmuGs2GTQ8WKEyp48AiyQvqPP30AgVlBndUfIDfItGolSs6aOXZEjZJTJ9w5eO3dvz8XDY2JEBAQRIjAAIRRASOOYExChBlkgOgB/5QwYKWDCFrwoKoQQAAEEEgIIYQHYBDhqouE0MOsGUww4YEKITAgQQVSUsmAF/iAZQgXh5hhiBFGeCGIIWRAgoYCGlApgZUKSIlBIBk4YamFquJxJZIEiCqAISGAQawRSNjKAQQMCAGJSmahBRVX4ILlFTG/dAUVM8F8JY+7AGsIr7wigACCCD74gAERZBACzx7qsIOKRRZpoooqbOGFiib/eqnFmUqSUGIRJaKYRZFbbLGFmWe8oYc11twx5R1+wImHH3vACUefe6IZJY0eeFBj1eGe4yEHHnpIAwYafsAh1xtusIEFE1iogYwagihBhT9YcQUHNsxYZRVR1GCjvPPkoCMadN7D9p1SSkFjBRUgSCABDg7IwQQJRYgh3RiGMCCCA1RwQIQjbkkihISaVOigJFWCAAeJKhRBRBFEgCEIG8TwiL4QHGgAXJUOODFOq6q44gUBRagBQwMamBEGKmjAsqQDGjgAAhN8FOBKpghyIEgBqvqxRCYPWgoEq0oU6wESEXBAhigmoUSWWFARs+gxyzQzaTMXwItpCdxkID+m/0EowYQBYbgoBh5uYpQKKqqYohdapjiilllqkSIJRYyQYYooCKmlkkpMMWUeTVfbZx7cbLhjH3vOCcccOobroQcf1NhhVxzIIMMPMAAJIocTaKiBhxR4IGOPP2zA4YQSyrDhhhNSYDaP4dRoVhQ32ihvlDnasMNabN97xw40cvgQhROmOiABBDhAIYaBYxjkmQeWUuHOJIDppYkComowKJQhjCAEBjgeYasKPxohMZxmHCGCBEk+gAAFdJ+RqxlIsJgEGkIgiYSBRxgiiIBL/HFGBBp4gIECWhYKUJgEpAck6CBOalgBevI/B7SLRE6ZgRSOAAUkUMERRnsFmczkCv8OchAVeiBABzgQAbxEIC94UcDT9GIYjMRgK3aYUoZmsK4jGEEysxACFGjhmSWsawo+OAMenrEPf8zjFHa7Gz/2ocQ+6MFv7wiHrGKVAx/8QAuPYwUrVuEHPwAiDEFYDogsx4MxhGFzPchBCnpwAxyoAAU+SMUZcoCCHqSiFaNwQ7TsMAc8qkF2s2uPOUrRAzvYYQX48dGOTGIAcJ0gBkiQBQxGYAI+hMA/UnAGLR7ApCYFgCD7SwgCEnmACylsSj54QQhmIMlV1gcEPFKKQK5nyfpUaGFgEYGLaLDLIeDEKw9g2MhSkpISjawBDTyAkARggE06SXxgwZ/vSjRNkhz/70oPEMIUiiCEWAyiEYXA4JdesUFxZlAMCygBB/ACgQXkBwEqzIsCGBACgkkSa7sUAgxIIAMYYEgGVDgCFR6ThFkcYRCKkMUd7oAHTxDRH/vwxjfqoSklqiYf6djHD3zzAxsAYQuAyGIWVbGKVqhCFYAgww9eMIITkMBbKFBBD4IABBusIAUn4AEObHCCDSyODHNUgRlt0wY5FBU9bfgjIM0RDTvwwROfMMEIh6IQCPGvbYOIRRVm4c8jWEIGz+ukJ33ikwQIgAEOmMGMLImDEZSBQuAbQX2SEoFY+g5O9YlAWBwAzBDUbwhWEEQV/iqEIQjPASthZoKcUgAqPSAG/yPYF1gaMDNSPiQEJbpSgpgCTZUZAAZWkAE9zRILDGZwTF7qYJmA4IGoPq1p4crLBzxQpwZYTAQ+KMMMZmADIcyQfjMQQYVmUAVZIKERUMCFLZzgiGDcgQ+EqIQ+WEOPZ8iDNfzgx2rqQQ8yQAMU1wHpKjQx3vGu4iZB+KIKcACiFbBABTnIAQ5YcIMVhAAFKZCi7nDwAx9ITg2as40cRAGKcIRCDmhIarbMcY5v9KAEEUCBDjYAggjgAGUFSUD1HCA8CPAgXiEwwiKOcEBONugnEWpAA0Swn3+ZgEoQcAB+YFwSnuFVTvY5ZjVJYsm0jsAKVqACYXXLzwIaMEV8df8fKmdEAoUwJUHQY5jOqGIynTWgQkXe2AhiEAQMPUAWYQoTBs0CCz34QQw+sEELStAXEzxtL26O2glNoJ+RhMAHaIhJEIIwA8TwM3sEmwUVBDEIQgyiF4X2hB3OEAtnZEpT6lBHdlUjaX/Qox3qaMYzWgHSLGqiFaZtBRmgQ98coIEH5qoaDnIauhUU6wSeO4EJLserE+RADXf4gx3k4IbVsYGoSAUH7d7xDnMU+xylyEEJGgACFERgAyHggQpQAiQJiNIA6BKBFJAgBc8uQgQqaQAMZraghOjnegV8gA3UAAJZkQAkUrIPVUIgof3xrIHTdMpWtHwFnEghq1ewwgz/ggASkjAFsSSxcgNnRDIGPIAkTjEAQmi8pP9BYGEWmuYDRCCE9Fm5CnwIA8KCEIVYYAEIQDCYDTjnAzKkAQ0i5IBrF7AXeX7ghB6AAA1iQgYfVIEGZQA6DSYTBCEI4SZVoAIf+OADIHMJD3fg1ik6IV2KtqMbks7uPOKhDm2k4xnRaEUWr8OKVoTBB3zYAxrQUAYf+CBWnpOQCaRDXxCYwI30qRoHmrMrE6Dg1n/oAa9HIYpQiKcNnwDHO86xeMYzHh3RyEEP8ENXCJAsQvsJ1wGuJAJb0IIRjQjGC/5n5SlMQQkxOMgABkAAldAABFfekQ14AAIe+GCSInoADYRA/4MSjKB3CWJIVQ+bILCEAAZFoMIVxCCGKhCCCEOowiAqlnADtmyae4XxUibrAh+0YGFKEcAAUkQSgwjgmJJNUQhoAIMY8eQBQ3iBC4ZFdCpIoQpnwL8f+tAHpe8fDR/gAMDQi5lTAAJoJ6bpgA8AgSBgOzSggSMQFB9YJSHwgR4oAz4QhEWjAlOABT4YBD64QAyMhlLAA2jgh3/4B03ZB3dQh0zJLiVSh3fYB2hohrBjBU3gg2Y5BTS4g7Z7DhpgjlczgaqRDhCRgAiQEA4IgRKYNwlAgTT4AzJIATX6A8DDI1EQBT5yAzX4hHCAhwVrvMVDB3Q4hzGMBgmpvJKAgP8TQMI0jLIjSBsR2zMhiIIpqIRmUIRacICDIICocYoQEJ8SeQAQSAMQxIHcC4EaWMJhqYGRaKCHqQrMIgmG4acXoAIkACwxoAIiiAIpsALb6opHZIAcgIARcAorYQpgGgE0e6UESSYBYD1qcrIGesQCeIirwBoaCYIkGARB8AM9CATN6MX9I8Zi7AMf8IsBZBoCjBq+eJoP8AEa6Io9kwEp4DgSyArd+rkQjIVGsAU+QIM7EwRZSKhUMMF/6IcUvK54gIZvcCh+8IZm6IZKeIaQ4gRPyIRM6IQ+OAMfwIH48gH3SgEUkJzlKIESOAEFPEgTAgEJAAEOIJ1W4A4f8IP/PwiDH6CDOSi8Odg1NujCcigHMHS8MQSHMkSHUlADNsyshkwA+wCLCMiIIziCRqAFWliGSuiFXtAFW6ACdaAChcCPYEox+OkwziEBFgiBGzCBEWCBMhCErpAICHFFxEoRZuqeGTACJDgCK1C+K0ACQoAFKxCDXQKmYBo/BHggBCggB4gT+1gInxC/FLESGqOrewuJgUEC9vMBKSCEWOCD/QuCrjgDY+wD/SPGHJAAwCBAvtgLh2CAmUOn3EqMddEtexICHAiun1O6Z5CCKKCFQcAtzYiFWbgDczzBdERBdZw0d4iGePAHfsiGbjCFWJCFVcgiTviETdgEagBHP0Aj/xw4g6qBtYOkGhD4AOmgGvxoiOP8Aw76AzMwAzAAAy34gR7QAV/btfH4SJBsvDFEh3AYQXBAB3BIA7Y6pv+JAN8Zmb0agSmQgV5yBmBYhm5YB2AYhmeww5FQgamgqwagvBOQABtQOjToA7o4AxYgARcIA1gQg8B0ARMApYZwRRTZGM2Avq2sAkEwi0EIM1iIieByuJDAAUBkJLZ8OAhJxZKYmQE4ABSBgKEokRS7PnrCiCEQBLchBKWjAWz0gWL8S34szP27AQkIQKbhCyNtuANYRhaQQCGIgRe4CKxZDDQoOhngQeeKBSrgRR+Igd4SBD54BTxIhWjwB3TsB9RUzf/XnAd1iIZ98AR9SAdZoALbZAVqiAbdTAXDicYZ4IFeoRq7O0jiLIEV8BcVKIEPQKcOYAEbIIOTAwLG+YFIRQM1IAVSmAM00M5wAMlyiIcyfIcx/IY+sINSAAdwwAMYgIAZAERREqWF0DDHkgE+yJMkkMlaGARt+IZKGIRz6AF/aYCTsI8YVQE08ARivYMyGBYSKIEawAI9QAUgaAE/oBwT+FUGQJGqbACBGwQkEJQrEAQNNQtUMIszg4gRwAGPGImtOCap9B0ecYqlGKAfkVdiSomtAC6MEAEjOANYkIW/5IMbCAICLUzD3D8u0r/5+AuZc7MFaLhlXIAWoIEhgAH/F6kCGbCYGdG5ycAtPADNPJEB/6AFP8CDkRVTbijTM0VZFFyNiooHTwCHfYiHQZgCVcgiaviEU8iEHezT9ZKOqrE7FRBC46ya1TrUg9wVFmiBpKUvNlqBRz0DVYEvHsijUdBU7hTDMYSGU+CDOqgDZDsB+Imxp0CRBHg2jYPDbpJJGXgCQpABJaCEtIodEugdErmsUwyBFiCBHiADHPABEKCckxODQNADGkAYPhAWtGRYFBGm9xOy57OhKhADk6MpPSOBveqfFDOJFTCXCFiKpECS6ymmZVqJ3mlRJAGSfxkBGAiBIogBsJmCQaDHtSNYg51dfjyDl2sah2UABRCI/wWQrcBwAe7ppxjRp1VKFxpAOiqYAp+bobXjA1Mg2YVKBWw42dS03kl7wXowhWfAgyCoBJqt02g4hU2YBnCoAyxggfRdDkNtNUMtASL9ABv4gQ9ggQ8Y1EVdABZoL/pagZp6VDuog+BguTwisE01SXRIh/GEBk/og1VRjvTENyNZCPaTSUBZhig4gklghFuYglmYgaYYURUAtzhhGIbZmBRjABuoAQYQgysQgWZVBTAIhA9yATI4VKbJLAZwCvnLkLiiESHggyD4AcYZg8glA/dpAQkpHwgwTjQjmYQwgJTQ4esRinndmAcYgBWggYDZipUykBGogiSYgqTrpoL1g/8z0D/aPePbXVgCZNgCHIDA4AsPKIIiGJ7UHRgSEAI8QAMXgIF+qwKPMAU04IOFil6FGlN/OFPrVVl/qAdugMFKyNJAGwTwzQRw4IRN0IQwqAGUY4EgoC/9HcIh7IASSIEOkK8PMAEPKIH0DQIyqCn9ZYFADZ00oAPbQYM0aAM2KOCQNEmTTOBvyAMfsKRX4lzgUwqV6Bm2OYJecIIpSIIoWIYpUKC42h9G8oEVgKXKSzH/fKXirAExAMYSeAC2AIRXEINUWDqDeUyGNYCGKKDDGLiZMrMyCIJhGQMzY5wzEAMSYDsWGMQ4YYAbAAIQ8J+USRAIaLUHeMXncZCg2Bj/AehV1QWLjwBEi5BJJMimJhAE28W//FtjNPYBFILMxqQ5N/OACFAri/AB7bmtQfOBIOg5IaACtgPHPMADPiDZpytNk13kf1Ci01iieRCDM3iGO9wSKpAFIaDTkBovVmgBG9AClfMBXjm1g1SBgSRCEDFUOgEBFgCCg6wBFqCag7SBEiCkQuoDCUiBHRCFql0w70TgdEgHcIiGPKBWCAGXK6m8BGiX2qOCIRgEKJDJI5gFaCiDZEqRlIAAFTABzUsAhukRE3CXmHqAGggEPnABBdSzGjaYKtJfN9ZhA6CQfRICKGVAPyADLDC5GnDtYInUMiCDFogrCCBrCGAAEqDW/4KQyl+lMJ+YGZUgCCQ5AArBvgp5JoyGAlmo2CfoaC766Oj+6CF1GsZEAMac47tYgIHBCqOrjxEoAQa83SDgY5n+AawiWZweWYUqzW5Q5H7gh3h4B3pQB9ygb2eQhG4QBFQYRyqAgRig02ZZBbQAhBrIgj8AAzIIgzD4U38pgTY6gVZjgViLtTipO6o5ayI1AdlaAR5AAzqoAzrQget8a5A0B7mma3BIh28AB0+oA4MeJt9ZCGz6WMs4AmhGAhfZMhQtABZ9mPvAXISrtwP4gBxwvWA51BYgg+XbA1guATLogx9YgQUoAANcgANgAIUxAiNYvyGQbSxQcD/4gZATg/9IHYMjlogYnTOqwW2TsTyDM5ISGyuSIYmHkCx8M4F+OoIYkIIpAGlBqAQ8kO6P9gMPuAvXUkY3Zkw7EZ4SQINSyLASAAEhGIQqoMDb9QHuOwNUwGn1Vqj1TgX3hu94wI2HsjR9UAc8gIV2KAOb8AGsmdOQYgVA0IIsoHUDz4I001/pUIHjHML3AlpJpzD8GHbjrBMn5ICqsTUQrwPkYAMsNHHvpOsV/wa6dnHIQ4oCOIHecYApWCWMWF4CiQGlhoESUJB5JYh1tUW01Ly6gwg0PkgyMAMfAIIw8IO2WwEyOAMboPIBoPKGCxEReIGBn1h8+gEuygIFJ3MxGIMfoAH/LDPo4yyBknEICGlRIGG9oGgyI9kYCCgBBBCJGI2AHKAnLJHJ6I4CU+CDQUfjM0ihE4J5p4HMmWOAdBmBDZgDUpCA+oKBMkCDAREC/lM6nVb5PDD6nX66VPAGRVbZeOgGZ9CGZpiHZpgFQXCGwpIk+qGFpp51LLgiWqepyW01Woa1IUxOutrw/UixwMiLDThID/A7OiCFZvc1UviEcfBluUbgb+B7U2gqHmg23wkXGJgCjcsIIfAsrEkCWpACWYAAAhiIBRkmpuBctWToBJGANoqTM7jnJNaPcDYDNpqvXSkMLAcSKxOYi72RXfqBuXjUBV8+M0gpgE6xymOsXsFy/6rAj4JTCU8it0R6GKaoVxFImQYggTXoAPzwDyMoA/xjQF9k+TPogRRyWJknUry4CwWgAa2cgRNYAzpggH5iP92jQKEf2aFXup1mb6Vnen74Bm5QB0WhhEpw3RlAAt0qrCKYggCf9bFrBdYGiBIsWrAoUcIEQhwnSoAooaJEChANJDD4EIGBRAkfGCTosKADBxQ85tSp02ZHG1LhxpUzdw7dy5fp0n2jmSZNDg4SIiA4cGDEgwgiQjwQMcPIESNJjMSQ0aBAAQEBBBRAEPXgiAgOIEQ9oMIOnzQrQJxp8YABAwUlwuz58wfIDTNkeCg4kAABAgMGHDx4MINEiBFCfv+8CFIjCJkgQHyQIfODBYiLehsY8NlghA0TDRqglWhAANUDUKkmiFpgwOgCBxokMIGggQMVfFCEAPFAypQzuoUIKaP7N/AbCxZIkDBcQfHhJiR48DCchhEZR4Ss4dHhBIgQPs7w8cHne57w38HnwWMez507qLz563evVD1/8wZV4uNiyJFBvNH4gPEgRAyrrMIKK4AAwsoVQLRQAwsmNMQCZCCY4JCDIFho4QfFbWDRRBFMRNEJHHyUAg9o0FGHGzqwQUc04rSEDozowHNOTTOlA040aGiwQQMcnJDAZhGMwJcIRhQhwxBU+DACGg5AJRqUVDWAgAOiRSUAAz2kkIP/Qz2cUUMDNvBBxh97mLnHGSWgFQFUTx7gQAMPrBDCC0K84IIYZIRBhg0u2BDED0H48IMCoAlAQAEGtGnAZpsxUABGErFJ1WiGUiWAZX09YACb/6XAxpYzCDFFLLDwEUQQwKnqR5rDEeeqccXp5EEJC5xwgxFIDGKCHXZIYCEJVQwiCR7k6THeeOGdlx4q6rT3jz///LMPNPTUw8cmUgxiiR49vADUCCIIyAoYPgABSA2ZrWACDiqswNAHIJxgwkMR/NoQCBAwEMEJHUTgYQMRJDAwCjpJgEIOapCU4g52fOKiOTFKLDE4pYzCBgr2SpDAalrB5gAMMRgxRC3LVILG/wxlNFlZpaOJhoAAEZjAwwcq9MFDGnywEOYeeehxJiA/gIDWo5cqkKhoD4BQmGFihPG0GD/YAMQPVZOhAAEEgKZaogboK1plDJSwQg0fUGllpYcigKhPIYiwggoo4IUACmtsAGTKgsRSBh+s6uY3cGM4N1xxhRPXQQfMibhlCzIg8YIgeJBAwwo38I0sH+HlkXl555mX3h2nOPtPP/1IC60//tBDTRCxaMPHUUONAMO4YJzBwx9+rHDCCjiwuwLcIOTQA0MPWfgvwDsBPDDzCRi+QQ5rkLQDSnZEU0458Mw0sY3poFMKKChIMHdpKqjApgEjxBBDCFQgUYs8zsxzxP9Qo00VGgGPVhXB0CagwYODaFCGBfjhDnjQAwL/EAYbgKBNUpnKALCElvTRoGl5cppcgGCDqjFGAQpAQAQLUBrRcIZRTzGB0mxgAwj4pE1aA80AWggzENCABznIAfNQ0AYNQEoFZ+gDH6rwDEGo6jd+8AMOFjC4wxFOAhxIXHM8gIIUoMUIsDhCLISwkQioYXOY25yyPLes0DmrPaYjHer80Y4xnKISQjgCEkRAAxhMYVysMEUdxBCEE6CAXiDggAl+gIMN7GAh8uKfRewFsH8xz0NWEWECCICADiSMJHaYw0nQEI5yvCRG3dseOsAhjhRp4AQ5OIFGbjClBsRABCL/qEIUZjEFWsxCVDIIAWjuB0P9QepfJuBSDr5yhp7lwRV5MJNb/iC0A4BQKls7TQAMUJEPlGAMjdFTGMwgFyxc0wwLiEChsoYXjJSABC1gyNAM8J8QMOAAzxTAAAaQNdUg4FE9AN7uCEAwN2wgaznQjcqCgIYiAmcFrnKVR4oDkg54gAPNueEENjCEJEQhCB9YwQhOkDPMIUsPYRRj6NKRutOdLnX+UAcfyhAEIfgADWgAwQhqwIoBseIOdFgFFgCDTv6xQAUc4NLxGDCWCOirNPVEHmvaNDAEfHABhGQDG9awBjeg4WGchAmMbIQOUKKjHHJwgxtEEY1SoAEH/ONM/w96QIVadKMSzXCGDxogAilQ4TMPBM0BiGeVBqjABBb5wD89wYc7eNQPPWuLW/SAAwlkLYLyrIs7C/AAEizABUC4rBjEYAbNXrMxZ0jc+BLgQeSsoDFVu2wLQMAXylilMlDCi09eI80e8OAA2WGeBuxGAAls5zdmIChwSpAc4izxI4hjjgk6oKXifIAEfJBDAjiQgA2ggaOZO5ZHxbisU7RjpCQ1qT86cQY8wMIHfbCDCgKTg5kSyKZYCEJDShACe2XoeBnKkNj8SpG7VMVReEkAWpY62g2UiA6kIIUb1KCSq86IJjXiajnc0AY2iAIc4AhHGnjQg1/WYRBTmIIUav/hDnmYwifpI4WiAhAAAGBqAQywygFKoIYeoCFnnvBEH45JBj+Epy1t4YQPNhBPAjzWg6BRwArEQAMiYAEIYsBCZrXptGueQScJlcAGTnACFZBBQSX4wXvT5QIGxIkzaHnKf9u5mQ+UwQc4CAkHODABFOxgAgxgF3AB59uDDscDi5VAB0zgUCV+4ARqSAFFDjYH6A6Muhz1aHmyC1LznEKk0fpu6uTxijuYwhp4SMMa1IACFKhgFapobw/CAAQHERUt94qMBCBAkQ4oYE0fKOrcFBABSTbvLgDWgIqkygYJg+IToYiGTBw8E3Bs78KjEAW0w4GjPpSCB7czwRuXkAT/KszCG4J4gGpedgAC3G+3SsTBCuw1rxusK141uMFazoTMVKRhA6O99wsV4IEwZPaCZMgsvzNLZQ9ATwU52FKWS6vBD7QACFj4QRZ+oEEbUIRoLYyti6tpTTSkQJ/TZcMGCgACHAAXOH5LonFcdQMfiCjQDm3OAujQBvEVBwVzmAPzHP1FPuhhWdo1T7O8W1J/7AMbzzhFp/lQHTscvAR2vMMZzPCui0DgXx24EAgAzQDiALie+3rxB2u9tgJIkqlYG5gGUKCDtQd7FAceBTy2ShMLz93COPoE3j9x4XD0wRN3iEYf/DeDRUwBDbFwBlwb2CaYqRg0DJCACW7AAglA/4oBD0gvUWpgLnkjcw9pMGUKFnBvBYRw33v6N7+fFvA8eZbWtd7AqGldAjI8HMxYuH3ELxsEBkgzLQeoSwE8iBYTXBMNOHSeDkOeABUMtOTA+QCf1cIC5Wzg5c0ZxRpoPuevbmy61R2PpD2XHp9TenTSAm/q+NEOpFuDDzPOAQxIMIJW0DQVOqOhDTjCAFkfxOqAXoCv+RpUjJYkUUSRudgAJEDasd3auQEP2MEoQGApTOAEmgIFXmBJlMKBUeB5uRkI1AwEPMAL4EAVDMEUgMAHPQqRRVDjUQpU9ESbgAAP6MwH1IAZAA0g9EGZ1BtyiN6hjNYADIfqDeEQOg3rnf+BCXjQdaQAqfHA7HVW7WWBYwBBEJwFWhzN0RzHRZiANfkA0+WQHPTTAKyASzmfblzNcaQhASBHClwHc3iACoyCqBVOCizaBnAEB3zfd/Tcz/Wh6Fwa+pmUOrBfWOCADMzACyCBHRGIFmBBDZQABEBAQ2AEBDRAhmgdmZHZUnWEBxgHcmQN1pzdBGQAA7KdG6wBKZREHWCgBYIOHtVBr5SEHUxgHZBBD+QAC3jABDWAFaBBGQiBKRgUcWDNGt4VaoTGaeQSAaiAGpCBXPTMz+xBDubO56WcB4nevXmAGRAh1PTbvzWGGXCAEpoPCoDAAjxhZ9FeFuReEHiAArjKaPH/GQh04RciXxhmDfNpkxkm4XHcG6ABGkhEEQ94QvZNQHHoACnIgU44z0btYR/6YXedXyCeVCqYwjPYwS2mgQ600iIWiCOmVgRQkyQiD9Gc2eMhAIA9nieuIVMlgDyNoopAlUy2AVih4ieYAzicwzlYmLTtHY6EQzREgycEZSkApd/dQR/0ALzB1BBEATQ4QxBUGwE6FrlNxW6RHQuqWABIABrYAZlojrwlU73Fiuhho6uYnuoBnBGmIxJ6EAeYTw7gwA20QDpeU+1dVnH54zsqUWN4oQ4gHwrcIwNYmxmeARA0EZ/BigcwFK2cASnsAApMgGQipBucgD5xpRchEB50/85DmocrmEI8RMtEpo46cNoz3IEd9EEd8AAPqEArEEiBAAIYKEgN+Nm6zFdI0gpIeMjAcMCLDYwEeBABoNLAzNkOyORMysEoLNopkkI0RAw4xEh02t1PBqUnhEM4XGd2go4Z/MAN0EASUFQluIM7eEIPuONwvFDjEQA2kp4CqNgABAAHlEI0mMEf9JiZAEIy9cEZoNKrXGN7auM2Po02dSNbnoAHmUAKbEkaSE1d0t7DXZYNlOU17mVwKpEE9KXxARgf0YFlcoC16SNwmUGtvAo8ptxHvFwH2IAfkAIbaIBkTsAOYFIkTRcQgZ/PdI4Bjd+yuMIrnII8lE4aoV9pmv9CNfBBHZwBHahIDtAfgYDBFszmZU0IlRJVvOxXgKXko3BEBxQnKUIVTYIVWMnBHIhCKISCHHwVKkaDhcHIdFLnheFINHxCNGQndh6lKfRBlwXBDOjKMjDCJdwYPayAc5BeBMHQcQiAkcVTAHhAHXiCfR7TmfyBfuZOf5LlXlboArAAN24Wvx0ochyEwfXAD9RAY9weN9Fe1UjchI7eNaZcvHQhTgwMA+TAHPRTB/SWiBLUB7wjisJK4QiaBwRSi6YICqQdG3yVDhwnG+ghz0Ga+ImRK+DBK5jCPAjpaKaDKXhCJyDpGdSB2ulAK7wmbIJBFmiQCaRb1lWiXwlMRwj/TAN8INEQjIrQZBvc672G1ZnuK5rKQRvwgIFZWCdNTCh9w94FJTioxHZy2jQ4BrpZVjP4Qid4wju8w2I6xwrGUxCKHpE9kIo5KqTeZzRKY6X+weeB1kHt5XB8ADeqXl2aAa0tAEIY3Bj4AAtA6KlCaIRO6AAOwL29igSUAGO01F86zw7IAYxuQA/4xm8BF6F4UHDGoxJBUZwN647RgRukqXI+2yhorRs0JB+cR6RxpudMa0XSQ+mAl7SkbTqUwjN0Qh7YwRmoQYyOKyuMqxbUABA8Igv8QAlMyb9EBgjcIUg8nodUHAdsgAYAG1RlrRxAGyhELr+GQtaywQPawVbp/+TASqfdYafe1Wl21gEeaMI87IFSvssNgMIZeMIn7MMZKJFwYc0BwqNwRhDIRqqkIpZb+MFY9iBZlqUH2ECBFuGnfmNjBGfQmg8OsObNpiOqSpwGYeNjraGvvmEPkIEPrAEbsN0OSFjW+qI26WPT6oYZTN/PEkfKOdFBTMjNngEaqEEbaK/2soEa1K8PbEdH/YzmkK0YpcIm1AO2pk7pDDA49MAdaMJ57YBLTgABjOu4hkEP2EANpNZBfMBd/MtmJNoGFAfzeJDzcIQEHG2aisIohIKZikOajqmETdgDnkEoEaybUqfnYued1kEf6IE2NGwP+I4PfAIaeAI68EMuBv/aSrpkPLVnLn3sHYQsWCLT7vbucMWKvvVtNhVo+G4W6zXGGCCvCpxACvSVQejsqkKvhBKgcL4jgEoADtxv9MAvvkYVGyztFYcv+QrjzwIhcsSZu/AAi54B9N7voABy1YwBEN0oAiHQ/vah/wJw2grwAPfDN/yAGJyC+RjqBAyAA7cCIKQBDgTBunwgTzCPCGWICmyAKeuEwRSOAiTABOiAhKVp18oBCoupGyDnA6YB3rFu3u1yLt+YJ5RCL5OCHZjBHbACO/iBILHAtlqPPfzDDTjRCXQiNkaSAOgmzIleoy6xGRgW5+kuyyGvNZqoCWzWNkqZwDmvGSQh5C1ov9D/ShZw0+2t6mVJKPqWpTXGIw6UwQ7jAD/3s1wKyhiUQRk0LR0nUWL+J3EgRAewgA3wAA4cEUER9Bn4AbLsQXbx4Ud5ziukAifkwwCb1CP3Az/UQydwwg90QDyxMiaPKyDsQVkxSA9gB2v8y2uAwAzMgHQpwBO5XJwVznQF5uPKQSiUsDh07aL5K1hZrh1sQB/0wQ80NVT3gRpccWPcwKo6xg1EUQtkgypEkSmAghqgwz7kgwoAWnI1kaEudEEwpnOUgDbn2Mg6cR+MpeF0IkMZhwdIcjads12iahaYwQkQxw0oaGArUdXE8xif1oQ6kV17xM8OKyBHtmSTgUAL9Byb/4FwYGjKhUhyII6oLu8NHJFoj/Zo3+ge8txmorayvMIrnMdGczQjm060hHQ/+EM3dAIeqIA8qbQrvCYgHAsMAMocjQBnuOu/CAEaJK6WLXeImHIKnAD05ABNjkIJK2c4YBIm5auEPeANgIM0fPd3TwN4j3culwLr3lgd3MD1LgAYsMP0LYAZgEMaxMM+pMNiAdIGoK+IeJANQMg5RZEHtIA2+8HPQLUT864pb7BCHRcU/cCAZjEUPm8nmgAKeHFfTchhRxzEaTg9N9ROR+1B+dn9puMYWBMZBHRlW/YVTyjKIke/OBFodcDYwBsQHFFUR7V18cEe8Fx48KFnTmtrU/9rKqRCJ8S26dB2bUcDHvQA6XkcAMBCbwPCK8ACqpRgFcSAEIQAZ2QHCKzPp5yAQsxAMN2QhvnADPSADPDADkiV/NKBGuTADshADsQk9djBDdBwDMPpNxisd3vCeHvCD6RBHyhAC1iDNSDaD3SDJ4y1NOBAB2xACpjA4SCEOLLbQJQAWwt4J2yjmfSBH+RO7jzNGcD5DswKW+MANTm4OdNeY7Ae7v2AhtWvGqxBWuEi1UDcGM+zBjmRoD1RrCSHcbDAiHdWQDdGilf2HI/BByyRE6lAcwhack2ICtyADZSBjTc1H2D7eGzmAem4jve4tG7mtAo5kXs0kj8yP0ADHpD/gUvq0wA8OSzAgiq8ghRUgbC80RBUQSUK107MwCH2wAygEAzc0Az4gBCIygzAQMA3RQ5M0XKPAMTHwAjIAAr0QBrYeXROTE/6ZOfq3XcD+sXvgA5sATvcwQaYgTWkwz7QQyn0QKBFOmhB3oSo0ApcOmNqOlTPbRvchKf7gRnsbQ0Q6mIiTnP4wFh46mY96Do+nA0sexoGeAtMza2v47nqOotzgEE8UYoelNAyBrGXeGWjuIqHLxkIF+E0VHLFGbsA0rTjQI1fu7bn+B4iMv/iwbTePWuX+7l/9Dw8gynwgMa++wAIAh/EgiAIwhQMgiAEwSAkRRXAgIVwRAGMgBEg/zfEh8DAy0DIwMDEm4AIQDzEn8AI1AYEhMB8mX5gjMCMocEN6B1PbvyFYc84iMM41P4nAKVQNoavBKcmbEMZ5IEm3MM8vEPLg0RfIU6Mr6gEX3oJNAfO74CChQMK3+tE7wk3+UDWNZRna5gJOBlfRzgW5B4VqhD5S/2t3/ppzTPFAVKvIw5CXHPfev3XWzZlj334+kDzn+MJxEucxZkXYz1AmMBxg4wfg30Q9uGzkGHDhnog5sEzEc+dOxNdZXyVqpO+fh9Bhuy3T90zUycGpBwAAICsSrKm4CEFC4+dKVOOUJFhYkSDBARICBH6ggSIFTNS7BwhQkQIp04jRIDaoP8BhAgQHkAIcQJGjhw36ngCB07aJ7OjRkUrt5Zc23GfosX1lIaMHQUJAtRgF8TUt3300JVS0+EEDhMcOkhQLMHDChs1WLRoUaKDBxZ3OqmZ8CkePnyj5LRpcyZMGDFmzJTwIAFxhxI4eKxgYYZMbdtYcGfBjSXLD98/gAQX/jtL8d7Ahd9IcaKwiR0nVJzgIGFD5RVkfPjAbnvMmDKoyXQv8328mTM4KksoAQJEiA8nOnzIYeLwCRYrzBj0k1ChQ/8L9cgjQIoIxCMjVDbqZB+RRPpnHm6eOaUDAFQKAIBYXprFm3jqiOYTUmaZggokhphhBR5EUwMNNOzgAQ0+dqj/IwYYRoBAKwds1Ko9p0YAwaoHHDCAR55U8CQccD4JRZwlxRkFlHHcIqect+KKxhMyfuhDgQACUCATTK6ZxxN7wBGMtRQ4QGyxBRZgwQYbWIiMsg5WyMOTDXQI55NwSFljBzbWUKO00lL74AMOPnCNh0VtEMO22njDAlLjfqvU0uIsFQ6IG1RQIQUectghhR5UwGEHFOb7IbvsHg1PPFfFK8+MGzhYbQEfHWAgMQlAKMGEDlLAoYcziD1DP/4QWihZhyDaI8ABnw0wjzxe2WRBBkHipx1oOkllwgoDuGmKWWSZhQ8WP0EDJiqoQKWO0NogpYdF1bADjR6E4Okqq0Kw/1GqHKOKwIF/q2oghPZUKGWsT6T0rBxQRBlHYonJGQeUKj0xI8stAxggjFakmYeMeqIpJY0FWutA5Q4WUEABFm54EzIWSmDhhztKWQDiNVLQQYc/2WBj0DAKTROxE1Z4zQYyxHAU0t2Mi9rSqYnzTdMbQt2BZx4+9SqHE3pQY9Wxt2v10e68I2PODkBQod8QIkiAAQYkYJsFGnwgFrUzzCvW77/99sPYY/vQz/A9TskH237+8Ycebq7p9tuVuKRiCHarEOKmzKcYQnNZ1NhBjTV4wMMHNNRwUagYRuhXYBwdwNEqrBx4IISqtEIgdgQSKKGHUaSJ5km33hpl4onFuf9YLjsQ4ngAH/ZIJxoPzKijFDQWkI41xRJzuYRN34QzzhXusCMBDRSYAAUVfhZVhzRQo+1XXzmA7oPXCBrUadt8y0I74H4DBABSLYDB4VQOQMUDHfCAfTpA4AnUoAZNAYEHvuGBAANYKdT4YFMeUBl1RgADB4zABA6gUQ9I8IIQCuEGNxhIC10IQxnOMGY2UIENWvimGsLpTSvYwhf+QA13vMMd7TCiEb1BjT9sIQtwUoBKAMAlIVBhCkJAQ+aEMITM6eRyQsicDGSQAxqNEAZgDGG/DICAAjTAAAOzEdxCkJUIyDF2OGqAcz5RFlC0xS2fMN7xxpG8uPixDsxbAJf/ALADT9QjFR4wBSnqcAbWHIZlKOve92BogxWYYAMJWIAPBuAyUYoSWDgowSkTpTIT+EoFHcABGnhgA/aw5369Ys8pS2Co+33AAyDQ5Xp86QFhekCXw+RAClSQAzaAyitsmBcO7OAD1QxTmGxaADWFuTROcIMTpwgDCzw4nQ6EQAQjDMEI0CADGMTxATAQAQxokDRdplIyLYiMPSUTJ33WoAbh86dkbAAE42gCEFvYwio2oYlTnAIVYZBMC3sgAQqtJCU3EUIMRDCCi8Ygi1y8yRA02jobCQkGWRnBSSGQAAMkIG64+1HAIsCefVklAinYQVo+MTy3gMJJoPBpKIA6/wqzfMITheyDBLgUABWcgx/V8EApPGEHNTDnBCY4gWJUwBqUxewGWnhTBwZAgAEkQAAKwGbLFLCAG/ThN3PiwCpLwIEe2KEOQAjfCkDAAn7ulZ/3uc8KZKPPyAiWsL1iQQpQtYOf5cBTO+hBD3bgg1gSlgUmqKc+r1OKU3TCG93YxjX2sIJdcUArDXAAj04agtgxRQj48oEQzoAcDPrAN9ppVdPEUJpADA23YQjEbwGhiVccCEEC4kOxyrApDkxUJUdwbiy8mEURyIAKVWBKDIYQAwic1CcJKMDAcHRSB6yRKlSxSlWi4joQRCWlEWgAAhgQqjl8iA7i4KPFSOEJs//o9yxDLSrzkMolHtyjG+z4gSe+cQceoCBNwDIBdRSzABU4xgZaiIwHxroSBdSzngxQgBZWwYlVmKEMPviVa+JKHzuAwxRjA6AAJxgEIOAgCEHYocz8iUN/wvAEXtlBp1C1WMj24MYxk40mcXiDM/CBraegxjTo0Y5ViKEEEkBBCWN3UvG2sXYhgAEMYhADKsjCFrCgrW25M4amlcZwBgmEH/7whz38ASLPesUpusENdaTjG+lABzrSYRJTlMIUszrBEymkGCoIwQhVjIEMRvCAdwpBnVNk3QhiYAAIqLEBIDDB20bgXgR02gFUYSlMZwcBn5g3AvWzAx3qQAegjgP/qKKAailGoQZP4JoOuC5FKYiVBg6MVQGk2McpWLGNVmyDDz1IQQ4I04FftWwDHFBBzC7MpmoD68It0EILFsCAFXhjHteYxnluoBpf+coEKbDDOa40BtuguTZjoy0OBqJJwNrAxsF5cY0x2Kkc2BSxyNzBDnjgAxXU4QZBsAEueTnMD6yAti0UYBhWcQ1q5LkPvlJtA5aiwhAgIAK6ewAJZgDmMMuCFiVelW1o84PB+YEPNGdIneuskY2cohr+wBY91BENaJTiDnywAQ4kMICyuuAD7KKiDEZ4xhFUQZ0jAOkIMTqCAxTgAA2QgMBwN2rd2ei9vEvA2c8eN7Q3wL1s/0cBwtMgB1GEIg5xcAMf7JB3NdDhDqa4wxmYZ4ce+CAHG9jACXYAD26BgR3e4IYZfjzw6XigZRzAgacub4MWCLMFOGCTG3pQg81/+wMt4MQ+/tKJNBBTZW9NkwlcBI532MEMaThDGWrTHbNhp5eGorwHvgcEew//PSdAAQoWvBzRMXbhtOVBCfqp40zy4Aab6kALgLCKdtSDH/tIBwlM8F5JiyArVZFAAgwWAkgvZQZlQIMPpiAIYh2kD2OQ+X5svgdnSWtarnjF/1MhFVCBI7CFH97hG7gBGsgACPAgTniA8vTqA2SAtSLNACxQSNBABHhCBoRgBqgASAxAAASgAP9SytQcAATSCP1UzScQQAQJ4OwEAO3SruQQQAJOwGfSIAfcoA0Uawf6IA0ObvACIRbcb17SYH2Ww6ZI4R7IoNBYgR424Q+8QgV+LDEWoAOiAwW0Z5gWoAb4YAV0AA7c4Au4gAu+ABDAgBq4jx++4QdXaWXiqgR6rA+YRw1sLxYEwVXKAG3krd6M4q5WAAd+YPCGb2w8IE2Q6Ws4IAcChQd2AAfOIA2yYwVuYFEWZRAXZSDE4AaEiQW24An7wR/mwZoUIAR8AI1CwLsSYANQQAdOINJCaARmIARiIRbmD/84iOaSxVmcRSIkIhX8b7g2IhXyYBOwpR74rBuiwQfGIBX/7K8HTMADaKwFRISKQOoE4GgEIO1thECjYIAH0qgA0K8AEOAARu29BIB3TKsBCiAlGOCtzq8AyBH9zo4FI2ADcMAPaEMFtHADfCAIeKDEBEEWHkEQBMH9xgOW5oUHzkEdfMATPIHxNEETaKBnBu5TtNArTmADrGwAuMRQFC4HdIAN8gAQvgAMNIETWEEN9wEezOIMGEgFDq9+OiBNJEABOEANggAN0iz36k2y3ATfHI4SVaUQt+MGEuWtDo8VdSCCdmDgECgTLTE2YGNebqAFmsgDsPIT54Ef+IEdSPEBYqAARnDrXlAcNUAHtFAsZ4AGSgy2/kZVjCUh+CAPAAQP//SAQP5vI/SAD0yBQfbhHdABARUQD1DhDLLjV/6xBKioiibQdkwgBuCmRlrnbWagBMjxANTuvdBPjXhHHsmKAMDmDk4hFczABhggAQ4gAdQIR0LABCLgBALqCmpxBjjgeyJBECRhEgYhCqSAEHxTCgZBFmShuoTADvLBGXwgLqigFbLBEIKACpNJI5NJCx9MA7jEBlbj8hImFEgBEMrwC1iBDLOhHvQhHuKBH+yhHMQhGnKAwc4vASRgAjhyBRDz5WxrVXoABxwD3/6REjGotogvPZbS+FQAVDqlVHhgP6vymaoyljxAC77NoD7RG+ihHjLBZVrmdgSAS1zw7CZAA/9QJQKm7v32MH765gzIoG8Mgsno8uYkgkD4QA/+MiT4YR7SQR2+IRqeYclOIQ0GcQU4YDGnIHOuTgiC5F+cIgcskARPYOvkse040wDwyru4RBx90Az+YBq2gRpS4QYW4ADuAwRwgOsSwKpKoBAeQRmCwQqAIAwMgRCs4BEiIQpkoRlkYRJgQlxEZArAQR8EwQd2NP7Y4QteAVU2MjpMYAp/RQJaBtwAIFhwQA2eRBTCoAwNSgu2wBra4RzOEx/0YRzwoR/4YRTiE0QnQAE+oAd847Fc1QcWkgf48+iEJRaqAIdwAAiCQBCiADs4aFMMhWVUxvBOoGugEplk1QYGL1b/F5QHwCkL/gAQ/kA8qWEe6qEetEBD2QQBkqpjWCKsJkAHvm4GbJEHYEUP5W0M9kZw5i9ZlkUi+mAPfJETQmIf6kEwv0EZezQPUCENFkVIeSAIWCAEhkCdeOKiXjHUtFDVQsAA5JHrZiejeiKNcIisPDQFgAPjpmEaOGEPNsUFrIAGXgACGAABCAAEgiALYiEYHiERXgALCsEQDEESZOESmOESLgEPOiQuoAEaquQe6gEcPOEdzqFMMEEbNCE6jM+mFJUDONJRfwAHlmMk5SAU3IANdOAGKJQVruELqIEdPCEf8CEczEEOQAFU9SEUNCABJmAC2PYnyBTfji5ZXYg7/wuDUxquBkogZmqAChIBC3ToBsQgCErACoSp9d4qmUCFOTqlh7SDEF11IFoADCjXDFuBFViBG9phC6rMmsTKIwFArEI0A9a2d/Cg2QiR3n4y97pjbwJnP5RlRqkFGxjnI+ghHgYTHHrWExYCD8hgIFYpYGsgKGgkBnxABh4tB4QgAjQtFZn3AQogABBA6mrEM0XvAAiAALrEBPTqB/5gmzJhD8LAD8TgEaKABugGATZMxgTBfCEhFqzAECLhEQphECQBFjahFOhgDtCif9EiHPZhFCDpG8ABklqBHa7hB+oDOlIgMVZDMUogCGgABVKADeTA7nSAdDUACMLzGqxBE/+owQw8YxTEgQ1EgRw8Ax/cAO0IQH0UgDluYAVqIBBNAPNugD6w8K1qmAZeA/uswApcALAcIxAMAYirjDWORiA4BTFUgD40yQdMxQ7lDQd0IAyyAAy+IAvs6Qu2oAVWIBNYoQUkwATY5CdS4uzC6nwm4CZLQAgGwQayY1FSl4MAMj/pzTtcl/5mFA/UgVT/wQDRQR3AIQE9oROKjg/SoJVYQ2ZggNJ8AOWEYFG08EkRIAdkoGFLbevOKYTCbGBeIBAeQI1EsBOrzxWMiBqoIRM4AROQgBCuIK8kwAfKIBCa4RIkgU4fYRBioRAC4QdKLA1MQRgqYQ7koJiNeQ7g4R3/5MAN3ABJ2oAO+sAQ6MEPZMMHWIA5WIYDauAFhIAIFCERqgAFggZrM7htUcAGuOCgVEETtoAFPKNqdyAUJKYc9AEf2vae11hlSuAFoEAKVAAEpMMEfCmrRksFZCESguAD4qmJm9gE+hYS3JQIQGAEaMAEPgAHeuz1jsmXZDgIcAAI3w8P3AAO0qAV/qAVyJALWOEPtOAL2gEQgoA+2ISizthtCaAA3HYBJIDG4FjgKojIbkAKrOBBF/RVX+47bM/2ECIPpOEf9uFG0wEanoFHOwEi78AM7iANUmA5eOVNPgeWLBHhemR2XiCOEECUq+K0Ust2gsABzlrpiEkyagAI/zThGjSOE9zBGmSBCFoAfSXg2XIgFm45EhwhEZYhEl4BD3ogDWBNE5ShEuiADox5mUkhHkqBmevgE+pgDdDgDLJAGySBCMLgClYgOhRAZVbACp5gCYDhFpyAB8gZBTIgA9pWAzqAn7JAUz1ABcoBH8ShDSw4eURVH0DBbc9PAtoyl0oACoIABOZGp0tAVx44AtSjCBbhCWhgCICpBGQjCOb0ERCBEJIACUiAZohMBSgjTTztlHAA+w5umd/gAi7gBv7AFTAXczmhHTKBHeYhEKJAu7W7KH4iRDUAVMxZAq7DmjepVPDtBrI7OvENoxXXEn06O/YzB3qADM6gDzgBd/8PEBrKoA9SAQ9MASL5wEV4oAMYTAEkwAqCYBDMZbPpAJJSZwYk82BiAQlmoCfK0kbMCQIcgAaqYG5YMNsa4w8ygRpWQRO8ARBW4RUEoQXoBgReYLqiAAoQwRCCYcsfQQxsIAdMYSLLJ+9OoQ5GRw3AoR38IAd8gNAMAxKzABCUwRAewQqS7JpUBgSQQBF8AReioA2uVi1ne201gAMWoJ48QAF4wBzwoRx+xg1EoWpTWAdeGASuYARmoQpcAKRM8QTYY31eEz+iuwRUgAqAAReWAAbwigS0gqLZ5QkSwQmeIAhWoCgo8YPm55aoUAfeAA58HQ4swAIAgAP2AHOpdR7/pqEd2EESoMAKXuARCIEKSoBtRTQBYEOnOUABCmESmoG2aEYFykAQYoEQotMGKRg6MHqrEYvBXaiGNZIHxoAP/mIfPCEa+uAMLKIP7qAP3vNrXObsFuAKFm0QqogEUoA9IMAEZgDqHuABqCASIAEJGGB2qsJ2lsIBqqAKCKGcnFsrtZIFgEBTVyHZ6gGEV6EGGKAFiKAQCEF+IeERZDYJEqEJIEEWyCAMVGGlzQAVyGBefKASBiEN3AETJIEGpEAbLuERrsDor+AKIsEKEoEYfkEQNO+USCAImoARFkERcICZsfb4NEADCBytREkHejsc5OBn5CC4QXUUHAA416kR/3bBCZYgEZ5ACY6gA2dACI6gYIeAEIog4yPhFpZgCUAqCFrHAVxAFhKhEWDdEZ6gBVJIYOnjA1bpAxjAABjgAybgAoL98z8fABTAD1oBEExSpVeSHR4BCqiAEKwrBtuWFbXQB9TgDDrACiBhGJRhtMVgt18A4q3ghp0WBQyvQJmDI1NA3LOKgq+sU3DAHvyiqoklqzG8ByiYI9FKAso3GKhIFgZBMm2nA2/nBYYACQLfFmqBCoKAnMoaAkBAi4hACiAhGApBu10gCFyA87ztE6/hqethGwAC0yMpVIgQMQTJyqNChQZRUQIlmDBDkSJJChMokKwqV6RMktKpXaRCgv8mabskDFKVWFasGLpkJEkiKESqJJHxYsQSYIxwtXHDRocOFBk0oNAwAQWKDgqacpgTShQKoTrcCBU1Dp+9WI1wKUFi5ImTnrx6MZERI+2RKVRkyEDkRJGjRE4aGREh4sEDJFBiJWn0KFGUIiGGPLpCokQJECRGhNAbIgIGOJThWLhsoQIAD2H+APrChUsmduyqFXJUiFANEC024AgSRBAfG1isEKpCJRgwYbKuCCoj6EoUKEL4+EixYQOH5Rw2nEBxYoOEFEGoqJCgIsUJEypwqPBk6tsZPStw8MCxA4f2EzVKMC9BBAqkSbOmTBk0Q8QM+0Zi7J9FRRVRTCLLFEL/0CBEDC8IEctwjwgTjCOCDCIIIVh80EIWW4DxBSCsTFOPP/msUwUNNuBARiSXXPIIIYQIUoQRjwxDjDCEFHJJJLFUIYUykTwSjCDdMPMgJMIwgxIkqFUBBSLaSFIFJL9EYUQjuzCSRBOJAFNLG2wENZQGRmmgAArhiIPDAh7goEMbcxhFlVFsiCIOPuEkIswuSygxC1gxKELML1DA0JYMiuwyAhGO5OIELks4kUROI7xgBS6KVIFEIk9Y8ZUUTzhCyAgtkFBEFCKEEMIII5zgBmWYYaZZBxtyGBor21BDiSySQAKJi1VMGIssg8AySCzMGCKFLcEMI0wkVDxCSTNR/0jBSCJSxBJEDz6ogcMGOaigRg85nMBBDmXEQogYPOSwA7jcnpIKJ3pQMsggPeBQhQ9iDGJDFEGkoMIVV2BRyCOzTGKJJbNUQgsttUwySS21ODzxLA/PMgjFEkcCISTBBPPIJcwkk8wlWmyxhRZacLFFC1zQ4w8/39xRih1qmAHIJZNEIstwSiQBBS4kKxNFRb167AgTuDDDzjASVfTIQpFEgWeEh7AjBadUIKFEI8gQw0suu8zyJRtHiWnUURNMUAcoauYwgRyjpJ0CUlO5IQo++RyBBDC+6NJEI0fEIEPfvzQBBaMxPWGEbow8/osutzzBbDC6KFIEEkVQIcWWwP/08osjRcCARBIhiKDqqTpc8CqsFVDgARgbfgHaF9PEEQotRjoiRRSEDCKGLI8QKMkjkSQSiTLB4FLjMpfIAolgVN+SiDbWfyPeN9GgQw864KABTzTaWBJNOKVEQ4o++3gCDh7PeKLOK8q0w442yWgjjDL6X+LMM508EwthLANiBCTgwyBGiQE+zBIDhNjDBvgxkC1DGJNAUjOY0Q1OsOILLGgBGKYxDW/kwx/0EEU04GGOaJRCZ5FYBiGSQAglxNAJt/gYLqLGjI/dwkq7SIYwcHELXjnCEAyJhCEaAQxiBEMZzPhIFQiBiysxIRe5WMIjgAImpEzAKCnIwBY1sIb/E7TAbKKQQwaUgoK1GaUNdcqHJJCgi13oghGKSEIMfqaIOCpiEU4wgiIYlQhd5IIJf+uFL5BwBCUw4hdOUEIikPCCJFwpiWBj1BFUNSm8oOACrGtdZigAAAmcbHZfYAUrMgCHcZRiEoUYju9kkRpZ6KpguIlEV4gxDEgsAxKFSIQkiDcJSlhiEpewxMMoMQkKLsMWy3hYMCzRjIVVohvfMMUzYNE/dASBEtaYhCEIEQlHBGMZyriENpbBDG1IZBkMnEQDFQixZTRwEpWYRDMQBjEGVgSdklgRMZtxCXB84hMapF0r5rEPVnSjHvXwhBzwEY8zQUNnvTJCFKogA0JE/y8YjTASJB7hsSY4YhfC+CEwgPFRXhWCIolgBCWF8QgkJSIRxKjpIh7nBDtgUQdFUYAExKQUpCBlAzfYwQ5CYZWppHECGWCDHMRBjnygAxe/qGov6pgERfAkF7xARi8W0YhB5iIYu1iELqpalsH9TI8zdcIueCHIX/jCF79QRFqQEDgoTGF1nsQMKAPwA5ShDAyZYEUK3kAOfISCCo1IhCwIRIgDLgMRwSCEMCMBiWQ4bRi5HIY8mQHaYl6iFpEIBjHJOglI2KKGyiBpIhqhu0Y0YkAOrMgkcGMFIpTOCU5whDjHmhJdLoMSB6QncYMZMXpKjJjM+GwzLGELe4qMGf+SWEYzmkEKOehAFHb4wwbBQI12sIIL06CHK9pQhzmsoQ3xEIcnYsiQSUThCRFqxBOgUNJhPEIRiqjhLYDRiJIKAxELIQTIdLOLX+QCEckj0i2YwAteNEIRjSCEHN4ApqGoEU5EUZsO6MCGUQAlTBpIwVTYEApx5CMfkNBFL3jhC0YoYcaMoGsviHEMYuhix2/lBTEWcWPQ7ZERQF7ELqgYx0XcFHQvXkThDkUMYDiCDZ3sq2YC4AEg3KAFNQADN1qxgQtkBR+kiEIwJEGLKETBFoSIwiNqNB9lLAMYwwDGL3xMDP0NQxkQEoYlmju0JTpNGCTTrC6GIbEaQvBjtrD/BUCFscMoOOIRvm2E5Y58C1wkwhEOnNjDKtFM5EbMYe503iT0d91+KuMk6VQGJXrQhjVoQAdqSMEfQLOFD60iE/O4QxtGIYcdtKEc5TBHKZBAhSe0Egq3cEIiRFrSW9TR0smAxC6AcW3fDue//BVbWYFR6GAQWclx2UUd3vAGN6ibDTs4m1JSIBSlTIAN45DDT4IiJh2QYtY6oDc+9OGMXHzOF7loQhIYcdazEmOuuvAFjOfq8F7s+BfAWIRce0HFXdCVF7vYxYtd/AtL6eKmjbjFFNxQ5ctUAFYACACWPeCBFrSCHncYwAXgQI7EfiJiU4iCEubyc+WRLMqh42zk/3ApjCR+lhnNUAbJhlFoku1iWcq4hTKg6c5gJOJjmt0sxSmOi7APAxkcx8VcIjSfBDqMFvS0Lj0RljC3r2jukugGPbiRDWZwDKA+CGpTFrAAFtCKC6zgBiBW0SY5rAEFWAFFKEAhizYTxAhzcYQilEFTkG2ds3yu86c0ytkfurUruDjpL2pExUXk4heLiAS6X28VHgzCxGikylF2II427CAoR0GBHLzhAx3sQA5Ywcc9lAE2bI+8FzeuqcN9QYxizPXF0NexwH1ByYX7gsnCIPJbdRHhOTJiF7hYhDLUkPLLUKAC7L+yywMgAA54wg4dAMDNcf7vUdCCELJoNKR7WP9SyQBuPnRS0Edxm+V0JJM/TpOAVbUbE3QLu6A/6qAMjpBpH8NZyJAMu1BTVVVXuUBowUBhu0A9UJAItbAMlfBACfRclkBc8sROF3QJ1pAN3jAP2WAN2NAN7ABa2jASKiAmE9AUCrAARGgDKKMJf9ACC6ABsaYUcgCFovAJ4TALhCAFSIAEj9A1t2B5jiAMjlBnH0Nnw2B2vSQRHpMIuBAMmdZxCTYMHkdJjDAMdvB6cZBubIAGwZADaPRuOlA3KOAGOyAUtJcC5QANVYACOzAHiZUP+mANX1VT2mdx2jdX0gd9hrRw0SdXxJAMv2CJZcGBJ4VwOyZxN3VW1yYMb5D/fhawfu3Xcu/3fgMAAABQGfhHDs2gJI6kCLwwhi51etfmcWJDDI2wWbfQcHQFdUNHDNQjEWR4KPqzgcNwKKeXdE8nNrjAC8HQib/AUS7GC5DQCErwBG9HCykYMaHGTkynDergDumQDt7gDu4gD9mwDfVTDdeACZpwG9EhAUWYAH+nAAMAcx7gjyqgA8mRAinwE6IwB6MACp0wCz3TSjO1adImW7JVQ8DAcTORCFEDTiXnMVFUdrIlDIHyVcIgB24QB+NQDorFBrawC1TAh2hUNyU2kyjQBvgwD4RwN3IACnqDDqAjV5VoSL8gccfoC8UgVz4GfRFmZBq5CHQlV7mA/wxJdFagM0dfpQu2MAy/0AyclH4U0IoVAIvvRwAJMIuuQhk513RRs1malQxmBTZXQkeKQGQ0JEdKNlfOh2dKpFqcJXW4lAxxNH5uyIttaCkkVVVy5HFzOVNQ8Fy1gEyU0DD2RAnO4A3vIA/zMA/04Jn08A7z8A7TsA7agAmY0A6bIAmFUAUdwAES0BQDkAAJ0I+zOQADoAAqgAYoUIQasAElJia7JwefYAmgUgiRYIKJYG3EaHnCUHL8hRq24FHH6TtbBwzLAzLKkEQXBwyWIAehUA6gIAoMmQN0JgwnAFQz2Y9johQ6kBX5sAxl0G9yMA6gAArxQCNf83zMN31mxf8LxyB9P2ZIYSNI42cpjMALUeljuWBWEsegCAdgSbAMw4BynVRlr8N+FFCWAICbAxAA9ncBK7eWzZA/CbgscNVxxKBpacgI+FVwwzBHEbZwv2BoLsWJTnMLxDBWuKALlsZVuvBaCUZWzJMLt6AEUYQMJLgLE+ZxvmBfuXBcEPNclVAJ0PAN7/AN6fAO8eiO76CZ8tgO7ZAN1ZCPzGAJmDAIEsABCjCbCRADTzAEIwADIyABOWAzHDACMjAFjKcP/KAP+GAVwxkO/RcFkBBOysksjkBDjWALTfAELmILIwUyIFUIG/FHu+AIuAAJpZd6algKK2mfoDAOo7AMwSALu/n/m2iDNqmKNjiJD+WQD9owCErBBj+JD+OADjQSYUZ5ZLoQiVG2YzA2oIvABGY1R1o1YavXC8OAlTblbUCUJ7HASRaQfhUwAO0Hi7PYFC03ltRKGZVQklDndNdmKVF5Q0qSqcIwVoygldiXfSNXUxpYZzU1DGy4Q8CQCxQ2R7nQE0XaBJDAhUsKUnORCPmKbbhQCwujDdQkj5zZmfXwmfMgD5vpmfAgmu3ADZpQDZoQCZQgCYNQhARwm256BEcAA0IwBSEwBU4QAw0wBAaiA3WiN3/6CcMXCp4gC88yaRU5OWlIPYrAf49Vet/oMTwDRSe1hly1CHb5VrgwB+MZCuOQ/1h6cw+joDbJkRyr2qpGQXzmgA/00AxlQKujEAop1loJdnppW1O9sKRMwF+CtGNKxl9Xonr4+kdJVBZRqZR3BgxRBAy30AZgOa0WYBkXAADY+n4cmgAeGgDdWhm0sIAnNQy5sGOK4AS88Ai78KiOAAxzBH5LGSiB0nC/wASnV1PY9lbJQFZF2ghOIDZ5FGFMgHBxwVF/1Ai+pSlQwAjJ8DXBAA3eIA9cmg4TSw8Qy5nvwFDJSw/zsA7q8A7tIA/T0A5PIgmoEAgScJuK+wBPcAQRcLIRAAUlywAvKwE6IAfkUA7xgA/rSwdPVQ6dkEyvha6J8Be3wAiRulJzRiOc5f8xwkCR/eUICOoLuxAXiwAMtqCS48CSLakP/eDAc7A2CbA2E5C1qVp7bCAO46kPTle+btAGZQsK0MCgvEAyHkgjqrdHSgZXvfA5i4ALTtAETWCXYQNXHsiUvOCJTSlHjbAD03p/lcGKrpi42fuh7XcZcNAqoEB12EYMR8ZfISdujiDD01hWq6dxlJgLzde7HedwZEiRe8Jxncu2CLe0jNAE0sYIoCIfjxAFzOOJv1APmynH8uCZ9dCZ9EDHdJy8DEUP3YCDmJAN9PNLr0AGAXmbATAAECACMjACJDAFIBC+3SsDQpAUO0An4kBsokAOE+AGnxAN5MRnFThhXSFbLjL/Up34OYGyC4oQCRSWCIqghmFVZ0pGDIwQC04VtVOLD/zADw7sBhmQAAKAmz4lAcX8m1Nhvl/iBqCgDL8QCz5pJ6EQD/aQREmUC4FyemVxOQ96U9y4tEo2Y3GRcay3Y74QlUe3cVVlC2zwKrUIBxcwAdj6ih/KoWLJfpjxBoQrDh1HVXVGR40wfqa1tEtAOS42cozAiVvVgWDDiVEGDF8ThhyYoNh3C446fnYJBYqQCJPLoDNlJZZ3Z7zwhpu5x/Owx/KwDdjgDg970qcpCbJwCTJIXT6wuIcMACNQsjEgAVMwAnDKCEMgBEfQe20gCqDwCaMaCmSCAnPwDClxCynh/whPsMqKoGyFyhOhWFO80BMkiEQXOUU6dla/MAjCyZBP5bXr2w+iwFMTUAAE4HKKu0VT0QZC4SVy8A2zMApZEQ/ERmzDsH0KdmOR81WLUBa8kASr94b8RW4ztgSta1avq5VaCaxGOQUW6s6UAQAUQK1l+aH2vHJHzElwEA40InBTHRdvWEOL8ASb1iiydSiaBTamq7aRY3r0OgzfvAhO07owzAhUZJeMALBltQiQwK47JgzDkI3DYNJ2vMd8LA/q0A3d4A71cA/VzVDdQA3YgAkJA9MicwkqcJsB+aEJAAEOwADjGwNTkN48LQI/dTeiELXfOSd2YFTPQDVPEAVLwP9RuGAL+M1sF0kj4PYLnFWvj5AMljtTZOUETKDKVUAVc4LJ6xsK/SAOQeFFa0MALTeLCcBvGpAB/cYGU7i+epMPrzraLeyr2UyscbsIRoCgWq0IzKdVYDHFeaRkfBTjrOfNboULdZBylz0AFHABbsDZBGDPmEEZQp5KyrOpY8evQlNSZKUnUNAVt9DKNSRIeBY5MKqUUUSMNIptUDAWv7CkedRs4NgIZSE2tuDar5ULvgBhqQVTzd3c9MAO28AN7VC8ze0O2g1NLx0LkTALqLABsnjIAeAAgwMBIXAEMoAqIgABCcAAEvCbawAK5rDX9pYG4fAJoBANdlAKsWAERhD/EcsCMhzzwrxCaAI4DMyQJ/XlMcHwUWlMZKfrAzkgfHjznuWgwHONARlAARPM1gXAVBRQFXViDlAhtS3JkuZQDs5AxoRNI2CtZOC3CAc3ctpsZIxwBDHRBIRd7cUqlxbn25fDzp/9w5XRuBegoS63RS6n2Uec5EpODs7ApM1yC9IIwMGQC7gABYTAkWI+YbpwUryrYETGX40gu//1hprS2AddF5DmnJ6TCwALjozgBE9glzs2CbcQgXW+x/SgDsMrD3QOsdSgCb8kCbEgCLEgCWWgAYbuoQMgADLQ6DLgBEcgAjEwAjHwAAVQvilgBwNVB6JAB+LwDfOgD/FgDuEQ/wo8cAYusktyNgnLwizJkIBQxwzWsCvHLU4R8gSrrfGjmwuyQBU7gDehkFjlEAeC+OvALpZiiQFvMA5uQAEYEAfk8KcjXuL4IA6Y3AyrRVUEX1XE4ASqh0uDtEdLoGQSp9VYSGNydAtLeyXXPNisxwiz8OO1OA5wAAAT0O4uJxQBUAHuHAdD0W9wkPezsNpULgyKAAWdQwhj4QgfpZxzgQRP4LbXpquXowjiuEfXxmgenymtqwS0Hwy8KDbi5gQfQ4yQ8ASORHptuNwmn7ycuefJG7zYUAguLwiBwAnXBIQJQM8KkAPw1wAIgNNpgRcOIAIEoAHRkAMboAI+cAJqEP8O9NAHamAO+1AO4gAQ48KhqDQp0iNhkIIJG5Zsl7BkyYgJW6ft0iRlyJIBe+Qo0RNChJ48SsRL1y5IanTk0KFjh6hx+PLh24Eiw00KOSlgwHDhghs440LFGWXPHDl8QkOFMtevXzRCjBQR+8XLly5GuHLtWhiMpBJFTHbp+rWVka9FihYN66Vrqy5FwHLx4uVEkS02FypQqHABzl/A49hMIBDA8GHAfwWnQIFCh5pRn8aNegJlSRMoTZQomSQrkaNkwoI1GgYJChIlw8ju8rVrES9FUpVAUbYLGCNgkxo9ioJLkSInUnEFUxQM2K1Einj9Mr0b+JNGuBjd2nWr3nX/7Nmxz9N+nV67doMEORO0h5M2Pik0KDjMI4dhAAMgHBFx5IEIBw4KKDhxgkMONHhYYw5w9OmHFFDEKacccsSxQ5tunBFGmWSGmTAZCiNKRhuFhNmFl4gacqQQK6DoKBFcEhHmFzzYWKmlNkQpBx998GkjAw0y0Cmnn95w40dxjPpEHHzCWVAofpzqx5tGGKnql14WYSQ6SHaDJApIlHAimCkfiU0RXJhwApdebnFEkUYa+UwrYJTQZRK99qLgAgv8giOUcvQxB4XDDgPAAsDcmECBAQZQYAIN2BBFnE+YCcYWKBqB4olbmikIkmUU8vIRK5CgohFgiFlol1xyUSSR/yWcyKXCXkxyhMskclniCVx2iQ0XWhnJhZFdGnHEQ+TQ3MXWXZ1QQrt56EGWu+7mcQcTWGAhLxAxBOEBhfUOQ2GBwwR4wAER8HPggAAMnWADFXigYwc35vDEGWhySOMTBCUr55xunumGHnm04UabhCARRptkLpHEQkgeybQhZYTJxddHmHnEiWEWWWaNHVRIAUZxzKExnx0mEJkCkSfICQM22HDjHKf4iaYcUJZiIxR8lNxnkkV64TKX29y6xddLCIlECRUfecQzJ55QiyxfWsslkc8giQQRR5aAZA0LKhiAgAT4uqCNTt6p559+7OgzgDl9ooCA+AYA4O0BEkihjf9wwnEmGJEaiS2YZiyR5ZJkXCFElkguESMQVZrp6tEmE4klEdKCWUYZXnyNwiMnoBZGmL4nIaQRyYMZBhdHSo/EFujkAvNMJ7rrjl965mFW2Xm80UQQWLCR5YogqkBhg0EBMIwDP98WfgABDotbgg0k6CGaFAakgpBBqMihDQRDMbIcZ7yZ511JLDkIEkcwguQiZYZZRpjSQyUGmdeACUZgh3cZBo0dctB/YzfCwccePaFgAglIQMlykgEMtMEbrZCHgc5Bhzm4oTFtkEOenPINJ+jiFk5YBDF80YtdVE0W2kAEJiJBvkIwwxCXSA4TlrCIJfziKlQJYYoIoQwm1CL/LxQYwAIUoAAM9KAVrKBGO+7xD354oE8A4OEShac8CaBgDqAYxxGU4AhlBCMYDcNFMtahjEHAAhOYOJw6toENZgBDGI1IQiKiYAlJkIQrpBuGImSQBFlIIgqJwJAwrKEOZxRCFrdYxjIiMYxJiE50rzBIr2whiSZYxzuuu046nOWOedxjH/ZwhzMsgYpTWEIQVxhEEDYAPEIFQAUn2BoBCIA8470tAPFRgAQmIAEN1KEUc/gEJWIhBSrQ4HnhEIeexPEMZ3DjGbaIhCOiEAmhNeOEl8giJCCRCChAYhi/0AUwfEGMYviCF7YxlTCi4B4cqIAlO5ADKdzhFHjoQAGu/yRAAUaGAm/sox7T6MT31NAGDWgABTtgQwXxgQ9wOIEJi9jFL4BhFVxAARjWYAYTJCEJZjjBCcK4BDtYmMFe9AJKwdBFMGwjjCcUQhNViIVeDKWABBhKC0NkBSeM2A97nMCJTzybYeK2AB3IoQ5JkETDtmjSW2RDHZ57xSXC8Ip2VEQYxBjGJawwOEI4QwpuxMU4J2FNJyQhjIOIRTP+tQylwiIWymgGMy4xoWZY0xGDuMQsHlEIQtRCFoSYJCXrEdVspCMf/NCHPbghiUsIogqDkEIVpEADRA2wUNfCkcgS8EoACMBtcEuALRE1h3yYIxrPIG0ZglCDUkQjHGiYV/847iCFkEDBEHctBF4DEbBCwNZhubhFWqCAC+k0Ihe4AAYTnuAIJ1QhB4xJwcZUcINVjK0f91BBTLdWwAncwR374Ic7zECGNOgAWxrYgEsKiqduOGEJjABhSHuBC1AFgwlJiEJZm8CIiGiDGbdowiLcQoy2DCMStzCTFSJhCFXY4QIUSABMCwUAD4CBFRPORDv28RT29FTDs4zbBtbAhyg0oxmTKF0zJjQJYUgiFrAQhCYwoY5kMENgk7jEIApxC0VEYQm/acSwEgKF2chCPM5Qhzq0sQwIKQMSzdCGN9TBDbaeLxKWwEQstOGMSOhVFsyiJD3o4Q5udMMd+cjHPeb/YYlYWEI8VaBFFI4gBA1MwG0T0EEbXFTZyxbqwW2rpS2jBwo62CEI3wAHH8LhCQmkQQXl/UTdCnHRQUxCEoYIiSQAIRr1GWQJvDCLEq5KiES08WnCwCYToMCDFPTnBCnggAq08Ad5JOkcJ7gs1xLwg2m4ox77AAcKUmAHHcQ5ARrYQUt2sIM5VIIRHKTYcWoFjN8oIQlWKARxlsAEXSwiEbvob1pOkgtiAMM1uYiEeATBBgvw0LpP9AAg/jBhTbSDbGnYsIbbtoAd8KFwlsCyJZYBjEQQAhK4gMUrwmANa2hjfsgohjCYsbld+OZLaOISLqJQhFtAIQqwuMQ2LkGJ/25YJFMQYodGRBMJSQgiG5xARTuw8QpbEAIKypqk7OYhD5sX+V/e8EYzKCEISlCisVOgwhSQ4APgTQAFo6ibKNzABjxbV8+FquVnzWEOO5hiELOABSo6EQgXuMAE7BrFKOwQi0IEogqBCAQRqJD2VxhiGBYCLi+I4QjfRGoJoL7NZzKFiCVAgRA5QMEJGiNQDrAgE/XwRz/QoYIfKgAH02iHPDQ5kBOsYbwoYIn+9NcDRfRXM7fShZocAQUoWCEQsSBxVvTmKyMwIRdlGadWqEJVKBTCBz55pdvOtoAtAGKI8fZHPnBQ754WSgJuGIczYDGIIVAhCrNZQixi8YgaI/8TWo9AxCGOgYxjFGMYEWcEI6RUHFoQZ/q3YIQUXoENdXSjGdlwBGKb0bBkWCUYkZjyKzDBiRerhkLQhkmgAmXxMu84QHh4h3jQBhGDIxqjAUGYBSkYBCsQgiGQglnggYDKAHHIB32oEXMQh8pysAFYgx5IAapbgHMhNlGoA8YihCiIAiIgAiSQAhBgHhVogzoghCu4gjD4wRIRhCzIgljQpmGQilJpgkS4BSQwEUeYrd8YiVw4BEW4It8xvJYItgVohXfIB7K5Bx+QgA74g25oB7HZB084gQ3Qn8bgPB6IwxwQgiQYPSdoArtwAr15gqsqBIMToyxRhCcwAvoqAoX/WgQZ0oXxy4VeuAo30oGsGYBZgg8/UQAbcDdWyAR4mK7jQz4/MRS/CAdBIAQkIIJOoYJEkILaGoRAKIRJMIQmgAREYIIuqEUvMAY0sYvnIIQqsIXTg5oncD9UuISLiAJCkIRXaCswYcRfGIaOiIVLsAZKYAdMIIRJaAZY8A7ZqYdkqQd5sId0cIZneIdKGJxB2LpImAQpkIIhIII7ooIdCKg8CcGDModyiAcbkSwJGAVP+ARWUgAWPKUUGIU5uAJCmIVIoAIZMEUkGAIPiCI3IAVZqIIffIUqoJoswAIgIIRH2CA0wSYkQJVZeQQlQIImMC4mOARjWMklUAJCuJbG/0iZYMM1etgHspkHHmiBadgGdsCkfeiBEjCBHIjHxtCfOAyCJ9gMY0mCzbhCkCgCP/RDVwCEuMMmUjSEQiiCJFCEF2oLRviMRSiVJ6iCCijL5PEp3+uTFgADQCCie+iHeVABTwwAzToUvxiHO6ACKKiCKkCCJGgEIogC96uCkCgRJoiEUMOCLSiGXHiCz5AFIwgrQkgCRoCCNnoESCCCVwCEWJCFQoiCQngEQhCGjty26EiRRAgEQ0i5E6I0Q4gFbkyWZJGHbzwHcHgGfpM/WXAGT2qGWqBAIXBHrawCFdCBeawRmBEFp9OBBSAgBUiDaIiGHvihBeABNRAoUrAHcf8wBWeQBWAqAoasgiGwAQlYgzpwBleQBE3ASkd4hDAAgjAohFdBhERQCDX5jbRIBCtgQstYgkPwAi/ogkPQTzFQgfFqiQz4gT9oB3ows3ygBhv4AlZ4t0y4hhXIgQ3gAfHiPM/DASRYhCQI0RBFgiVoSf2sASuogSIAAiyIT1loBNRQgmWYSOBYBCYwCSZQykgiBBzgiwrok0JZIrrsgOBjBW5oPHMwAU+MD5PpCziQgxtEAiQwgklBgiogAiAwhCqwAiwggtXkyypAxSdwzBlUAkZQAlyQgqx4GGEwhCIgBCughEKIhUGYLUIohEQQzc9wBDXRz9N4QmDM03d4h3T/cId0QIdzgIfbRKZKkAVL6AZogId5sAd68JwtdUcqkIIp4IHjPKgFWZCMkQAF8IAi8IAh8AE7+AQ1kIAUUAENUIN7MAp44Idu4EUiwAJBcDsicAEPuIF02Ad3sIapSRhMUAVjXYWDSARE4L8oSIInKL/KFAQnuAJEQAZMsMUuMAZIwAIwgAVsOaUc6QF3W4UvkNBp+IItYAEt4IJMyAIcwJE4FKiiFAIYMIJFuNcrDFFIkAIrKIJ+rUEaaIGwKwLUGNHUK4IrZAJF2Ip8NQKiSQQfAICyLB6ego8essR3YwenmIcOQD7NIgCT8Ys4kAEfXMdaEEwrcIEarAJACIMw/6iCZpAEK9BLYyyEodEoXNBDKVCCPWICXOkUJYgF0JQE/rMC2LrTKDiRYMQCY7QCx2zMHJOGb5iGb0gHe7CHc+C3ZhAyWACHeLiwbwjTChQEK7iCma3ADwzBGsGHGbkwc5hOCeCDffgEKSiDpriHeGCBE9AAHagDT4gGU5CESojZKhADtytbIhCCMPCGJFGHI3QERDCEV7gCIgiEKGAhRHiESNijPUoTKygRK3gEZajFLvACVjiGRDgEZGAHb92ADtwBSQADLtCCFvgCamgBLVBXLuCEFRAZDSA8ec2BITgCIzCCpGwC1FgEKPDMQnABfyUCKKhBIiDYKoAaaJsVRf9IAl28w8wxXsyIAh9ggwrAgIrVMEMxDBaQsHfqh3Agnp4SAAUAgVcymQygA26YhFI0RSrYUlISAx/EAizAK2ygtv1NSkKgAr+MAiRoJqiZlCpAvRNKhCpoAisYRbLVX4MkBKykAiIwyCgQBND0Ff1Mh6ptIH7IB3rghksIBkMYhGiIB3RAh3hwBiqwgiEIAhewAmOkgkGwA3IYhxk5KHywx3L4hBzAAQk4A3voh0+QhWjgB34oNDyog0aLB3PwBBnUq1rgVyGwghq0gq4rkH7YB2cgBCaI3EeIBR0+GkpDuUiAgjMRTUJwhCowhC84BNL1PmNggkc4BlbIBlWwiQz/mIAUoARD2ALa1QJWaIEtAAMtAIRSGC95bQwe6J0kkNIkKF4qcMzP0E8ieALXFFpW5MhCGAQTkbgd+40mYMI7HFNPuYIewAAKmMuz8QAtWAV4kAlz4JY+8Ra3owEJSDwbYIV2SMgiKAImqBosAONl1kgsMARD+NxliAIogBqZK0mmxIVBmMFehIJZvCZEwAK+NNwudQEs+MFAUL1AEAQsGIIrPS0aKIJNroJ3kAfuIqx38Ab9MhhKQIVKoIRBkAUFroLTCgIamFnxcINQUM5xIAePCYd4oIMTCIIg+AA6KDMcoALu7ARTiIZOoANziAdQIMdaeIIomIWJ9OIrxQIx/7CCV4gGAOoHeJC5+nwEQ4CtKNgroZEEtgO1yN1LMOBjSUCG0lXJQ4gETGAF082GQtiAeJSAK4jdFliAtdSCGnAFMiiFNciRgEIUFCgDLr2CKKWCIriCvnwChUq9ZvJBQrBcyc2COi4EIniEXDg/VW7WJghRbMIMK7gBWabls1GAHmgDfNSHaEiAbhGBeiVMImgBdf0CbrCGQmCCYzCGQ7jsRTAEAL6CLIhPMLiCj2sCR/gZQpgNKjCCSEKCzyUCWbgm+VQEHzycKwACIMiCW82CQIAFQIgW3nFHF/iAGugdspUCe4BiftiHeZC/bEAsSlAxKZAFW4gCIaCCIZiBGv8AAkGYhCpABVNAg2jAh3gQhVCIEZgBhZDBgRIASIPmSyqIhcUKAh4gBfdQg1mYhekzAhlAArMeBIoMg0D4hn4YLKd4hrgjsZAAzdpChEvgFKx8hIuCBEMAhGpQhkuIhVmEXG+WBDz2gmSohxIgPAmwAUGoAV5mgT/YAzK4A+BFlIBCAXH9AyFEgmN+gXh21iJICERABEgIhMogkVcoBCxgu0C4AkPAJvbTG2eFAiPwSxFlAiIYBA0oAMA+GwmYGZmYWwkQgAWYXoKVAkPY1RpY10ygBx0zBmQI0C4oBjAQgytoWTAwVusTWr1Rgic4gqRMk5KsQfCkVh3n0kDQSCD/EAParu2CewVYsIRLcAVxBvMg+EFBqOF9UNt50IZtYAZtwASAvlKiC4kpsIIqEIIyMGspEARo6ARS8AQ7KDYK0gE3AIVPWIPm4YATkIDFogKKFoIrkIIguAM7WIM2GIVBuOQkOAJz7MwyEINCCLp0iIZ5sJl0gAUrMARBeHRPDwRMyHFEiIVXEINXcHAw6ARNkAWhNRHIaU9rsulXUAM1YIMdWAEsmGrDqAEy0Mgc4IAEcF155QExyAIxsECCLYIXENgZMAIrMAKocQTTSEokqIEWqIEaXObZNtsiQD3+JJqFnFIjKAJH6NIa+AAhBdINGwAdmAMhdpkOqMEaqIE8/z0NMLhslUQGZDCG0l1J1IuCQGDLK4AFFzuwLBNEx5TSTi4EKNjfP/fyKiiEK73VVjyFVGjZLCi4SpAEgFZjK6ABijZbjbwCJSizeGgHa8Coj4OFPDiD6g6CKagFWiAr96aCohMEVAAEPriBIDhixogzDZgDO1CBDpAACfAAGmgscLg5DCzFUhICdq8CI4iC35DBdZzIaomFkKCET0gSJZkHPoCFLChlQaBKVYgjpFaFMBADVcCEVwA6KSgCVVzrRLgCLVhPMpADOaCgVg0CG1gADyiBD/iAFnAPCUgAAeD7DcABICCDIEyEZciMGXCBFyiCKpAB5q+MYIjRY8YChv9vgelN0YZvAQ8Agt1mMSm4uHYsgiUnkZX9eOU5S8NwJcNwDDkgEn3gB3jAYRpXgr0yAv80hlv8TzQ36s0wxUB4BYBYdUlSoSu4CCGJEoVQkioLCV1q9giRoUKXYAV6BAnSFSCBBonRA8hVIFWvJMF6BWsQkRYlavgwIwaLGCtV9uXTxkySLFioOu3TFw2NDxpUCE0aNEiQIEyxJJEEFOhKGRVWTXDogELDghI8VKjp5G3SpCRCyGCpIsXKrCgyGvCRoqiRIkVSqlghQuVUvXmyojyaRAqevn6G+9FLGUgTqleuNGWDxIyZKlSqTBpiNrAKklqRbBUyFAgLoCtidsj/UcPmxA0bWGi4qNHiAwsePDZI0LDhhJ1PP4AAScSElxEjRVq4KCJDRhEjUKxgsWLlSpYqRGoQyULkeAsP3kEADwNokBUk5K8rr3KFCBErQj4ICCB/vnwCHhbUTzAggIQdc8Thg485+JyTXBFXECIdEl900QUXXkB4SBeHUOiFMUVUgUUWgURiSBWOJJJIFEpAUWIij4QIxSOGJGIILGFYQQghVAiiSiCGPCIILChd8UoYgbwSCBklfFCCkSW0UAN22PHTzmSTvIIKNOjcE483ncQSSxWESEKLJc5UAosYUYYxxg+C3OHDDSqYUIIEC0gQhCCVUCJLJVmWVYUNgkQS/0kwwSRziyKDUNGILYY+EckskSQxiEqyEBLJJaaUYo9h+YQTjiuSvKJOPOpgg4kmgKhCDSfUoKIJJpehJMlRCFERySSFOPGEFWzswMMOKMgGRBg+ZuErFjvkIEEKY9gRzzlnPIEFEow44UQSSMjwghFI2PTcFdEREkh7LbUQBnZExFaDGGGo4kq6YYQBBHREYFFEEUgU4QJ7Bwohggf0yWeCHirwK58CKfCAhh1nkBJOaNutdUUUhjzxhRZbeMHKIVtI2IUXhxAhSBBBtBBjFlY8EUUSUYD4iDDJACORMsIgcokqV6gCSzOSWIJRIZASIggQNYQRXUtEGtmCD0HU4P+CEEGQK082T77iDCadaNMMJc44c4klmKhjiTbavNhRsKagE80856SBQwn33XDGx4IsEwUVs8gSdxWvCMMLMLvkQgwvUCjVyC222LKMMMEI08gyssgiCSFRrNrHKPnYE80opeihiSuCqISJO5g4lgoqmwDimCqgWxHLJEokce0jdUFbRRBL55ACEGAEfQUgu3fEQg4ccFAFN6XU4QMSjyiRCxPyNmHEC1E4HmMgoRVCCCAugpGkCy2w96Mr36uaDTXVZHLKaDUAYW9xLxBSxAtCtOdCfPQt0AJ+/A4gAQoq6JBDDqSQQhCPYA8V1hMpW2VBC1yghiRs8oUtWYIIgWj/Fw2MEAXtPC4KU3AEIZohDGQgYxnaGEYwJMWMSUhiGcpQnSCWIogYFSFpvhKEFLDwA9nUIAg2CMIV5GSFF7QAG+tQx9e+lg1sDAQa3kiHOl5hiEjUghaTiEQsEgEFIpCBDz7gwyfCEQ0cmOAHp6DGKdZBD3Y04y9SiAIt5OanW4SIClHIhS4SZyhaRKIRSYDELnYxDEgk4nFc0sQefFAHO9ihDmcAB6FoJAhr6CEQrniFHmhCBiDYADg5DAIVpKAEKbSuEYLLRS6QoAglDEEFgFiFqjTxio5cQUk34ICxomFLOySpCCJQAhJakAQlRMEKwpBEhrKACUlAQhOSOCIm/8i3O1esghKSWNUqMPE9V7SCdGEIQQg80IIXyKsFVwinEKywghMkgD4mOMUACMAAFEyAAPxRAQ7YdIIcpMEUWipCe5DQHkIgohBg0IIWWMEOZ7yCEIPAQtKCAIQgWMERwrjEIApRPSgE0hF0ycUykuHRYAADGMLYCCSSoQxl4CUWhYBCGIJAgkyGgRDt8gMWyvAHIGRBSTQAgoa20Q1sNCMWUnNGziTRjW5oIxvIFAZZHJEMbSQDkFG4AhVoMQo65MAEK8DBKUQ3DXZUjRJJIMQUyqqUZjSjEIOoQhJu0YtdHAoKeMSFExoRDFw4whGTkAgkpomKHqCCDGgowxgqsf+MZsxiECuBzhUmGAYy2KAGLGABklxAhcsqQhhJOEIU6PIEuijiCFgJgyEwcYlsVEMTwbqODVRgrFKkIxpkaIEcE2GE7dXAClCAhEgJAQZAsOJ0q8iENTBxRGxU4xpOKYRipAKE6zy0BiIYwQxoQANwyiC3RAiCC4JQBBXoaj8BAAAOcLCAAShgAzrQDwAkcIM2dSAFOOBDFQqBBSIQIhbte4IjKoIFLRSiG51gCh7E0IcbmIEMVihEMCCBiMM9YhCTsMUk+MiIYEwCEcogISISEVBCNO4RsphKIfAiBCUhzQYzCQIW/DAGPwACd1gIQhauAAZnoAITqBDEFQQhiyr/yMISsqiFLL4WCUfcAhK3qMVeBVGGQMDiaqRQwwkWcAIVmOEHfKDhEaQwBCkQYhZJmEIVpkCnpVDBCLfYmyibkY52WMMWj7hET07I5NOiAhWmWIYlzqCIWThjGJRoxiUoAYsrJJinkUXffRwwAyFMIc20sMXJoLAIYCzDEYtogghEEASEQEIY2sAENlSRhTDAq1griMY7OgELMESiCjXgMRFoYAUM7VYZT4RFJjCxCmtgA7kmAUT1FEKIKtTEukSYwQteQAMQvCAGzd4ODFxg7RoUgQYz8EEOSqECAARgABu4zwIUkJsACGAACdjADeznARAIogqBiM31XpYIXlgx/xBFIPQzplCpeIQjH/q4RzRQIQwoFKKzk4jFLAA5jF8sAkQnUhEUrkAyWQxkEAgnwhXhBTKYtHttH6gBCTywAhZ84AMgkE0L4AGmZ9xhEHS7Q09mYYta4DwSzHgGmK7mDGjwAQ8ML4UaVJAAAkjgBGhAwwuO4HQq9EAIcpQCLQYhC1rQQnVUgIIigHELRjRCVpOwBCUKXQlTTGLItcBDLaaAh1lUghZSoIsUljGL/KKiDH04w97t0Ic0qCHwaiBKGcowBSRMOApHSMIiGFELW9wCCkowAi4iEYVFyIKSeviYD3BAhh7k4A7pcAeoNkGNZ2xjG9BYPc+dwYxkSMoanf84xU86YXtOcKIamIAFLGikHqS54AUk6O4QrDsD9hCh+C9AmpJcgIRELAISfFB3OyXQgxu46bzyAYC6FXACFgjhCoN4hPsYEDIrsAgRKHKEIMY8iFiAAh/3+ASA5hEOT1zhOYJQAqGiIAtDOMIT3IJEeRgiQIJAVQEVBIIk9IkkEEQsyEkLiAEZXMEPBMEPWFsLkEB3lEAHIMlkgQAIfIMpmIIznIEg0IIgDNYUzMIsTILgQMIlfAqdNEMloEEfxMUg8AAKoEEO8AAO3FMPLEcMHMEQ5EBZdVIbVQLjQMIw7MITKEIuMAIpNUIUzMIyuMM37FU3MAPZPcM3RAMtVEL/3C3DFECLFEhB24EEEPBAD6xBHZBCG6jBGgTeGqRBDwRBWzxfLSgeFDheFDDCEjRBFYjAcDCCIlCBLqCC/+RKG9qhJ8yDPNBDO2SDPMzDPJCeN6jDELEDWLmDPsRDPojiPeQDKd7DKdJDNHgC8SBSHywd4PnAGcCCGZRBLECCGNTXIARBCeiBD9jACtzAdrHAxwTBCbTTVdCSBOwH9xHABLCBGpABRAFDg1UCXvgMFriCHDWKsZnCHESDOdRBD6hBGniNJDBDIuRCxGFdLEjBIDjCJahOiCACLKjL9VCCJVARLFiCOjiDK1CCGEjFK83Ya7jADMhSDexQZH1ACzjD/xSgQiVIASwsDUTNghTEii40goMdzi6I0BDMwAr4WBCoQFnVwSjwgNJ9Qx1AmtOxoBCskUKU2SSQUDIMAy7oQi/gwi4sgqE4wiAQwi2E2S0YCiy0UCIIAyXU3SAcQSVoQxQNgRUQSQuswArcAz/wQAqkQA5YhQoIAescARI0waEcgeIkwSQoQi/0QiAtgS8wASQ0wjAMQgmsAD3hgA/2QCfY0k9hghGxkiuUVDPcQjIIgzIkVTrQAz3cgz3cAz1c4jx8gh2gQRqggeCtwRr0QR/gQBkMww9EIyEUwiMgAyQ4gyO4ygcADwekgBokgAJogAZMAHp1QGx2gLEQAPdlQP8buMEOeAANQIGoRZUj7MIjwELhWQEVFEGXlQzjOIM2sENwOgIIrYNH+YITLsMkUEIVLEMwNIMjgBIVXIIyvAIgEEHjGMIlXAI3YMI6TIYldAMelIEYCIEY/MAZVAGhCMEP2MAP3IAOTdaXUUEsyMIU+MDSJKAYCILqLIMtjJQw4AIkRAGPwQIN3EUQvMAQmBkolIIp4MEhoYEpzMIUCIHUldWIUsGO9AkkKAIU4EIu8E2DToIjDFle4UIjEAInTQHWRVEU1EJZCgPkwUIVuIQNdAdC3sANpMAJCMEgRIEtQAIjfNIsMMIitNXNJcISEEMyMIIvRKEvbIQyUAENqNz/kbDADpVBFqzSYwBXNlyDNXzQJGjDhl1pMAxDM1gCIJjCHvyBuvQBEGwlPeXADZxcLFxCC9BALjgCJVABJJCSllbC4xSBAihAuZmADxxBGfTADuzABEBquW3qCUiAufFAKZDBVFxBJOiEMjRYMKjCKTiDEQzBccYCFNiCXcyCIkjKmz4CM2yDM1RBE0CRMIiaM8gCJXydM3QDOryDO1hDNlCCY2iDOrgDOnTDN7zDO8TDPEQDOHwDOHCrLUEDCeKBHaQB3+ldJVgDFdhJgOIBH8ACDwWCHwTBIFCCnG1EMERBLEhkGcRrLJTBsEpBJcwCLciCIPRAD/DB0uXAckTa/xRYZBXwni0CKyQ4AiTIqSLcAlNNgmZcQi00QiIQgQ1cloQR2eJFgaDcghXcgBXQQBVcgiD4wUoIQhj0ASDIwsQqwhTVBRQ0QRO0VXU2wiIsgi8Qgy4MAzD4wi541FJsT3e0gIphwW+1Qiu4AiBoASCYFCA8QjIACqDwwjAswy5cwqjh3iqsgisAQWtMZQmYgAv0UAlAVAm4QBTwQjBw1DEcwinJAiMwQRNwIAv4QBHEAI3sACjIwQJ0QBvkgHd4xwr4gZBmwR+8KyAIajOA2CRcwvdAyhAMgXkwwiw4AZjJgAeUQEzcwCZgwylYQQvNgjS9wlpVwpLyAR+cgSl8A/8nkM4rcEInUKuyxMO1NuY8xAM92INiJmY8fIM2JKY90AM8xAOyLgMlzMIRTEEdlAIpFI/H8FAsKAIgRYI1WIIlXAKYBJk2QMMzfKjTCYGFVsFyCAFRiMAQfOUURMEgVEKevcIlTIIyLAMDPkLHSoY5HpYkoIgh/MAenAIYbEEsMMMUjNkUCEojBMEKkBkSMAMkUAFpakIqqMIJFQIlJIUsrE4SKMIhJg4jzCoT7IIvqDAy6AIjKEMvAMpJJYMN5FkNkAEgaIImhAorYNPKMMMwIAMvFAMT0JET8AIvAAImiMoeuJIr2ICRfIAJdMAKPEEi1EBXsIACgEAi9IIiNMH/ERQBFyTCEwwCCAwfFrCAGWTSC4jAESAFKIxCNAwCKrSBBxQJC9zAz4hBKtAUEFRPfjFCQk2CYlzBEMiAFDjCEqyOFVKBZO2QGABBKoSBrXWQYTWkUKmODyiJGOwBcGQBGKCCK+zBHXzDM3hDpnArOoDhN4SDtZ5DN0BDNzzDOaAD8wJv75ZViAqBIPBAJTSkz5gBHhACoDxCJMiCM/Dc7DElNPDqEFBBERZMJQhBDAiBD44ACYSADHTZ/ArCJmwCKljD/r6CJUQBEShBIhRDMmSDaUkCIIRaNmQC2WYCK3CBFlTCjsorr/7YIJDZFbzOJVhBCwBJlOTwKsQCEqwv/yHMhRMEQyNMQiIMohIEwy8wwjAALSMsQ2Y9wpUqQzJYwjOEQStsAStkQjVAAhiAgTIQQzoOgy4swhJ8nbTcTQ5rQiaYxB5YYAegHNBIARS0AGXVAAOQQCIkwRMgwREwQQsiwQzMAAjYgB/8wSn8QRaIgAwgQRIsARGIQR7dAijMgQrk5/dMkB/8TG4pwhAMAiRQAiE4wkikQuZJwSzUgiLIgi1ADyHkgSukgivogRgQQUxBwpzgTBrNAmItQhRwBnD8Bk4BQirogenlLifcQR6YQiqcwiakQifkDCwgshQYQkkZgzEkkzRggyGHKA9AGsMq4B2YwRgAASzAY5b48v8zYENxwbIg0MAgoMFyTOYUwMAIUFeIzsAIBIEsVORSYAEQvCws6AFNjZMVMAEiEIMysAP5fAEXaELq/cEqtYIm6EF9DoLXrLOwxkIlcAImNEMi5EwhCEMkRMrutC4V8PMgRIIwMELiRMIVWYFP6oIT0IISAC3sMAEIHYIxJMPuhDIgfDJKY8ErQMEyMAIx+MISLMEw8EIj6MIraMJliPIepIo1QEIqmEENYMET5IKOWEIZuAcNJMLzQYFVJwEtPEEtVEKD/4EqZE8WKI0RKAETOIFzACIO7EAfpILtbrgqTIMmnMJ4RFEs2ILMdQsZgAH0rBEt8ETAJoImdAPu0V7/vOFFIWjCnfhyFOhCLTjBIigBI0CBFBABJgHBHnTyD6SCDgfbKWjCN2ewH6CCkFGCGSaPMRyxMRyDIaySDCxd+95oAkoBH3TCM+DBKdCvLzO6KfyEJlBDNlCiIMiA1U3BCByhDITACMCACPiAKYwJlE+CFAQBCLAAQmaSkBanFdQ0YXrDNHzDNLBCK2TBNHBCJrQCJ/BBvEoBvopKNnQDzuheLARDIghCIdzCrChgDVzBFMSCFZjCHTSDLeCCCilDImgIEWjB3vL4CCuBRxWDMrBCgxgDIuAwILQCIOyB2drAK1RBlVI4E6DlLvQCL2z4K5zCuuwOMkzUKXRCJBzC/yP8wiOgKy1cQhQ4QRQIQ9w8PBI0gzLoCCzgsKmIgQuMABIogQyMQOswQi94wA2kwjS0gCuYyr9fAzW0bhRMwo5OwZBlcA3IghEMQlxLghR4MCOEgR/sgTd0AyZVVEU5A53eiSwsQnXOQhNQgsMvAiKwAit8ASDwARaEQSdgAzWMD6ZfwybQ3kokpxM0gSIsARMwQYGHtjGAqHFTQZJmibDyAS3QDfQC7CyUASw4gzXQeW1bwivgAR4Mt//AgA/AwDSLQR7sgUrENSFIQQ2swE9DPk7ZwI2AAWRQwzaowzWcghmc2h38QBjYABl4wx2AgGmkwtRQQyco1TIol4jcwv8lzIISKAElwPtUbNcZoEPXZKc20Nk2pNZjuIIsOIGJLDsTEIMxNEjF/FYmaM4qZU8gMAQSIAETiLASLEFZYgEWBAIgoEsg/MEelI41TMLuJUMxrMwwWAI7eAYVPMETOIFQQoFC2IIjWELmVAOwcYIGvgASOI8IAASSI4t0SVK1h4UHIGGyUDuVyhWgWJVoPYnipNEkWHnywBo0qMosWlRm2ZrVTIyZPkCCiHkF69ChQlKaNaM0SxGjZYQIzWKEa9EiY0ONcerEyZSpTtUwaUoFqBM1bNeQNHFi60nQrLqcHPJyyBjIKVOCVJk4a9CUWLKmDKIVa9aUM7BUWVM17Zr/N2ydBF0ps+KEjxMjQowAQcLFnlOm+JSRMokQLDJ+zJCZnGrTNE2SMGXKtG2at3XTyPyI1ueGqTM+TrFjcSWMHlV5XFF7JalZNVVRoNiKREsKFT5k9oDBUsNFCyuXtDFTpmySlW2WpGLCJMlKIkOxJF2KVA3Qly+uWrUCpEWTJleXYAECdOUKEiVG5CtSpMSRpECuXrlqqsqVU1TBxLtAJFlEmFyEkWUYRZrBJBZabGEkmCiiaCKJSMIA4g9V/hADCBtoqMQFGWJ4YIisFikkkDBw4LAFIFLBhBNMVHllLShkUYKRWqTQQ5NT+PioFiOi4EmQV5wKsQYsKMGEiy+s/xAElpqmGGgZRdpapBclmPDiK2OwocYaajhJhRNrrMFmE6WOEiSJJphQYomLFHnCiCJc+MKYEGboQRA+KkEDjVgGkWGIKaiARQghZpkFlkteUUUVPRTrpJMyyKghhBzUiIAEExhQgIQbbvjhBxtakiQWWMzwAwhOppGGkz2ogaW7aja5Bgwt3JlmExvKqKISZ6IBooVWWtDjlVQewoKTZmYRRIyPpLAliSOmqCKIGLMA4oc/ahjkkmYKSUabclFRxbb+yLDBkCuSJII/TWCBxZUsWllFkwFd2c88F65AzoMiitill0hiKaSpTfijy5prrrHmEijkW0IRXYixcAlhgv94gRBaGFmEkCqgqEW9M4FggYUPQKgBjzyEcOEDkBmJ5MY+9sjjjzD2cAUVZv+oogokothxEVumCASWVzYRpAorCFFCEUeyqSaQPwKZRJIgKpmCiEgECUIQKWo5IomgFkEiiVt6WWIRJpb4whFMXHGlk01SeaUTia/JG1NrqDAiCcIvWtuIF16wQhYTykCjDEFmkQUNH6oQQoYqhoABjbEmUlKT/sLwAw8cViihAw8iaOCAFoJgwAMbSvighBVssAGIQl7544cwTrmDk4dSSYWPK1CxZhNNWtnkEle0IAMPWZjB4wxwf8gDlVOiUmWTTSqZxJlXrKAiCkWOMOIIKf7/yAKMPfaY5hRJDHkFjDBewQSWQgYRI4yIgiADC4F4BSA0MYhA2Io9qlgFgFaxCvrBwgUsa0ELPOABEEiBR8HgjDU00ZQFcgYTasqGMB4xiEYsAQlIgILmirAIWRxBEM6Awn2IIItGaMJ9rtDEH/AQoD20iEk30IMY9DCZPfzhX3wIAxnCgAcynCEIMqACSYygpSQMYoA9+0ENhFCFSNCIQC0ShCBqULZBLAMSg7jWMpIwBVssoglsoxqdqmCERCCCE66QFbCwoYlqXIMb3DiFJU6xiUEIBH1PSIISjpDCJBShCSXAQQnKoAc+wOIOgxgC1IYghSD4YBZIAIsxiuEK/zIA4Yk/UIEPSuCBBSyAAQu43QJKYIMbBOF6ZgACEJoWhlTsoTTfkMYp/pAKMvShb8pjRStegawWgJIWZ0AFmv7QB1dsIirUUIUmOiELZ3QiD4JAQhVmEIMYDCGHWmDBHjqBiUgAogUuMMQXWFGIS1jjC5qgRlQAoY0g/ZBDmrgECJsiBiyIgQhECEIFb9AiG7jACkp4xCMAAYamVCNiHbzENkNIjEhIQhtOoIIVAjEGMQSCbUN4gSWMsKMqUMIRlnDFjfrnPveF4QcGNYMZIrIHNJ1CE4B4xSs2dDsWNGoEVEBCXC6ShCqIoQY1cEUNPBAjuqQikN7gICrEQIko1P/CElyRQhQScbJarO0KUZABFGIBhBqEgQhhuEYq9OAsU0yjGp2whmYqYYlmVOIJRYiBDI6gBCU4QQY0QIIVaCCF6/1BGnzwgQ/mIoUhvCImzYDaV0aJiVSEYYmnS10FV3ADJpKBBX7Igx/2YJRNMCsiQOiDGMhQzT/k4Q576IMnOnGKU7jiGpkAlw1WQAYqTERirvDlPjWBDTbhTRaxMMXorrBLF+ByeLt6yDRqEIQrWGGUxhAGJSRxCFZoghWrmOcqvHGNblAjG85IlzZk8YhsELVfBg3QKa6xDWxwYkDYaMopYLEmTWRiKsywiyT6BQssDMIKRACENbxBDVdYQT7/VZBCG9UoCydcAhD9AxBEUlFMIL1CDEHAgx6qEaTfvoJaYvDDD2RbBj4IgT6ysFAUpPAKS2AhCIHgn+92hY1sMMMS2TiFM2JhCVmcxBaNqIUTcNEMWswiCjaYoBQkYY1u1JVDQHCPeopZyEZgwhJRyAgjEiGGERBWCU2Im8Fo8IJB9GExv1xNGVhAAy0QBRlXqMIXugCmQ1DDG9IA5w98cIMV/MAyZzDDbVliGT/44RTSoEYefOa+HuZBt+BSSYl92gpVgEGPrviBC4QghlVcgx3d4wQ1qDFNVWgPFbIYRA1sMMZwrWwFLPhBZW4QIiIIDBFeGYohJAGJoRyDFTFh/wUnMgHIazjjEtl2RtMmpg0O9is9tL6GVPxLjWvoyrn/xQQ2qtFiSfUrX1gIQ7/8q25BOCIK9EECT5jhBEuYwg9kWMVDQE0G2qTnFYrZRKVAGwZAgEQMfTglEEjngxgUwQhPcEIUBgEIVcACFZbARDU4MZU1XYNAmECFK6TAjEfVIgoah8IsnEEJSjQjCEUgxCAw4Q2fcwN+MfPDAd2XCk3EghDMOMITsvKEH5BgBkp1AhMmCIQiJJQTRikNGXzAAiC4oAsxOcQWAFEFJmyBC8aAhGo7EfA79OEOTATmu0CbhxpA+g9k0KUf/qCHVaQiD3iwaWnMcNMbhEHRRjkFJ//I8IEmVSMbq+BEHmg9DWqQwVQ2yMMlPBkEIQBBEKxV5+mCjcoguJUFNeCCoTWhDUOE9xjPRgYqOBHITmijy/jrRjbYoY11bCNip/D4NvXpXE1s4xpC7YY3pjGVbWwCfzZAbcs+0AItnMJW1Gg3LHDBCLYdTRbNIMQlsGENSzQXFsFb/CYAfOvfflaoLdpPGHq2Ag+w4AYzgEEMjiADJDiBEMSAgDoIE4bij7aBHbjhOtSk2YaBCqbAQpTAFo5GG5ahGS7BErSBE1gACzSBG7ABD0KwtU5BD1zhD8wgtV5hF4IBCUZGCa6AZYIg5wghDLQsqq5rEzBvl2rrD4TPELz/AAoMwUCgwBGYgAmUAQsCzgxOARVY6weKzQxawAb8YInoz2FAbWdOIejaxFnyoA+MQjHcLgxMQRpK4QaqqmUAwRIEAROoIRO0pxOmYRo6AfM84AeyIBaqwBT2Z4C2YAuAIAvOgAxcQQ/0ABakwh2iYhO8QhPmyRjA4hhizxgiERPWwRW2gRu0wRIELBuyYRs8cUyyQWI0IRBQgRrYj13KY5vYbZ9OARtcIRWqiwWCjWVYoAXkit2caxs0YRLFzhAIwRKkABXCwBkmwR26gRs4QRNmbS+UscTIoARVoRCUCwuwoAVqSQVK4FQ+IARe4HyqQI+MjC4oIRK+4BDmSruy/yHbWCUSHuEBm2EJrmjfZMESJqEZMjEVXMZ3TqEbTMEVPGAT9iA29uBVUEsIkiBbjmAQVMkDTscGhsgU8oAEUeEQ8cAMfEYZC2lviAYWhLCitOAJKKFZOKEHsW+bNgEQIAIWYREItCDrHgIpOIH9NkEasGEaUGETEm54vgEbzCAFyAAMwGALfsADOsAWyUCAbKR7qgEbuKETPssGWGALWiEQBAEP+KIlv4ALTO1uhAoQDvEapAGQpmEVyMMQMgEswCJMYo8arKNcMBAb1sEdzMTIJAYbErCDnCVIaM3IOrESqeGXTikIbAAHTGfY+iAE4avcqgEtOWsoDkESCAEKYP8BicZvE7dhG7QJM5RRE66he04hDGBBD8IgELDABlSABUqglVqJdkLACjABMycGFvZGqLjnKDhhXXDFI6aAEJIgCiYBIaGmLSSBGdKDDDpAAaqKh+4AfoyIqFLBD/ogDEzFBV4gBgbBt8wAVcag03TrDvKgE/DgFAGPNkzJZ8RAh2AhC/oFDPQADOhCFaiwBMNgEzJBPQIhSLapFWwgFUxh8ToBG3SrP/fgDtSBHuYSE6YhDDpBHkpBBR7tPKOSDIan3YDvRuDLuaghKE8JDFDhI1DBeLDA4wotE9phb15CE6aBE65BDjmBmTyOGlihGqKEFV4PGSBB+5rCblQBG/z/aw6vhjElxhs4wVJ6EC8WjimsARO6ARueQRoswQr883f+oBOKif20r0exwduOwQsKzQuG4hGeAAosYQ++ZQjEwBSw4RSoQT1gca5mKkWJ6ZpwRNVOJdhGq6roonu0VBNQ4SVwUuHcp0VgoSqpAMcsYgpqIRaGYFEAARO0oRiIAAQ8oAE+gAxW9BQsw5deIRBIxw8sKTUFoRIqQUpfq1ny4BUWow/qav1MATM6wRXc56AEIQyugH2SJxUCAQwS7g+AwO9i1QT3BV+qYRq2gZ58Kw6TMXjuwAyUYp82oRrwIAz6wBSesA/mohKoMHhg0dyUkYO4Jy/kUBNCRA8qIRZi/4GrPCLJsGEVzksZMSEbelQOueEaOEELOiTrhEoTrAAQDCESIAERalUV3INdmNIm6RXBtC9vOKEGgcBUWIAMMjMT/sidJqEWCEEhaSQzsm6fyOSPukEbJPEQvkBEDyEXHsERJoFFy3QPAlJJjU8Vxs21XFEOhycQZCEQmOgUnCgIboAwcyrhUG4ZrAFdW+UK9OAMKMMygCDFkEAQsMAICKcReGEIoioQOIRHq8EPZLCCUCkMagUzQkcPBEjXZkFpm+bS8MAPvhKbSsETSsEMoiEauMFV108V3iUL4MqgQAsMAOEPeiYQSqzEwIAVWMEPgeAL4GvcvKEVficV4tAb2v9EStuJ/J7hb4CAoX7A6/Rg8YwCKfrGTKIC5bbpGv7rFMygBMggMqPrDARhEGDBj7RvG1qMLyll1sbNZ5SHXyoqCwqBgJbAET5KFc7SvXZvG7xBHbKhM8/t+binNEALGpMH8q6NEPQtCQhh3YLEKDAFMCMGG5jhER8TCiKhEJIuEpqLRc0kIvJAYqqBGjAT+Ur3E9t0KijBGTADm4JntVbCBsxADzChGSKBGViFEs51MShjQ37gDPJA0GBBINxoEWahRbAvEFyRG7qhEywBFkALD0jsbozuGe4AFeJiElAB4PSgE/wzD/w25DoBHsABHc5BHt7hGkxhE2gtVmcsCz7/Egwy4Q8WaOhyeBN8C3+nYXhcgQtYIRNYITMnD5gW40qngV7VhBt0Zdi0zGdtYAQztTK0Z9aY772ewRKy5xVM4VQ6AAt0zLLupcDURBNOrhvywhvYQdy6J29cAQwArBpggQh81xytYY+HmBMw0bmmgR3i0hPZoRvKZN1EsRv8q33dN3iIwAqqQAmoYBnXtOTel003QR28gRsKwdAeEQouIT20QSSvYR2wYY6X7x7aYR24AQHZwRMXrzNrjROewRQoYSQsAXm6wYlQxVR6JxYiYRiCgRIqQRK8CRY31hRa8V8MgQmaQBGEQREmYaaiQhlZlPE2YZGtQRpewRSHmEy4/wEaOidRYsEZZqETXsEoMA0O3aEf9AEcomEe5qFjpQEvOLYbpqFwOeGfqaEdqsEVgEd7qMFVs85hssAWbyCTU+EO+OAOntI/2UQV1FFJqWEPpO8MKwgMAG+nVOsa2gGUfU6foeH8LOnSagD/BIEWvmoQknkStCEbaNoaPJEb2MEbYNkppTR4zsSWAYEIwKA8WGFi/mhM6DVe3WEd2oEdIqbe1CRigI4byE0byu9fuuW7JAEb3mvcms8U2AH5OkEUW8QFgKAUp2SHKSV3AdTn5gGWZ3cd2EEdMDOnga/duroSlIoQpECmNEF5N+EOzgAPFk8WoGAXFEEWysUSLkHWZP/lA5+5AIciF7QhGIhBGfIoQNx3iE2htdJhbp+h3ZjyjbHJDmDgzaqALQYBFfS5JqUBtqUBGvbhHjxh1pqPG3yO+abBh2eNJCUveB73FLPOWbRQGXslC9COqDMjtsUSU2KSKcolYmBVlzxAARagBS6RRbtBHdbhk9VBHeia+frzFG4HC87gDBytCmzCHi+wJjCwGthBrPNCvtthG9YhGyzsLoBFCxcuC6yAqFvBfd03G5aPGyIGMLV0ljHTLmhEfvurR+3CoPxADJom3PDiM65hv/Tg0vbgCrDgBVyACIogEAahX2QydA5sTWDb5ySmprlhrnV69xwGG/RACJyACAj/IRY6g1+s4Xi9YRu0wR3GShESYRK+ZxDYhd20kBs07RoiIbwuIROKQRLWJYc6IQuDJx1MARr0wBKe4QOTMYU9wQRIIAYEYhCyCeimwRSC51Md1xXanBuyIbepmhr+QEVXIROoQQ690BVHQ9FSAVjKsm/btYFYYfl0usLU4Rr4ixO8QVfITxPIYAz8gIIqyBazYBN22ue6oR3UARu+oR1o5ShWorTEQIGDABbsUROZoRmsQRmYIRsq8ZBx26v7OSLspwR7kFLAAF7wOHl6VBTlm44xFNbEeh3m+qq9oRvmWpb1Io79i87Z4dyuQRNuuL8ycw+Wse1W5gOA4NgWAgx6/9S+75sd/sjc9GCIWRT4RNG95DvI2eQPHgoKrOB8OZfWkodymcEbXoEQcEMbnCG69Ckq5hB+1lQTwmQotAET2IEZJGbWnvkhsDwP+OAUfOC4vskU8KByyMAEqmAESqAFFoPgxdk/ZcwMVkAKQQsIpmH59MIblJgTCJcTVgHPJ68TmJSVnSu259C3PEEajmganHqV6XVMUqGTNQFIcPW3QsRrLW+sqYEbupv56OEbUKET6CEekBVWfSdyfIxrmmEZxn4SYBNA1YFW+uAPtv2QjQmtbeAHBNKtgAALDEETwoB2qeHVpn1MVlSVk93bmiEbnPqCkREvjGzAm5LZxZrdJP/mA//GiVMlNUuACPIWFlYhvhNwTJpvG3ZPG6hB08wkFbShdOc8v7MBlLHhRmRhm7IhDp1LFI1sG5jBuSrhEryJEJzBGdrQFF4hafVuCV2BFQyNC8JLG5wSPPdAtZIWaW2MStAgKe6gB0xgAUyACmzAA3xg5TihGphQEqhEDMIfVXgJXLi7HTB4GrbgD7YgDPJAC7QgFVYhoVlZYiyvE8L707/hG3jGBrRA6oEcIKhdy5atWqpO1kylOnWKmsNN1DhpEriNGztv2Lhds9gN27RpDqd5kzbtWsROrjhhuoTK0iRZzSw1a2btGraK3rxx6jStYrd11QCFIVSjRRggNYD/kHEFhuk2QKqoacJULdu2q9SqMWOmLZk2bVy3rZuGDVu3q9VMWsN0M9u1tJw2XbNZTZWeTZz8AGHBwkOLGkIEXckECNCpuZk4NdymqexFizbXceO2bh07bhhtdsM0lVu3nB4nZ2umbe6zSpJeJam0aY+ePKZM+SFjBkiWMH6uGDGixcuhQ8aOacrzZ08YM3z67PHjw0csWFNgCXp9p4eKEmfI/DCzByI1V68eCXslSIwfMWTECPoBRJ26nNI4mbnRYgWZDytOUfamzl23U9ik4002mKkzzR03aIGNUKpgww42GHVjTVrTVOKMN+fA040222AC1TWqyIWZJof1dA0n/9q00w477UiWkzcbrXPNNKdoooorg0QhiTaYVOaNO95cBNJNHOqBCjSVaCIJJUG8ggUhqliTyTZTckLWNZlI1Y2K7JylDTvIhFkPMsw42I43Fnkj1VyaaCLWOt1MdtZGGrnyRypZ6HGDCjh4AAQRWYghBjVgAAEIYWH8kYkqraiyzVzbOHiVNQRdlU2Lj85ljSqATDSXOh51swcq17QT3yvNwALFJdxoIggVllTTmharaLJHDTVc8QQTXnjRxSHHuHVKHpxc00kneqTSxwxolFEFH2WU4c0PfuTRCR9+/HDGHnmcYkqNlwQzyCCooIKJJIPA8scp73lTDSep5HEeKv/UtDMPl+yos440EOaUTScsmGEGGX+0skqx1Hw0zbGYVFIJNM/IMovDzkDzDZKnWAOeKjXOs4kmqbiiBzWbTHgRRpW9Z9Ypf/gRBiBMoXKFIDdytslFVmHETVZ/qKKJN5Q0E4kklmCjCiY+cxLRNl1Ktg3JAnXTTTbJIENMmMWEOYxkZnET6Vw2XbMJRDet2I1AdW3jTTfXpCJYDUS08IMLWYABhiau4L3KHmAA0vMrgLQyDURpZWMNNsxcgknIUk2jSUlRqnKNNUo3xFAqmJ+ChxlXCGrJ4c+IbQ3b1Eh9xx1BWGFF3q8EgkgxmYh9zSl3dMLQHWT0YIMPQviAirL/Au/Rx8ACC6xdsqhcMswyQ1+yzCOxqKJKKt1IQ6k01TzjDCaTrdOiO49JbQ03z8RpiRRSVIFKJw9REyQ32UCHRiyzxOLMFM5UMcQUMFXCCTZik15UsMEJV7gCc3G5Sic4wcAZLSwPeYjXTjQxOWto4hKvOJxDpKaOi7BjGtU44Mic0YxKWEISitNEJrLhkGt4wzI5cYc6BJIJkEzlF7vwBTKOkTVlMOMqmZKa1wSCjWpE5DMa4QYAK9IWWFRBF4sARi5eAAQgvCwLrlhFK5gShjAE4mWRW1feqGGJSzBDGGjExFo6cQ1NSAQi18DENbbRCVXgYXg/uAFtyJCUMryC/yqcqEZZshIIK0aQDFjIQg0CAQhCQAEKjyBaGOhVuzyQ4QYruIEJSmCDMqAiNmbI4x7N4Afu8IGRrgCEI3xBjEhMIhi3UIQgYOaKOSYuFrZQRrnKMpmKaAQbY/NMM2ThjEncYheOoMIpaISNU4RBKoWQGC1kMa5ufKMMgiACFW6ikU2wZRsaSwUn2FEqk3AiKplox9hsdwpXuO8zGXGIWdaBDapco0steqE31GaISzSDGjXiRAkpoY0kUaNBEaEGi9xBj3jcgx5n0sh3IoEIYTyiCEuYRCTokg12cCJOj8IGG4GIjYRlSXr/mws2rLEMRgzjpbkYRiGwYECaNuUP6//ihB4OaKs9/AALMFOFJKKgBEcEw4fBiMQ59/CHWpJsQjPCDDayoQlAbG5giawlN6zxCk7Uwx3tcEUnzmADMrSgBTZYgAcSsYtcCAMSwpBEIF7RjRX0AY83KMEmWXAGU0xDXpf8wQ/2sIdT/MAGP5DOK8LVC2LkQhG3IMQtIoGKUwCCGZSgQiFokhEkek0b6pBaR5yhvYnJAhPaaEYsYkGJbHBCGiHDBCYoIYlZ0KJ+g3BGeaowhSngAQ+poMZUb7LSknZiE45bGEjgKLVNgBMb4EMTN0qSDW5GpIhlGZ/a9kmLWjQDIjutBC1o0YxZaONw/4qK++6JmcEZ9xRZ+Cn/GBj5ilastFL3ZMeDsKENB81lYYnBS4hckQk3UuMSisAFMICxiGFcIhI2qsZEVOGN1qxiE5yayib+YIMahAFHVbhCJBJBCGZEIhLMuNGdSCWNrMCFG+3gRir+CMBuuYJSbrGgK2DxCmy8AjdhOOxfilIEX/ACGFUwRC6YYAXt2AAHNsCkCVhQgiCUQQx9IAMEzVADMpABN5YMgyDKFYld7KIXi1gELxaxi0bA4hR+aEQtJJEKU9xkGu64RjfUwY2vZOMz0jAFFShRiUtU4RWusMiDbPIRhDQDE9lIhYX4IARYBAEIM0NFXBZIDbaYZBtKswZEdjK4Yj3thWTp6IrY/2GZIXHoGilZyDYIUpk4bagRlnCjjVBRiyhMYs5tEWkbe1ISAg7JIxHxw/Ta1Ca5UErRSryGOh51zlNIpI2tUUUYwKA0TbwiEo3YxS2SoIRXCIQg2qjG6Ig41UzIcRp6+EMgJKGJQASBCIOQRSEk8WEjukIVeyADv0DSCW0QBJ4A4tAv0WQWdbDERpxRRRaUEuUaiCEISsgFLxphhUhAIhJY8DIZlJJHPYYBFnroRCnNMKw+zMZlhQ3EF2MxiFk0QhiKaAITmrCIXjjid7JYBjvq0Y4/d0NA+9TGM9LhjnRc4xt8YEEz/KANVBRWD9uYBzuq2w55sAgTrwhCDcABDv80uOCLLKgBC/aAGTaK9NWuCMRhBKmJTdSIGpnI+zQ0MqBt+EeO1LDG2qrBDXcwUGkD0UYnytKNQMCCEITgXyCmgYlJTCEKUOio4coyFwZSYw+qKNaJ8p4SasRbwtZIITu+RI2nqdEs2zCFNKSxQOmdohKTSAIlLEFod1TiCo6YhCTMUve5YCITm8jEwRKTBahogp6HkwWBGAiVPUxFoW5xyEGmMftTZOMSX/FevtRxTxkdGIUPbm1ZslGIEHUiDNgcBBTSrAtdAAMQtrsDnPNghuHhgAyp4Ac3wAnfYAafxwl34Ad7kArdAViB4AewIF5O0AhKgARPoASKAAVCkB3/YYAJ26AO38B98GAP8RANpHUO8/AOntANnnAHffAK1wAnR/dCNsFLNmFZMGNNphAIi3cGJaAHVrJ33bB3AwJAEcFC56ZS7ONGdrcJrrAJMKJEQKRnWwIafDYN69AMEBIPMdYmeqAHYvBhqLBYJ2YNRGQNa/E/0tMmATU2eJM3DLESQ0NVsmU4NYgNq5AWAMQ2obUMlrAMtjAMycAIpHELTyB89vQoT+MQSaM0DJQJ1tYm2EAJlzAhzlVdkTInXvMg5FeD3pAKjbEWeEEjINFf6nYJ4KcMk8A9U9MMhjM2nMB7sAALTpALuvALkIAKfnAKqfBhp7AJYeBlQBCGYWAr/2IQL88wcmYQBnyQHpcACbKQPlawBE2gBEkABUmwBD50BUDgAegQD/IgD/CQIfdwD/OADtzwDe/wDdHQCdEQDd/QLzmRDtLgDdPwWiRRFvxiDd3hCegADdDwDvbgCTbQCZNREp8iD4J0OPzRenEiGm3EhJqwFjjhDSoCThsxDeywDe3gQiUlW5STCjXhQtRgCpswhlgQFZBgFiaRCZRTaDZDWGQQUNVQWQdlRIYzCdVlE7KlRtmAWlfREbzkHtqwDI2wDNyQDIuAC8sQDMFQJmkhEI7jRqCXGFYSOJzQCj2zOOKkCmmBJmLxQk3DIh+oDtLQEVsFQIVjEzwxRzWRev/NoHXaEHjfV11W0QllRAlVIARWAAWJwAz0thAsI1R1V5Lt9IWtowd7cI98AARn4HJeRAXEsAzWQAtIkARJsBtIYARQwAzNoAe40Q+iOZqkSZr7wA/7UI75kA/3YA+uCQ/gMA/xQA/g4AnRwHTvkA7p4Ak9UArn4A3QwA/9MA/RQA2egRnyAGggVHjyIA3zIEN79x4FMSP64RYRsmrHshOnkAlsU4Wdxg0hshClwzYEhAVAECVIww7yMBDFwgmosimbYAOYcxCBd09xFDJ/YAiPAE5omA2gNT1T1ZFxxBUswg4TWQVJQAWzwAi9YIu+MGvmJE49YSeuAHoRwQmBw1T/e5AFxfEHUpEJXbOR2GAv7dAJTAMhSiOdMFISI+EN9+KfFWE4StQNm0B42SAJpAES1iAJkkAIlCAIVvAyBwQvIaMHF2QN8YINzPYxqvAHNVAbQRAELYAUYlAGQQAF7EAP2qALivAEMvClRbBvgeCE16APZoqap8kPwjmawqmma1qapakPwrma9+Cm+5APp6kP+cAP+mAPrWkPq5kP8zAP9jCo8hAP4PgO8VAP73AOTOcO38COpZAO7YAN6pAO8yAg+qIv/OEf04CpTucRJFEScVKPFYYFc4U3HHkVJXFQruAMU1VAVgJqlBJqhhMk9eQmncZf23Alw5UNQDGRawEL/2IwBEFAA1AQC80QYomQC4kAP9xgkjYSFajgMwWmCWDAVKmgCq/QTjsRI+9DGRYRY/CyTB/xExBigx5xItvgQ4cjEcvUJd2Ain82PXWhJJrGCb5IWIZDIjVyLEyKFyCDCq+xHFdQBeaBBYOgB9IhCfWgDWi2DP5hCWIQCEC1CaA4D/JwDuewjvAgDeYAD/PwDeBwDvEwDyLLmubomvcgp2YqmnIqmvtQmmvKp/ows2pKmm8Kp6Lppvlws/tgpmaapjfrsmjqpw51D/EAD+jAsYqaDvHgDk2XZ+mwCRkxEiLRL7PzB5GiT+3AZ2okYZ4nFltFDQTxFjRyMr06OvW0Uv8W9Ap4QwZngAoppg6agAoGhCrYIA2g1pMc8wp40T7JR0FFpDYsYnCY4nfsAFb3GHrfARSHwz5zcQoL9DFgsQ7h5z3rkA3HNmsOcQrmYg2osAkmORDH2UIApRiLkzAOYSOugAVYEAaQ4AhVCguDUAl8cAXCgAy+MAnesA/aMAlm1DpyQQ1QGw/g8A7uAA/yoI7T8A7yoJvSQLL0UA/3EI7R27zwkA7bKw26iQ7oEA1kBw7iIA7nYA7i65qrObRu2r7u27Pui5rtS7M8W7/2O5qniaeuaQ+pGQ/oUL30EL2eQBbX5R7e8AwZgRmSUXi0dwqfoTSg5haRMjrZ4A0/0wn/mmAV1nkZVzEP67qQHVkT1LB4G7FEDuI1J+qf+rWRKiIPK+I9FqwJ6/IoHXEme3AH7oB32VAP2PAIXoEZ7eAO+7JPlkFPl7EWU1ERLgQjoUUWV7t3M1qjNTojDAgLVnUFgVAIscAHsIAJyeCHymA1RsYIkoAKWBBI2Ku88qCx8AC94UgPuamb8vAO9SAP7gAO7mDH3st08OAO79DGTfcN3fsN0uAJ3sB0kUqy6QAO6LDIujmO8BAO6LDGa4yp9nAOzQu93CuyhQoPiAoPITuCiOqnqomnp3m/qMyz+dCz/cAP92DKd7oP9DAP9XCyKDsPAfwNP8JQGmvH6UB+xrl3/3tLQC02Pt1wEQREuDUBQJJhLMVCTo8RKdugblP1JV1idI+yFpCiEWiIBzj1ZQbECdxAD1u3EUHCqQOiDfAzPjNSMmvyWiZhth2hMgojEp0wD9a2QKawB2JwR2IABDryCnywCf2hDcNADMVQDMNwC5OQOGo0x9xLDwGcgu/gxuE4qL2cxxWNqeu4yH4stVIbjtALD4AMqSKtxvTgx/Wgjk0njhr9DhlNsk2HZ7iZDup4qO9AdvR4yPQYqQPsCd/gCaTgCZ9QCp5w1OAQDeFAduEgDiF7skIbs2rqsq3cs3uayqKJpzBbs/w7tPOwmvVQvYMatd+gqU0HW7JVDbxohP9qIjmlYxOPEnicQRVqpET6BT/VYDvugxU3IxWKsRCpYBsZjIl9JngA5J/nxRYYIUhqwgnfIhKoe4emwBOdsC53sjB3EErB6AdRuhTVgFobogi8cAzHYAy84Age55XYKw9hPcd1zKgaG8DhWA+6qY60nL2Zmsdz/A3zAA7fAI4ai8tNBw/1QMt+vNp0nNLYq9vf0HQVDb24XNG6rbFSmw5z/MfBHdz0AA9mubgt/akkUda7WQelcAd1QCOdUMi0UwqRmqmzTA8kuJvx4KfzUI5n6r5FG7RtyspsuqesSajlCKjsi7/6UI70gIJNlxN6NiOyCkCWgAlEJEhqtA1+tin/nLBP0zUNzsBCSsNGZ8mAwnUpa7E2WUEph8MNpPFn1gDFCQMv0sAQ6X0Y3FAsswdBexAIB2FtDOEKpoAKgjBJhSAIsjAJUWAEt7AIXEoIXfwumjDWh4q9wd3GFh2OxL3Gt2yOdsy8s6zG8NBQzDvHul3R4ZgOyqvJuJzR0K28efzlc1zJxc280DvSrK2xdLzaIs106UAP1j0Pl6rmchyC/dEO76AOuQnS0VsP0uDGuVnWUlvRdWzHUnsOJLu0Y40OxV2ohOqnd3oP+zCo+r2zoymnPlu0KJshs3zTsonLS5ubJNh0X/sZHTGPhEzh2SAN0XAHBMRGAFU4HQFVVfEV/2YIftrQER3BQntrbQfhCdeQBw4BUPk82ZvQKQxxCsKTZWRVAy9ABERQBVIwCNogC4TQ7epjRKpgy4/+6PIg0fmg5/VQ3INavWPO2hK9xu2+vWqusUsbjnmc0mKtxu4wqNKADvDwDfKe5vXAvGve6Lqt0rRM3LM8DVkutetA8BCfDnUc5u79VZH67zFmx3bOdF3XdCn47+5Q3Ha+DvKgDu3QDX1M0zb9Dt4bx5G6veDQx+mADdl7qJ9ACqTwCeEQDiFrsi67D0Svp6/8s3T6s2nKmmq66YB6p6z5s3q6voFK34ZK3euQMLPGNl9hcCYOWtagDtZAJevWBwwB1K5AuSqbkN4LcQ210+N60AedQAY4oAI14ANNRgRBcLBRoD5BCgtUMAiTTQ3OEBAAIfkEAH0AAAAsAAAAADEBqwCHIyoxIScvIikxJCw0Jy41JzA2KjE5LTM5LTQ7LjU9LTc/LjhBLjpCMDpBNDo/Oz1BNz5ENz5HOUBGPUNHOkRMO0ZQPElRPU1RPk5TQFBVRExUR0tRSkxQTk5QUUxPVExNVk1OV1JRVVVVUVVYT1VdS1dgSVlmSFlpTFxqUVxoVFxoWF1nW15kXF5hXF1eXFxbX1tYYF1YYmJaaGJdamReaGReZ2RgZWRiZWVkZGVmZmdlaWhlamlna2llbGhkbWllbWpmbmtncW1oc25mc29odG9mdG9pdXBqd3FrdnRrdXNsdXNtdXNtcHFwbG5xZ2tyY2lxYWp0W2l7WmmAWmuEYW+CaHKAbnV/cnd/dHd7dHZ3dnV0dnRyd3VxeHVwenVve3Zwe3dxe3hzfHhzfXlzfHh0e3l1e3l2fHp3fXp4f3x5gH15gHx4gHx2gH14gX15gnx5g393hoF2iYN1i4RyioV2iIN7hIB9g4B9hIF9h4N9iIN8hYN7gYGBfn6DeX6Fd32Fd36Hdn+Jdn+Ld4GNeIKRdoSWdoSXd4SWfIWSf4aQgIePgoiMhYiKhoeHiYiDi4iEjIiBioaBjIiCjImEj4qCkYyDk42ElpCGmJKHmpWLm5aNm5aPmpWQmJWSlpWSlZSPlJGLk4+KkY6KkY2JkI2Kj46NjY6PjI6Pio6Rh42Tho6Who6Yho6Yh4+aipOejJahjpmlkp2nk5+rlZ+qlZ2ll52hmp2fnJ2cnZ2Zn5yVoJ2PoqCHp5iFqZKFrpKFr5ONr5eQrJ6Uq6CZrKOdqqWgq6ehrKmkrqqjsKyesq6ctLCatrKVuLKTva+VvbCav7KbxLifw7mkxb2pyL+txr+yvr21uLm4r7W5qra8nbfBn7nGo8DPsMXQu8rSyM7R0M3I1c2919Gu29ik4eCl6OG16+DB6eDI5+DQ4+DY5OHd4uTj7enf8+3h9fDg9vLl9vPp9vTr9vTv9vXz9vXy9fTx+ffw+/nw/Pv0/v79/v79/v7+/v7+/v78/v7+/v7+CP8Ar/GqUwfcvn8I/+GTNs5eP3bMqIEDd86cuWi8pvHitezSLjQyiiixlKQSr3HTztGRIQNIETrNxpFrd06XunXfvnlbx/NbvXXdwhQZEgdcuqPpwGG7ljKcuF7UeN3Kho7csmrpopEjN+4dPnz32LVrZ+5cNUfq0l3DdetbumJZ0n3Loi3bt2u7mPnJdg0Ulj7gzJW7eI6dPG/atnFbvHjbLFaHFmfzY4qaRYvuaJ5zd26wu8+g++Vzh49fwtMI9eFDfZrft1JrHmXRssVJky08crBwQYI3bxbprK37mZPn8H6m++Frd69asU10MNHCVi0ctWvXjs0BQ2MIkCTN6gz/mUG+V7Rx487h2xpOSwoVKqA0unVsKXZsyI7pN1YMVxYon2CTzSusfLNKFYVss84ydfABCzbrJMQPO9Co9040z1RTzTkVaXhOOMvs4sUjfXQgQkhB0LEML3nRkQQdRfBCB0zpnbPMcMZ9Y5xxpRRRxB7XHIVOOmkFqQ476DjTTDPZZTNNI8dkY004VLYTDzvxqNMOOuegE84dR4HjR5BJ+ZFTJ47Y4pQ4mTiyVCmNfEJROeVAI1Y72WgzC2OzvFLLLZ1Exs0hx1zG4VjulEWTZ6B91k8/79hjGmuprUbpP/yAM0oeo6zhRBZPNNFFEyy0wAIJqI7AAg/qfMPNNtsc/xLLrLBo4009mD70TjXIFONLJtkcQ40402CDTTFzhPHDEePJOEMM5NFxnkznjFOOOLuUkEIWuKRjHDvs9PTNMbfc0kgWKQBiDTaztHvFCSgYso09xrTABQ9BmFLPpPmEM8077lDDDJUWhWPNRMbsYkcRjzRRgwgjhFADSxsVIUMQddBAx0bNkMNhOD7luM5OxuEyxBBy5NSqOjddk5Y66EDD0TWLrGJLIrPk9A046FDDjjTnICMNOlyGg4dR6TSC9DfVgPMNMsRAIhM5mDiSDTa52GJLNuGYM0406ISb507cIPJM1+aEk0hjHFZUkUVuL1oWaO248yg77kxKqWqX/v+jTzWU5HGKFk84kUMTXDQBBQmnkjDCCDlkgdOOPP1UTz39IMSPPexYg4w1v2yizTFTSjNgImAM4cNQM/AiRwywv4TeVlzd404mUayQBTb16CiuNwoeQwsttghixS1KIcLNK1VYcMIh24Bzix/AACMHGODoLU805bgjDi/UhFNOOEphc0wuuYAyCihJsBTCiTIkUYNLNJCRREbhyDhO2AYP99NO3vDdOrAxBBrIARwBvMs1vnGwIaFDGsyYRjbylBhtdCMnFOlSONIBCVM8oyLh8IM1iJSFMTnNad+4QyeIsaRm5OF82bBFLh6hC2aIYxy/QIc80pGNWXjjVdfgUMH/FMGYbAjxMkisyGAsUjdHtSMaeesb31ozqb/p4RGfaEIOnnC4LaQBCizQTQ468LhGsONS/MBHPnKVD3wEZxjVCMYursazavTpEHMYQhJUF4Ne0IEGMAgkHazlNWu5IxzDwIITcpGOeSyCFt3wBmK0EYtsVKECEbjCKwSBDXC4AlZUiAUVnneIn2AjE21wwQeKkQ9+7CMf9giHM8oxDl5AQxziAFkxlqIMZYxCCT0gwhfCkIQi1CASEmNJDWakImI1gx32gEfnbnW5bvBEGz8ZYAHJgA0AZsMb1jjGMg7mFGhIsBvaSGdiElgWJLGjGqcAxzU81whrfEMdlDlGJ5yG/w5wwHEa5IgGRqZhjVvYIhm8aMZGouGMc7TjG9qolWSsoU5tDIIx3KAIEpdYFsGYo1GOYocwzihFSyWkH7jCFDj0gApQaDEHh8NDGnKgghXsZgSO+0RKUWMPpYBjHv94pRutIQpw/EIX2qCFMagBjCsYAhGRKMIefUCDXmRiBiEIZC+mdh53RMoYsSBENdABD2S84hbFgMUgEnEFKkzBAha4wiBoIckEHaIKskLEIQ6xjmusgAQr2EAJVuGWcM7TGc6oJS/EQY2mdRIp4NiBGfLgBRrIjwxrYMkOvvOF+jUDGs0oxzvS4Q4uQegniODJIUiWjSR0xxK0cFofQPGJT/9UYhfRoIZuJZgnbqhTkt4IR2GQhA5HHGwi1dDZRL6hBU+ko5/CFQedyAE+7IiDK7zoQyR44QxxsAOiiSAiN2KB0fEqZjHasAgukXiZJYL0IdNghz76phzU9IMe89UHOCTxiIbxgAc64EIfmuACFhg4VSNAxb5aaRrTfKMY2fmGcsAizzuE4xekmEUt3jAOYKiiEY2oBBLkcIQZVNUZQwhkDDaGntDa7hx+kAIuqsQrJCEDCoBIhBWmQAUpaCAR2bhJNmhxCCoc4hWxeAVfsaECWnzjDxyAgsvWdQxkMNQZvzCPRKxxMJapg8uYqIQx7xeK9slAByyRAYzoQAZebGX/HOLoEjiKIQtWXCMb3bjGK2gxi2JY4gc/SMIyyiWMJIjhC0kgwmLFAQ1qqBPPeL7gN4QLLiR14hoTWS4GnSYKSOwTHZfhyjiaIQ5ryGQcLnJEF3jxC2i0AzHnLS9jtIFRbXSNTuwVDEc3Yzd8qCMemdtbfU+jnPnyAxl8WIMbzuAEwzUBD1wosOMeR8Y+6EwuOjPWl4txFGmYAxzHuATocKEOcOiiwzYzhSWQkIQj0OAHdaAGeaAlLYEyYxzuYEc5KKGJa0EDHRnyElyMoQtk3EEFKFhENiZCjWhIo3q5SMQhrECFAUnhGNfwAwU2YKacPLcdzfiFL3zhDGlggxak/wMHl61xjWR8wWIyuEEPZCCCmrOEDDP6Ahk6tqQ4E00uFAnHB8NRjGOEQxmqKwIxwlGNaahIRnTIhA2f4egJemOC3YhkcM+RDnChoxOdRKFyOUSMasBhxoMpx1ai8dFzRKOFGxFDHT776j1xYx2MgZWs8861XOuao+ZoRz/0Ac1gU+orUtSFG/jAhzw0ITdaWMMWDozgETThFqe4hSkwXwxTBKgYtcj8MapRjmoIQxfS+MUuiz6OTdhiESEeAxmQoLovRIMG0KIBJmj5dnK4IzCcmYY0qOGOamwCGbrg1jGK0Qk1WAEWXD4HMH5B/eqL3BJYyEYsTlCCVEAhAhQgwf8pTAEJSEgCHeK4vjA04YhFLAIKT8iDGiTBhkvAKAgy2EENfNCBDigT5xuRUFtRDuxQFv3EJW2TgB9yMkiACRUhDs8gIxxBB8ogDs4wDbJQFwKCdd5wDcLFIVzSCcfAQMfwJ2hVDVsBDdZhB9JAJ7MzauRgDiexFc0QBj4QBhnRDt1wBeelDXdlBVZQCHeXd+o0C4sQDOxFS3RCJ9EgDuaAHPWAeGjED2uEGqahD7mwBHnwCI6nAzrQBGigBVCQA7zxAiPgAi5wDfUgD5fjP2t4OeByOfIAD9UgClzyC9UghyxTD+AiDGw2BD9AA2PwC3QAOxpTDu0gDlqRNu5wD+f/sAlpEAnG0AlOsAIr4Af6UQxyRQvoYA3VQX3ThwQ/YATVdweHgAIVkIoRAH4sQAm5UAy58AxEw2p0YAmhgAqMgAVX4AeewAm6sAskYQMsUUxF4H8+EAQxklAJJRYA4yVU8ozQGI1tcDJ08IzVoAy7gI3KsAzSoAxmVRcTJCDYwGXVQTDhkAt+kAVY8Afs6AfueAnncUO1dF20E1Cjdh4K5SJcwAXLEA7sUAynEAuzYAW7mAvKYA1+sCezUAhW8AeL4AcOSRnEQA3Q0ISKKFDQ8Ay94AzhMHjy8BX8EJINRoUiOXj7EJL9MA/4oByhsAac4gZNcANfeAZnYGBkKAIw//UCwgAP+GAP7aAODoEP86CS8tAO8xAPV2INkuA9vxAO9CAPRRkPX0EPxTAjRUBVdMAMZAA7Q5AJFskQ7nAU7bB8nCANwUAM5GILr/AJajAGfuAK2EAl4DB902cEPmBiv3AHvgAMFpCKmLSKEUACV8AIteUJ4dAOwuALdCAHlZAKq8AIi+AIkHAJmVAHMFdzSxAGNCADy+QjuJAJGyEN4IA3XBIc4igg+qEfExQsjzAUc1B0toALWqOWsLCWnYALryALw6Mf1lALtlAL86QM1yAOvKIM/eEKq/AKsFALtaAKmdBCzTAtMtF74hCd5KCIzZAJp/AJw4AO7XAsBPJhxv+AC59wC8n5Cq7gCqxwCrVQm7ZAH5xwDJSwCbugC5hmDPmRC8iQDlHIDvggD6LRD680D+Cykm0Uh0dpFJwTBqOgB3kgBjfQAjjQBWtgBruxGyTQAi/wAtcgD/RQDyzDDvNgD+owDyilJQSqFnRwEb9wDpxTlOCgJe2ADDOSBEhAA14ZBjFAA3PQC6QWDi0YDuUGDqqABYXjBFjgB6mABYDgBEdaC+Agl51gfUZAe0JQBmnABRaQARlgARfwpSWgAhkQBVcACH9QDOiQDDMSBnRQCragCoyQClyABG8gZmkmA25wA5wZBMSIDcZgDdNgDMugUNSiE95wQd6ADTqRdcb/kg26QHtkcAuvkKiuEEnZAAuXeg2SdA3GMo7ncAzdoCb9JF1e04Tm8Ba4UAwBEg7YtTEJtSSYwDExEVpcMQ2fUAzIow79YE8s9wrYkZqvcDXZECDE0wf6cQtYNGe5cA3KkA4aEhybcBXpgA9YAmzywA7KYRg+ia3vxA7qIA/r8K3tgA9hcAlvsAZtEKE3wAWjYAS64QI5MAJmKANYwRwTESnlZg/xQDTLUW7EIHXU0JTwYA9uNK6+Vg11QAdIkDpF4EcxMAdRFw7xwDP3cKrfoAtP8Acr0Ag6Mx3fcAipuAHFAA5j5QmDgAV3AAdZcAUUFx+E8AclELMyWwImkAEY/8AHkcAHjpAJ4LALYaCYdFAJaZUIgJADWoAHXeAiaXYiyBgGbbBQnIANoJAMx7ALHCEN1pANvOAIUQJpE7QKgkALsHAGtFcEkDBBtLCawkMLfWCfE+QvjnAL1yANRXcSp2YwueAI6dMHjZALfeAIybAkEmgSvMAMyrhQyrgL/TUf2OCf6YANqYBWx5AKtnAMtgAIv8kIgEA8qeAHn4AKj0AJowAOniAJnnMNohAknNBLyhAObgQOV7IO6XCt3soy1QAu66CS/XAThDcPYRAKceAGIIFmXUAJTNAC73qGImAD0kBp4VMYMVNa4UA06FAN1iAMvWAdLeqPNEFc/pKwdP8ABj4wBL1wCULwBXYQo9YwNPbQT9ZrC36ABaewCIlQv3sFBRqgASTggWaBBVYwcVUQwFRABSiwAoFwBVzKpRiAARmwAiWAAURAB3XgBXpgDZfgA3QAtJfQuU3wBFrABUlgBmHQA5t5Ij1QA24QCctQkdOADKHQS0vCcldXW1Z3qNlQC6uwCrWAC3kwFEgwB1sDSaqQtrWQDafgtlFaDhJkDcSiEVqxFdQgDfuRC6aQC59wCrlwC+jzCZhACZ8wI9EgSxuDCcrAC10MCo7wufrJDvDwDvihH36Kcb5pC7FwC6lQC0qFDdu5DOBwkLowCtiAlstaDcOQDMPQvDsUDsX/NxHlFq7p0A7p8BDXug49BbsTkbNm4AVBEAM7cANNwAddgLws8DgQIwPKMA1UIg0aQiXJ4IxMR7LWwAnPkA7TkENEQxNe8kDPMCOWQAeAiAl34AS6kBRVRg3wUFqeiLtykbVDNjztMgux5Z2O4ARVYAh7dc1FdgL5mwElwM3dbALdnAFeMCN1sKx18ANDALQNIgZqcAZ3gAxMZwdJYGY1MHNqdrjMVLhJoAW00QRaYAa30Wxa0AQ6wANNcBs8QI10MAMv0AKmkgMtcAMusAR2wAdeELjKWAmYkA6XMDUSGFBhQAZtcARdsASPIARnwAVoIMKM5yNJEKvRUUxJMAdt/4AGaBAHNGkMW+IOx9C8kaALnwBi8+EIjnAKINYHqXAMjoAJpJYM0lAJb+AJnZYLmnAJdqAJmrB08gAOPpMO0oRSy+Gf36AP6kCtkawh/XCNjbcGQAAEInAENtAFYrAEL7ACObChIyACM3B0+RY+/ngOdmAd0kAMlyAKlWANwRAJm1AHvnAJlhAHdmAHZGAHcsCmM3IJe9SVnaAKO3MLqQoOh0RQ6qA3/xAuOmOokvRcpPAETwAFhYDNexXAJ1ABCdzNDJwBWWAGXyAMuwBhysBMGTwjkaAHRNAFezAM08sZhMwJe0AGZPAFlsAxGxMNzMAMmLAJocAJy1AMoxAKov8wCpJADGdDDbuwB2rQBDFAjZiACcSwC8lwCbmgC23gBo+wB5hgtTMyS2znDmr3dgmlDALFUL0ACjl7CTir2JmwCwSBc3TApkAKEzOCCZbgBZWwCZaADPEgPuCACQIzEAC9j1ywBWeQBmlgBluwj3NABtSQDNWASpIgCoWtC5igCbpQcODwuu8gothqD1CJFG5UvcLVvHSYDFwoBjtgAyLgBDqQyUrAG4/z5DHwDLL4QMIADdCQDNnbS9dIcMqgCXagpnQgDMNwltAwDGIeDH7ETEhQBMfAAlHwCuOpqFVxSNUgD60hLqftccjgBFYQBU+QCllACIMQwFUwBYZOBQv/fAG1vQE5sAS78A5jUQ1qagnhwOAS3FlCAIC8oAwbwg4cYnq9IAxQxzFxFg7J4OWhrgnIDQ2ZkBJj0Q7VoHNC8SJhrpHmMA35Jg2sHg3JgEuN1hnk0D1eY0MEyN9wNg0pIQ3CMAbEUHbhIAzowOkByOCakJXROWqVQA0gWA/hgG/VYA5bwVjSkAyboMrVEMX+0nT+IjDV8AzJwHRNcyQxWg2QjA9D0g7+OQ/5sCXsMJrqAA9h8yHvBA4AjwyYsAZKwAM0V9Bo4AVEcAM49eQvAAOhHj7PMA3QYHpj5YzQoHLIMOYXRgfCl5G6LgxRHA10YAe9DAS1UAgmsAJ/gArH/0Cyw2IO4UPapY3npw0OuNDnLJAFzQYFK/Ae8FH0LRAFjOAIfDAlVLIMm9CI6bAMvVAH0C4e5KywcsBMoKkJlhAJJwMV4QANl5CPG9OI99Ac6IsEbZAJ0rAMdAAV7PAO4fDYYNAGZACxb+8MvnAO4uBVwqVlTtgM0mA77hCDo1YOFZEo4+OP6GA77VAh2l6x5/AMAWMO4iAMFVgOiyVQZv8Ox+yf+OBQ9nD28NDG7xAP9xAP73D6+kr6q+8O01CO/RSlE5HKTAfkYfNK+kUlykC9m0ElvwdNUR8JjwChLyACOnAEYkAEHcw4Eh8GRAMuDvUM7xQOq+/pQgoOyJAMhf8hcoXBGRzCDOYgDc4gCYVQB5igDVaQAiagAn7QFtUBZ1SSDjifTTrPNJ4ABfAn0IpDAvmrAQCxwYQFe9iwpbMGD147duh2hatm7VqmOsKGYaLhiw6dS8KEVas2jVm4du/UfVNXkuG7aLw20uGF7lw4acOG6bqpi9hOYciQGdOVa9g1YS8/VguX9JkypOicyhQnLtw5c+OilRtXrhy5c+ecJpX5VKzTdOnQhZsWjRqvaO/O3ruHD589e+364YNnTq49fP344qvHl289ufTo1aMnD1w7efLkPobcj147cPHO3cvHj99je43p7pUXL3Q8a3rQNLkRowOOJmbEnMkxgsT/CNodQokFBy4dw3j24sVTx44dOGXPgj/7hS44unTgwpml9iXFrVkqTpQowaIYOGLUwrGLJ5wdv3/ly+9bl159emzXTkF54gTKChIkNGioUAF//n7gsIEMbJ552rEmHnq+WcYXYdiRx5owqPmFDl9IkieclOBhMJ9+7uIMnnA2Uga8dtoR7TfR6kFRNHnqmYfFefphx5cvJLzrLnnaoacffXbUBy4Sb4RHnHLccQeee4a85x146sJnnsfYsWfDvqS05xxo0onnnrsq03LDftrhER17zCOzzH/40YcfHfXpJx15vIRTLi99A6fKd/pis6/H4oQMn2UwOU0H1Xjoog0y/5ZwQjbaRhAhlxFHZKedv/q8qxpkqpFrGl7A4xDOcNBYgRApUtAggxIGKWYZZb6LBx/H8CmvnzM1Y2c99WghJhcoWMiBBfv2y08/FabYZ5/N0rEnzX/sAcdJ4nzBlB9wIkEqQmHmoUeac3IDpx/NMtNsw3nC4WWacDYEd1bN1iWPzHXbyWSIIuiYcp98wF03T3fCocsedLSMUp537pTnMz3x+U28cJ5JCpxppBkJHj3jYbM8NcEsb6F2zeRYzbvQaQceLH1rVR435YLHHWruKQkuee7xTa50pNxLMHl04SOMJV6AgQMevOAjEiNeIOGFETroQIRrNvwLHnWMZAeu8P+Es2YYadiBJ5pf3uGwLzqxWUSFFFIoQYMSWIFCl2qWKUtOKdklrx5b01NlGFxWgI+FsvfTYIMnaoHFCnZYrAccKMW1hsVqhOkFnCbTwaQTdH7xpQ7vmuGFF2mmUafzztf5HBxmpMm8Gt3iwfZGEzGMlB54gBOuuUuKSIKOc9gJx6lI3QEPLnzcKUecd+6BB2R30CHSnZKMhOueeBjaNynpwxGHGuvN/c6edehxF5925snnH3zOgbVMzdQN18tIW40yTrjsOf4ccex5h6HhkMoN5NAeZces3DDRBRn48AIRcMAFXviCzhaFNA6EoBrBYUdwGJKS3ICEW9YQxpXAEQz/X0DjHOlQR3OsgY1jsGIFKtgbCQahgR1YQxqn69eedHQ+zdjLHiiqBxqG4YkcQAE+VpjCFFSgAilYQRGvYIUVvrHEb9wCHJ1LxzdyYQ2E9KIX1vgGOKxRiS8gQxgR6gUm6FAHTViiEtjgVjXacw1saKISf8ocL3ZxjZ0QYxfC2MUdN7FHYlixF8J4BkXI8BJfiMMr7TCHO8zRFSK9wx73OAeRSsKOc7TDHUlyx/DicjDIxOUuSdokXzbUMVexA1b9MAc6zKSZHa0LTq+EzDp0kyRKRgMazZCGMqCRjGRsQhOYyMQmhqEMayBjGKoaxk52QYw42GEPX5BBAUXghSQc/2pRL+AABzoAimP8pBh1JIYydGIRn0hEE8KQhjR8AS3TCQd01xgEClBAKg2ooBAk2IAWqlGWO7nNS3053yr34YQ7+AEKKrgCLGihjVnEIhYN1YY2aDELJn4jFce4RkavkQpcgGMZVmRjey5hBFAgg3IwcUkSivCFR/BBDF7wQg2EIIQjKKEIQagBGXiRhCMsIQlDQMIYyBCHMHyhDXWgwxg20gteGBId7IifMJwRDnOYI3hRwWoj4ZLJgWl1eP/a5Cc3OSU23UUfHOOYq9QxJn6cYxzeeuVd2uclNm1GT4fz0j3OsjlmMIMXFsmERfCYTGEkwybC4EQyiGETm3CCDP92kAMZgACDDYygC0btAdI68IIOaDMU3zRGHZM5jGI8wyvBAcc1kDIXaDxjHVnAhT7yMQ9aYIFsJrDPClZxHxI8wnh8cUxcZUWmfNywRexwQQtOuLdg5ec+z61ASLFxClxkIxvHuAUjHHGNZFhRE7kARSg20QYiEIEOv0AvHYpAhiIMgQxtSMIYwiAHJMxXpXOQQySSgYk4hEITYShCGJLwhUoM8o+9aMYzniGNqUBEepKaiZDMQVUJR6WSVoUGM4JnjuYNrx0wy9I9TAmnjaEVrfOQB3jOxI5oxMMvgelMYpxEYm+RiUd3gYdzpvEMVSlDGrxUrGIXS4xkCGMnox3/8jB82Uw5hOEHlO0ANcmwg6N1oMohUAY4mFOWdQgnNHjFxzcs6BdocM4FkJiHNarBghSYgFQliMIV+rYBEhDjqY7Eh/P4NNwzqUtD83BBDlC4nwhEoAIb8MAHQLBoEHjgE6hAhSPygAc/rEEMOB2FMRhXhzDUwQ5k0EQSaPCFOfjiF7z4BTQ20tephiMa0/hjJZzBDDp4pChIqOYYkDAvMnyRDn/MYMMawgxMUIMZmYAGNXpRCWFEwxyTTCX1qOEMcVQ1KtAYkjg+nCR7GElO6zJxuM0zj7q040z0iEY4zuqxGvdjxv0In8XAbTEbRaohXnkKOCwIjm2BxN9qtkZu/yBSjUrs0RJIgPISilCEGxxtBNpMmjqmBG4e7UhKFewWPZxBDXb4wSCA+EMJTLAfK0QBnxsogROugSVPyukxYS1uPTZWwxforbmFxnkEFrAAnNuBCF+Qw8JnAAMggIEMykgGqulABjIkIQmRAMMQwFDqXzjD6tNwRrrDYT21MKMXlvCFMyRUiTrMAROV6EUdFKQRX0RjI+HoDctEDJeBNU+vINOrj/RKjXbIxCuX1GRDgrumNJVP3IfnR2AwtC6sy0pN+NAMcPGBL/LAzXysLGtZayRczuODHnkcRhEmuwEOKAEIPdCBCI4GcRHIg02tRNOGVmQPbLXDdMh4Djg6WP8MFlyBBCVIgQrwkwEprGDOHXACJ9Lx8rncqH+UAQfrvGEN0EVxidjYwAoqkHOe63znBgC/ARQABjtogsh4ZNjCqkGMSzBDqtC4xBgqIYcx9MKDzah6NJzRC2c8Q2u++KNmCIZL6AWakIZqSKeGoIbWyjqP+IVLgIapgBojuaQOa548axW5cIwk0SSGeCSFmBIdObwRFCh6kBlvyYdz+AVzM498kQuLOysbU5PzyZPOkAdy4zwqQRHOmJrhqARMwIQxEIIQ2IAOSAIiKAIZQJqHQxoRgCIQCo71sL7cUDN0iiJkuIZj2ABSIZtgkYIouA/SgwIt4AR04BYtUoZlIAb/UNAFXYAEUSCG9jCGPnCEU/iEW6AFWngFK2CB7fM+AhgAQByAAAgAARiAQ5SeaiOJgTmHacAgX5iGR0mKc8CESHCKd3AHXnCGcageqUg7X2AGaIgG/5MqZ4AGdWIGdHiH3RGOdjgHaqgkr/CR4aHFqMmkCoQZmJkLufCdv9gQ2AsoEhTGM+mHV0EHHbkLOuiWOAmPEDLDsiiL4DARAxEhZHgGa7CGU4wIbEQKayCmjPJGVcHGa1gGn0AGnJADOmgDJGgDIhwBI1gvGNCspOmAGSCRHyEcFCE3PSGQdkCGbqkHbNCCWqinsrGACsgAQlAB/SC9FVCELcCDSiAFUpgE/1IoBVAwhUcIBUfggjNwBGPIBm+YBSsghFdwBVdIBEEQhEFQAZzbOQIwAAKQyUM8RAEQgOMhHkxsnr6zBmZohnDYpN+4B2GYg227h3HYxHKIJHfoijxDhzJDp2iISu+4E/ihu0gSDuS5JLzoO3dACro7C7fwHX+iq2E0S1dCE1byi1aJh6fyOwBEQGlQsGQwJiBTFcUaBo9YJl4SBqRTBmJQQ04QhmIwBmRQrMJEhp0AMiD7CcUcskjAhEuYgy+wgxBIGi9ogyKwARHgLM0yAhmaE3swQcNgh2ICB13oJmy4gglgAbPZjwywghJwLg5QAVdIg4yEBFMABU/wBEk4g/8+MIVToARHMAVTyKhuUAQrGARWgAVZaChXQAQN8L4FMACe2zkFmMma9B0OyRKZsYZmcAZJiQsRewdVO8Y8c4dmiAatOp4NIZ48G5hLxIu/4B3eSRKjxJJ44J0P40W+gAvhikGzFFC/sAfwSAfxKAuZEI5qEAd925yiALJwSoZdsIlNwIRdSgakIzJeUszFJIZdSqbQUkxowJ/nMAvm6B/m+DeinANDIYMQ4AARaDoviCYREAEr6wAfgEZozKJqoKNrUAZj6IRjIAZduIVEUINUWIEJEL5g0QArSAEnJYE/SIM+KAVKMAVRoIRHKIVQoARIsMNP+ARH+IRjMFMssAL/VniFNT1JRJCCQts56nTJ7xPEAXC5l4MZcJAGZ5AG5sHAe/gQTHHPcnAGDosMvPCkXJQLU+oLDnykR7qHS/IN39mX51krtQKoYOyYEhNQM/mSSZoef0PA/lkGZjgHv1Q1n1yGZfAIx2QsxcqjD7WJI1uGmqBQwOKEmwinzXmOS9q8KcGLG6GMSkCCOAADGvCADXgBlQICEbBM2sgmGBgGTsjVZCpSTgiFThiG0HJDOJCERliBJggEKYCuCiiBe9KP++CAQciCPhgFSiiFUrBISgiFUgjOUAjOU+gDXGiPbLgCQVgF55SFV4AFRLCCBojTBSAA67zOmBTEPPOkrokH/5qYKkXNM3xAhzp4hrG6h2gYhy4BVl1s1OzxHYkZT7FSkguskfZJS07t1E7lkIUwi6RACn87xVpqhgnjBU3ghTmgg2ZohsIysgxdTA7lCU24I11YplbdBU7QBSCETE6ohEvYBV2wCFGthmeYBsXSBE3IyyA0lC8oAg/oABkAgiKogRC40aMhPRHwhFAQBVHoBEiQhDfEhVv4hDu4AzVwgRAIgSDggRywAr4xVzmjgEO7D0DIgjNIgzyAhErY0ro1hTHtg8qlw0Y4BoOoLVVQ0zykhVhwhUEoAYZVgISF0+tcgOZh1Itlh5BwhssYS6fEhF4YHoS5B3OIBnaQkk7ZNv98GJi62wu5a5Wu+aRfVJYWdNmXRd5wG5N/+CeYYR3wYB1XxJ1mGIdMEgf1xBxRFAllyIRe2IUiy8vDsold2IQ8sojzBb2qtQhdQNpLyIRhyKNNyASrzaOu3QRL8NpfioMkqIQwAIOx7YAdIIKiiia17YANmAAPoAQ90IOJhATedAQ/8IMtaIIW8IAJmIAH4IAX4IImaC4TGAQSONy+qac+SAM8UGFRIIUvVWE80INScIQZttdPwAZr8IZYwAJFcIVY8FxZgIVVGISSi4ITqo+9uY/msofgGCu5OAtOdAeIzUW92gVMYIfhqUCsCMEpaZWtSiVfRZi52F0CTRNw01T/TVVed0neM3k9zQAMcmsRwuiUuwiPdDCkI+Eq3jEJETvRalAGI3sGYvAIJdMji7DWYcBLpI2EoCgGXLAFWLgFEjIGq9mEp6VQCs0JS7CDMfiCMRgCDhgBJIwDOThgpNmAIiQFUOAEUACFXGiELYBlLggCHAiBDX6AW54AGECDHMgPFYjOEr4PFsACNTiDPJAEPbgDMaDbPoAE4KQELK1cbtIoV7ACQVAFWPBhz83DWogFk3QFRRCEK7CCJ3iCKDDnFVgBUOoa4kkKIXmk3+0wZQiDcJCkTDqHaJiZfrjA8aSl49kTz/OWNU7j5Z23FqQ3X3y8FpGldFiHhNFAueGk/wKtC7GK2M4rCbcIB2XQ6PG1Ca89siHTBU/4hJNcBVZwhUNA6VfoMvFYB4TQBVHQBTvgg1DQgy+ogySoASPQJngcsBi40QZCuSiABUeQBEkQhTNwgqTmgRaAARjI4A12gAegABHgglMQOe2jAArAj3oCBBbQA0dgA0lo4Ud4BEeAhGemhFMwBUfAUlTAKDZShCdQTkHAAixYBIKthW22hWuOBVgwyVVQBUVYhEQoBEIQsSjxXeVpXQmDmfpUxUhRNXrWJEVCSheLB4Xg2FASwYHumHgrE32giwwMaHChGRmDN7rwGHljF8jzi71gEXzgEcKA7Sgxj82TK9zJWl5aBv9omFVlYqxcyENWYIVBWAQsSGos8INEsAIqoAJW0DKBC4fcQIZLeOBKWIMeiIMiiAEZmIAOWAIiEDV5zCYd6AAqqAJDsIIYToMmcAIeYAGmhoEQ8IBs4gBcFoEmwIVVqIINyOp0XYGu3gEzMIM1WAM65ANi1gJHKGtHaISzTmuDwAZjCIQoMKJCuIIrAIRBIO5s1uZtroUP92u/jlRk+R2Z0Deragc8pTuvtAR6XgjAcwdnKIe4CLEQLGOBRjw0tit+uBc1UeM8+UW4EfIzrjzDsxh5kzcWCRfImxXnhRP9PAc/FrLzG61KXixkOAY9ZO5x1gInyIFA4wEnOAM/iAL/FViB7kDA/vOO3BAKUpCEGICvaOpup+ODLxDvDSigKtBzFjAFNXCCLVjqFxD0pg4BGBjCBfYAF7iDTsCG/nYuEsACLWgCxkWDPiBmjzQFOnQEGW4EOszSXIBwWrjwK0iEHp6FhkKiRECEQijsQlgEV4CFWGcFRTBuLFCFDoPYd4CIqsJFhvARpsQE4cGkLLGMaEhxLyEuHE/jgm7yI292FBNByNsYDUHeyuMLl+1xMw5Gu+qNOj4LaCisCR0y0NsEi1gmY9DDQ2DuKWABXnEBK6MNEWiBHHiCg0KDYHAGDgKGMjMdcCgGUjCDGlApJZwAEQBvtPUAGNUmDsiPDMgB/zgwgiDYgRkYuhcodL+FgaEDgfh2gRmQBGLow2DZAORegy89AzFYgzTgAR0w63sN01NohOI0CDaKBUGAhVmgBW9YhyXahmyYheEWZw2/Ag0n+nAedS/WJF2fikTKJOahO1fshZWB1IOJCi3h7GFU9nYpLm+pB7s4K3gLHx2vMX649mAce3C7wS3GxJlYQI9IBmkApmFA2sZC2jxa5VdABHWngik4gSh4OG06ZQWegCIcgRwggRyQg8mkgTnIoGnAn2FggyDIzBjI4BdYOCLoAcu80c6CgAaQgDP4ARfIeB/wARsQfb8NARAo9PhuahgwAlJwhA04NA5AbjPIg0eABP9SgNzhZGtHoMNTAP5PaAQGPwWN6gZXYAVvoAU8vK5scCjoQjn9OAEpOG+UNoRC0PDEjqRVRIdquDDl0SS4EJnhWbAQ3Bh3uF4+u3pxU3bxyQx8MCV+sJezd+N9KJNiPCXwsTwaWu3HYAiaAIhnvZQJ48VL2a6Ew4YlI6aLmLBhunTlgnWoChUqKE6gWLFhwgQKGyqAlCCBwoQNJFYKGRIjxJFfwqBJqwZOnSgfbYq8nHAjSZEgNUQQ7cBhQgYNTu78gAFjBtQZMGzA+GAVRAisIULMoIFEEgeRgHSwwUMpTyU9kiiRomTK0Zk+jhzJdeQHVSNcx/ZmS6Rt3TFMTwT/wcoGa5UGDRVKVNBQJUIFEyeqIEJ06PKhe+/anet8D520du3cmXPn7p491Pfw9esXDhq+f7Jn/+tnbty9frR38+7tmzc/1vnwxf49ux9x3f/45WPOTx+7es375Zveb15rfsjl8VvOvN4/fa2Rb0YXbhrCXhB3aUqoUOHEiZw+wXp1OeNGjhtMhqyA0mQEEEQgAQcrtCAEEkfAQMMcvgTzTE3ggLNHG0LEMMIGNfjQQw1BbNVBByOsIIUJTeiBhFRPpejUViF8AMKLIGAlAgxwdEBBDn+ooYdbpUBCCSWO/MjHGXE50kgpftiVxifHXHNNN9kUss03tVyRRSOo4BIL/yspmJACClJYMUgKUlRhRWWvuGLZIae5c4477MCDTjWivfPOPfGMp89s/LDzTDzd8QbPOObgw6dxiSpKWz7x1MOnoIjKxpx49iDXnGyticcacvjwE5yn02lXXXjajRcPOuZVMw000CzzDDG7bLILJ8MQQ8wwstKqiS6acKLLLbHYh1lGGqGAQgUQgIQSBBIE6MACEUQwQQdPcIEGG3v4MAQdvgAzzDQ2gYMJEjWEwIEMNRRRhA8ihLABB4bMYoIGJLBBxxArwiDCCzC0+IEHHlgFsIxl5PBEIFqkIQkppYTycCh8UFIKXW5licqRpqByijHXeONNNoho440tWeTxyP8nuXyCRQmKJVZBY5JxJMUUVRzySizUoHMaa/aAE4457bAmaG/4LMMO0bTxg8447vQj6aK8Eac0P/v0+ek/rMmmTz31sKOcd/qI3Vo9zPUT3XjIXWcPO/jYgw92uvFjqdrxmMZOOMpksoswum5ySd8JaTJM35pkkskmmGBiRyW6xILZIRoVWywKE0DQ7AQSOJCAAw5E0PnnE+TQBBdxXGLJEEMoEYcvwkSojiYzgHhDD3zQEIO7HEARSwoNwOyEL3Sk2CLxIgwccMAhwNDEKamkodbDlEjyiCOUPHK9KZB8glcfp5zSyFyfFIPNk7S8ss43x+RyDPnInGKFBiPBDHP/YiqcYMUUVrhy8yyr0d1PPcBxjqBJ6lNJq4000nHA44jDUGCLmgEjyKh6rMMeWJtU3FjDDnbEIznBwQ6nsMYPPcljHvOwRzrSgY8Ojic5biOOPd6xwWqEIxzLCFw1NgGNvgkDVwspBq6KsZBd6GKIughFIjAyOckV6wQlmMCAmhWBBFCRigtwAAQcMAEXcIELaZiEKCQhhy8c4Qt6CEaEvoELF3RAXTSQAe440AEoWIEEC2gABZywiTrQQCot0goIkGcV5IHgBSJwgha0oAY8XI96jzBFKYBEiTTIJQ2N2B7G5HKKW2CDfLNghTe68YlQ5MIY1rgGI1igAhLMj34a/2jZCaSQgilcBhaa+pQ+1hGOc7TjHgvcjWvAYbXe+Ak3lorapOZWtqshJ4Ld0Q40O+Wo1hzzaa3xVJ84xSl9zMNt1xwPauwBD3acoxrCeEYycuUevu1iIYS7lS6KAcRhGEMixChGEYeBi8gtsYlToMIJTpCCj1gOAguoYgIQQMXNVWAELsBBGkShi1/twhJ2QIIcgIEMm6SjGluQgRDM9YIPhEiWFljAAiqgAjhUoo/+wgpWkCfTD2zlBSEQnRbiYj1JmiIUEzvFjxpRl0a8JXuUwEUxjkGLbLiCFd1IwR52MQ1TIuMPOViJClo2v/jFbwNe1UCZkqaPb1BDHOywYP+i9PGzB+7GHuIoxz3ugcy5zgYf8riad2rTGuMYsB99lYc9pENNduApTq/hxS58mIlIbCITmNCEJSIhCcTJqrF7oxUnhLGJidCzGIaYwj+XGNDRngADJADJBBZKRQQgwABWdIAENkCUIEwCFKHQBTsvMYQv+KIm4UCHOr4BjmpcIxQeMEoVWNmACCRmBL4YAg38lRUZwWimMnJRWLTQh4kBiUegMEVRTeEWR6BiY6cAEnk/gY2PXUNKg9BGPbJhjWggAxvFaEIOcLCSFVjBEFcwwVZVohiYAfNn4jgHNhOVDmoUh5jscMY5cpNX34DKr4q6IKkMiKmp7SYfwKzHeJb/M7bWyGOD54CVMmbFN2JsYlaJMxwnBJeQTbRnF3tLRj0Jh1si/ioRU6DZEvNzAgtYAAMp6ICyNpfQ1iL0ig54wAQ4wIEd6AEUE81EJeoQCU58AQnBOEa4wPGNMYMDGTDwQJksQIHlkoACEbAEHXzgLxjkS0YAk6kH7MyBDKDACowoRSkewVPwRhISkGhElugCvlNoiXzlw8IgEEELb6xDHacsBiD+YIsrDMIQhuhvIi7T1ENYgWY/3g0+flYOdmAqUeyQRoN70w9xNO0dE6YwdX4JQL8acDcaFtQCf5mPtLktHuWhBkJonIk6VAITs4JsjRMiDMhG4rGcaA+N2zmr/4XEZxe5WIWxQjsF0gZ0flm46QQ254DWuhahVIRyB0RgBFBwwhOgyLIdRhEKI8AADL4gBjWqIfBqDOMXNAjBClBQghJEoAEaGJAkfCGHrcSABr+YQQxgdGeByegjGChBnxmBMUcIOpKPKMVb+iAX8G0sS40Yn8euIQsrFAIRrqDSOurxjWxoYxba+Hk3ZvGKUF8mFkInFhV2044alqMdv+RNO6RhD0RdkDb4iEY5EBycWwPnlxesOl+/LsF/WGrYyHnbO8IRcGn0bbGVGGMmLmE4TGRiGdLYhCVUjGVMEFE+7cxVYzfLWWPEogobEXdALXCBgF6gAtJiAw0k8ADNOf/gAOymogFYiwAHcIBGbOiEbUfRCTrEQRKTqAEMkBCGB0kDGsN4xi984QMOSGEjJkDpwykgAjn4AgYg4NYvlDAEMPieuiqigAUyYILlZyAKr4AFKijxCVBI8hRzWUMf/JAF8s7FGI7GRiyskIhZcIPS38AGLWSx1FewQtLl70YoPwb/btB/G7GgjT7UEY63BipRn5IHNKCDcnxKdVTdOYxD0ymHhVGY1xFNd7wNdRCTcyQTcnyNPsiDPJxNqoRDNTyDMvRC4GmC4mhCY1lCs2FC3kGDJTzWrLRdJlzb4ViCJpBgJWDZ4fCKLnzCFUhBQIHWuJUWkTWe4y2XB9CB5jz/wAOsmwEQQBURgBMiwAO4gA34gBvEgR6MAiXoQRLwgR7wgRDAgA/EwB4EQzD4wh74wi/YwRBsgBRkgOPhXgRQQAW0wHNZXDD8gvDIwRzQAR82SB2EwAVkQAmYQAlkgJmYiSqkAl5gTCmcQig44id4wid8gveoV3110itcASxQGmAIQhSkQAlYARREQRVw2pgMwhUgwjZsAze04irOAixkE52IQziwFdV4xz1QQy0qjdsQjTyMAwLGw6JQh4fxQzdxnWx4UG8Mxzzg1a65zTvQyTNYluLk3WPlCt8RDnuQYCYsRLTh3SXU4CXQnR2wR4tZwji62EQQwhTkB2jlxwVc/wCRRQBKoZQDfMEHPNkDIIATWl5rDQABZN4DxIAPUAUMKEEbtAEfeMEjxIEYeEgMzIAREM4MPAANSBwNbIAJ0GO0LMDDMZcg+IIvzIFMBAMdwAAd/IJKqmQw+EAGvGQh8hnNDEIhwILP4cLKEZUpnMJOTuIpfAIuGMMtJFU2sIIgxEI3zEM2aAEfbAEJqIAgsMAKqEAUFIIVPIEKZKUUSMEh0BLk0MY8gENZmUMBZYes2VBu4ENzBEcF9ZU58MI4nIOFmWWvLcfbdAfc7AM/tMPXRJDPyIOeUI0I9cP/ECbenMNr7MIciKAlOFYmzCDiDMMlbIIkNFa1WcIuyF3csf9TY2JCOtqYJkTC4YSj3BlOe7xC7Y1WO44WkVmA4ymAASiAAiyAB4TAPiZUQPKjAezmEz4ADLQBwzDSIyhkHPABHxBBDzhFDMCAHAwDNUiDL4ABPnaABqwZSjkcBWQAK0ABGorkHQ4BEnTLSsZeB7ykeZpAmFRBFQwCIRiCK8iCLbAcXXBfKGyPKdwCftJCe7HCIMyCN1DQMVjDOEwDNiyCE0wlFFxBFawAC6zESkSBFVzEZSACbcSDWEaDXLZaXe6GPpyDMLxDawxbBO3DMV2dM4wDq6lVOJRNAT7TM01KP5DoPLDDPBAgpxzTcnjHcCAHOkSYDP3MNMCKOsmdZxr/Ttw5ljmq2LUlziU85t4MwyZwAidgghwcziYMUUTIimk+5iacAg+SlpANmWu+ZkDO5gF4wAMkVOccwAE4YUAawAFwHgwwQRzggRgcgRksgRf0QA8QQRKg3ktkhQ+41Ac8wAbcyJotF3OlgBWswATwVvCgYbeIJBqqJBhkAAa8ZCAO4rEAWRR8qhUIAiM0gh/0AfgoiVuYQh9wEpQwFSJQGjbYAiaggziIgzWogh9AwVSqp5i4AQ9EwVQ+gRVUAWilQJ/gzTREA9KAHYWlgzAIYHW02nJEoG3wQjNEAzzUQzqclYsmjQMSYD2UnTEeinhMq3i0xj3MidqFgzSkU0Rg/2YmyOAusODeVRt7dGOTomAlVIIdkKAI0hhj2kEkxEF7xJgIRsIlXJvgRMIoVMGXBhQGnIDMiOkbwmaZIsABwECaJpQ/EsAAwCnnzcAOTKEIdIEZAIEYJIHKbmETyIDynMtAyQAIpNahQsCaSUsEWAH8uAAFdMAc1MFIAm2lxl7s1cAFYAAGOJ4gglwUbOVWRsGxqMAVLEIqfM+ReI8pfMItsA/5MBUsfEMrxEIq8IE49Gg4fEIjjMg/qecgRAIdlFoKrEQKpID9HEdHRUM0COOk+B879EI4oMYBAdBs6IM48IIzhMPQuGifCKYEpU3WsIZ43AM7tMMGsl0v7EIkyP8BjVVp3M3gtU3mlmpCJZjODDbp4chBJOxrrzibY83gJkRCGwhsJawgGSQBGWCCwmJCJGQBPCJtkUXsRoxpBMimARTAxybAATzAEIDAAxwA57QpAbDpA4jADuyAD3gBHqwBGpgBGsSBG/BBKnRDLDwBB+zLBHhJFeTABiRAlEGG50SAa1JAFIIEB3ALH/IhpYpkHYwABsgjTKInCnzq06LA8tGtFSyC92AMxtxnJ5EP+rGCNoxZNuQCL0SDOYQDOGADavKqDzrsKrVMyySGBtQVOECDM1BDM+6tcfTDOwjDNMDDoUxK4hLNg/2CM7DD3mLKhi7HWjpHc0wHdtiDPcT/A2J+YC+oE41hQiW4Lm7RWAsuaWiKJt1B5ibMLuM4lh005gomjuyKgujGQRzwq5UqTuBFqRUknmumcZHxoPDKJmwC5G4GgFM0L5uyKfJCWRAkgREYQRgYpyTkgfYmwRZYxAg8QAgQxQakgGI0gASw7wZQgAY0QAOEyedAwGlRSwvMAHgmARjcb4MMgTwiXwlQAKd+qikTMCEWcBQQQiIymsPohZNcAzbUgiLMwjcABm7tUjicEis4gRAcgRDoqgrMrQo8ga6OIhSwQAnU1TQww+HGmv/ZgzA4QzvUA3dox9voAwF2Rz9QAxpOg4vOQwbu8HLsAzZtCnGgymacgzTQ/52sOFtjzWs4ZoIdTKmVtm7e1com2MHhtO5j7uuUmqbcJc7omk7CmmA4Ko7c8fPhRIKvpAJAjWkrEVniwUwEMIDFAgBAEkAAZCyMICFIc4AQ+EAd0EEdBMESICQTdIHJuoEWDMIKcIAWhYAHcEB1bk4jiwRkNIAKSEEFmISUgUQHvEC8LcigQsVubcAFUEB2ZgAFLJ9kQDVHQC0qo+enMkIqOML2NEknPcnQbcM6zMM3pEM4sAM4WANae4IvIMEXGAESCMEVQOgVsIIVRMEVxHVWToo8VIMz8EI4QEp3FGCOiqgB3QMz+K0FfUra8JqpxAMe0gE8IAc9PA3Z2YNgZv8HccTVO7hDj1LDM1ApEmCUHLRBGEiCJeyBJBjO7EbCHNiB4lQbtGFxEaheGDjWFGdCKMxgZCFWa2fCHqRuJMB2HKheJIjCHuwBJhgDJvBBKKhCVw6Z4+EsZFRA/0Z3wzWAAQwAAAgAHAuARWbcwMxAceZBce4BH+QBJeBBGjDBEphBGIhiDNxA84IIdVaeA1CARzIcBYjJgFDAUbxASMgWB4xABzSF702AoS51BFzAIDa1eSofIRIZhKdyCti1yjnCUGZDJxUlK0zaOnz4OryDcKH1MWRCGSABDQgBJKyCIBSCsFyBIRyCVQ7rpHSUCaPD2OBlN/WVdExHPEBnNST/x3jMQzzYQzFOazjQgb/JQz2oQz00WA+PB+XGA+V2xmt4YEUhrCVIgh3MwcBmMQoiLAoejmtrgsDqNhmk7mPNoCRIlh2MARnM7miXNurKgSRIAnDKgR3YARl4SBiQARl8wReQgWlHAh7QDHRbNEYzQANI9EUzAKMrgMcKAHcPAEA+gA9gnJwRpBEsAROIwRK8gRiUQRdwwRkswUOmwAoAQRDMt1GIhCM3gBS4psNKwAJIgLJMwAiAxAZgyAZcyQ+AgAMQQAOEMim/JNIO4vIVIpFRwKIzACkXYglUeB9w9V5gwzGwwitsw8fUwzx0zYeP2TdcwzF0AhzcwaR9w8fw/xw3aEMresM3bI3ANQMvtMM3ZUcBegrR6AM+hAMmwAZxgBhyqAM9uOiTo4MvFMEQrCg4NFMEtQPavQk1OIMzWO4NthgKxoEdiFFpc/kKSoLG37lnRoJkpm4lIIFnvp0dgLFk7eslbPzGI+zbmWAltMHbmbwkhIEdCEEcyMERuPnGh8EWSAYKWEC5OR5GK8D8SAukLwDxWnoAWPoAIAAPuMEYpE5XgIH3pkEXSIIenEGelroZmIEOSEELeIEQTMABGMVHdAACpIRHZsAhqAAEKEADIHhKtACv58AICAIW8EAQ7EACGAAFhHKmmicFHP7CZUAoXzTxwu/CLVwUMMIxGP8D+1wDLbgCLGxDN3wDBQXXmMH7mKGPK6hCLYA46of7LS8HPljDNNgwYe0VYw/b1ZwrOmCCL0yd2OTcPmizjtqDPIQDMySBD1iC0DwN1iDH3agdMwROY/Hd4ezBljM03XGCCYpgJUQCn7P1HGACL8QrJ8gBGVyCJFwC6u75cX9B6iZBHJCBHOi5Etv8+2NCElyU6ZigHPw27g4soacFFiA6QERQoGBBgwgHGTBAOHDBQAUGBgwIIGAAgQ5MegDxYeRHiBpo1jBZggaPFyUxeuxAE2aFFB1B1oxA0AFGBwkbEpDQsCDFIRUTFFRAIAHChA0tJhjlgAXQDR4vJ0DAYIH/AoUMV69eiIABawYMX6kKNKCAgdUSJVKoYHSrGLZstFYN8rYu3Tds4L6B8waOL7h03q4cunJFW7dv6xAjroe4Hz521aD1koav3z/L/DBjroeP3z9++/CBOxeODp12+Tpfxux5NWZ6woYMgZZOHT7b+O6xCydNWCZLciJp0rRpuKZMmIpf0iQnDqZKyi/ZacPcTiRJmIRtiiTHjhxJYyJVamPHjqXtZNCTibNHUvg95KdXkqTeu6Q4duKQkdSGzJH1kv6IAoUTKiDIoAgoqIArrCyoIIIGHirAgAIiEiCAARLQwQ0hvEhDjzzcyEOSLpowYw0+0Kikji7WEKMJFVRw/wINJzpI4AUcRpCAgwSoymCQFByowKAEJpAgKaSMugKQl3hoookRMriAgoMW9Ioqq7BaEAMpGUAAgYQkoACtKACJ5Zi3YFEEikS+8cYYbL7JC6+8ronTikMEMSSRRArzxpvDEqMHnnSqecaXcPpBrbPW+Ek0M8/YSYcdX+hAZ5/UPFP0Msv00ScdGmhAwp133mEHnXCogUYYTCwxLpNLLnkvDus4sWQTO4ZQ7zk7MLkkkkucq8QO5XSJDrhK1MsvPEv4oMMOYb3r1ZJK4hhPvjjksOSS++QYQz9vZ7WDDHHJ+CKHCipoSIEGqjLIAg0ygPcqsBxcwAACCLBwAIoo0P9iCxGXAKONPMwoowcZnJDlGD/c4EOSR3ZoQgoUrCgkig0UeIHGCVRIIIKeVpjAgQ4gcECBpDaYgAUKJsgBCx62CKKJLXQo4YKwIrDgKqokiOCCDEw4y4SgMyjhqocYMBDBC0pQQZVssnHljxWcqCKbdepZbJ04rWkEG2u+OYSVQ6yQIpFXYpklMcS2wUcecKphxpd09OEHNcvwzlvvRpmhoxp9Lks00346ywcfe3C7BIYYMhlNGmJ2ycS4TTbZRZNInOOkmFDsCEUTTsgAdrjnLMEkEjskkcS36zQJxRJJvrDji0qcw29W9Opoo5JKLPkiDl9/DW8O7uRrw3g77mj/445qhUVCjj34iMOJnRpoqKoIFqjgXQ24nxeDCqZcoKF9KaooAqCjyMIJIXYQISUhtIhFmxI4aMINJYIwouoMUEABwQRcQKMKmGABKkAECXiwAQdM4AEOSICRkgKFDbisSTI7Q0ymUpXrUcACEZBAmLBUgqENzWhGy0BDEmCABDTggzkrwdMWgQUW5CAKJkhBLOaytT+1KU7fiMUPZ6ENbmyDG93Amg77AY9qSKMXpulH3TCFN31UBm+p6Qc06CAMwvWjH5uZYmP6EQ98uMMd4ahGHWAAgxm05xLHeVUm5GMJS4RCVsLoRR1gBaw5wCp1pxOXsCKRCTg+hxSVyAQn/zRxid/IQQ4/GIN57LCHOExSOpbYQySMh54vjAEJNBgCEJLwAxoYoVpk4APm5OArajFhAw9aQIIgFAHtWYCWWWqQK8UHEQIkwAEIGIhCLGACFTxBC2JIAxgIcYgc1IgDXvABDGzAgihQQAMWgABOWpCFHEWAYiSYwBoU2MCBMDApJHiCE3LAg4xwIQss+NLNwMcACQwlIREAZle8UqWrpNAAY2HhBylAAljEEAorsMIVrBAFKRRiFlDrxkPjtENucOMb3RjiLLhxRG/0gx3DUEZp7MFFvVkGH+GoTRUxo49qlCYdhGtUP0JqD3mwoxJj2AUm7IAEJAiBCD6AAxlCEf+KSLwOW1+4gyXIkMk6aMJ0wMpEeNQzhC/IQXfOCQ9+XoW5TeiCE77CBLYqARxOaAcTyEFd6sbFC2bwAnVxaE9Oa+CBqc4ACJEIQhjUk1QzPKIJEUBAAzrosYMkSHv0up74GoKAioRgBhIBwAAklL0MpMAKadBCIaDQBTRMoAAy8EAMZLaCkjlgAx1wwBNooYEKDAIRJSiKIzbwAHGe7AEUgMBBdeCEJjUhCymQSAASAD6BdKmeCakKz3KGlZ9xpQIT8idR2HWBKPyhCTn4QyAGkd0rVEADKUjEIAxRiESwIhFp24ZFLTrEbmyDvdvohzqUIQw6QMNt+KiiPhAHxif/2kaK4agDHcKBDna8Y1SmqsYwhiCDIBzhCEIIgg18kIQaLOENb2CDJEihh+hUQg9haIMlKzHUTISiE87ZBXE2oa1edUcOmYjcb3iFnOjcBz0xSEImx6MeD2+nOpagQxuGUAQgTFIOfEhPJoAzhhrAIAhBGMIRyFAGPIxAAQhA0EAMokGdOWhKD6pelQ2AgAM84Adz+IAABACAxxaALApCwSCqAIU+SCIEB2iBffjwBBKMgAMOeMEIFiCIKCzgzRbw5ga0QE4HLJqBFFiBIJ7QhCdEIQopSAECApDpABggIV6SJwUSAgEOSsmD9jRL0ETIAAKMpSAs/FkJsqAkVbwC/xaxWMQg/Nc0Sq8gClcQxCAQetBCHOIQiXBFIoh9iH6kg4kAdgw78PHF3LjjHpTh4jvsyyl0/JcOvGhGM7zNC0wAuQhD8MFOdyADGLzgBjbYQRCE0IUxsKENe8DEJMLTx0voQQ+po4QlOOG63fEuPFcNz7aGipxEUkI+l5BEEMjAHCDUYFzdocEMaHDXNsThCzSQQRGSkNSNX5IMN/5CEhL8gyCoKA5KEMEKD6K0wQoXQQ9iQGL7OWYQ0IAOkXhAptFckbEwoAJVkMIKAOEIFxyAA3joNxQ0kIMROMAFHWgACaBghUCQICcU6EAWGCiBRRelZU+AAhRIcBahJUDTQf/3UgLkOdwwXQADx72ZBeheNBFaQEIJWFeYsBIjP8waFrSOxU40oAgsZH0wVnB8FA6KhewSohCDKETl47EbTIAhHPd4x25GE44At8Pah3MHF2+zbSB0mxe8YH1pihCGL1xiGm1QNxBkcAMHG6EM+bHBDHw3hi8I4QukEMV+2gCGPeA7DvJpj3A0YYk9PgtWe7gEtdqAhEpMQhTV+kIkrPNhTvyKqZKohPVZZZ04WCITxpvPF3xQBDJUghPVkYQdkvCFqfJhDzlYgAO87EAOouYawCC+DAHupZ8I4AE+YAaQoA7AwELQ7LEIQEIwoApQQGdWgAWIhAtAIQ9WRuocoKD/GkADEOEVSmAFEkADOKADEk0CZMsBiiIFEEoLjOYCbuZmfmsigi4BfCnm5Anv9OkqRCgDqEJnnCsBFgACBlBMtOATbAFtZCEWBqEhIqAWaIEWaoEVViERsOAJHA8MtS4RCoHysosapOGjkGAaUAUamiEaxOEc2oEdoI0e5CEdzgFukuEZnkEZkMwHhiAJkqA0CLHb2u/iYMAIeqALlMAIsq9chkAI0qAN9MB4loDf2kAUkgoJxkMURIEPJqGPMCET2sM57m+ouCVczA89hKAIrGMTOGEYuAqSMCkJfoWOfOU+NgGONiEULkEU9oAM9kD41MP8yGOOJEEGHwQCGoAZ/xeNAAswl+4FX/CFAWHgB8CgDkJA0yYiIgigBKrAAgyCux5gAvCAEvDABSRgmRYAEEggAsBLAyRABagJAl4gDTggH3PACbbACQAhCkqg7kCoKhjAQroxIjBEARLAtuAuZy4AfAhSAbBkKmhJSirwuQ5CZ0ggC2YNC2NhBRykAqIAFmqhJG1BFQohEJwADK8gEARhMLCgDAdBGKRBE4pgDKghHMRBHHLyVE4FGsyoGpYhE3ohGZahF+aA40IuCWjAB06ODuSvF6Khb6qlDsIgDEAEDGTgC9oACIBACMogD0REEiBhWu5AEs7SkvAvCYLgDfbg/CLB+n4DczRhD5YvEv8qkVWqAz8kIRR2Rxcw4cRGbBQswfbk4PzCajuQoDks4fjcylf4AP+KAOQibv0uIahGAAKYsQEcoACrhwIkwDMbAAH76V4GAAAW8AMYawjoAAwIgAdPsyJSQAoeZLCKpAnwwAxeYB2njpakwApYQAZHQAOwDgtMQRTgoBOsoRqqoQ+mQkoaQJ56RiAybc28Ee4KANTgbtSmBAKShgF0BiuMJkEiQEJ8CQJ6ZkosYASwoBFegRYWYTZRIAWmQBGysBiQ4RVWQRGuAArMzgkcz/EG4wqEARoQjA6o4RzQYYmmgRigQQ+r4RzkkB3Q8BnqwA7qoA4iIQlkwAiEwAdoIAz/oJI16UBDk4AIiKAMwqAMiABZhk8JxEAPKgEUOEE++i2oRIEUSkESiGA9IoHhdKcN+OB4MGEPloAMMAHKRCESOIEri2z9RoETPOESvoAMPlESRKHDRCGRROE5JCd4woA5HEY6yqXkkC8JPGw+2kAINjMaqyx7sEd8vEQBCYB8AmDMPgAGPGkOYIAHywcBpEAKLsAKCMEKLMCBWIAL1sAFIEAVoGAEYcEKWgAVTEYCxmwDOODchmAOhoMTZoAZbeuXPggCFCDNIKtOK1ABIoAAQO1LHHJKkIYCfuYIfyZKOqif4C5p+kkCLGADmkAVYOEQpqAKquAQqsA+aQEWYGEV/1aBCxfvCZQEC5iiUEsgE/xwCCJBGfbwGcKBHeLBHeawGoSBGqhBGeZgE4ShDtIDKkHFB7yyCL6gCKCswr6Awa5SCdQjCepgCMBAD9JARCiBFAppEnQhFEphd/aAEkKBRn1RFFznESBWWDjsDYQxeogsDOJgEtqAlKolDkJhSTWxS+XD+cIDExgpDFDnlMCPdPIgerwDdTIpDOwjDmLCZExGIRFgSqrHB0tzGtGsOmULBGIgVCyBA4IuIhZACoImUDXAAChgKJzACTITEBqkEAQhApygDw7AAR5gzDqgCWBAth7Ak34ABg5Ankbzr0ZVASJCQsKsANiMAQbAnlz1lv8GIkwsoCxwkJZ0pggjBAEoxGk5SAOe4BSw4RWqwAqK1QoQQRa0sCRfIXL1UxVUYRH2cxX0kxWSIRkqYQjkIBzOoRpAV0LNAVWeIRleLK+QAAyUYDKDoAiC4MZg1HgqrAzEQAiMQBOUQROSZQ6egxLPkhIgIahCgRRAARQ+lhNAQRQ4YRTMzzp88TIlYRKIl8PuQA86Fj3CgJT4wGGmJaj2QBQwAXkVaRLIwAemA5O443RSJ3rCI8R2BxNCoT0kQZLaoEopsQkmwO8SwAcboAIgAOemsU4NUtMK4AFgIBVOIQ7ooBJE4CCT1ghJ4B1ztn+hIA0yU0yMjgIO4Am0Fgb/x+wBcAAHPOADDuADGBCFD0AzFaAAWCghFGDV1oUBCoAAFEAC5LbTFiBnKIAgHFJKOE3vcBBoTmBVIwIACoDoNJMCWCAVbCERToBAorgKYCFZPfIVVEERCEFJFMEVmpURFGEVMkEYwoAGNGEauAMNlUEZdmEXzGP79iMOfMDDyIMPHoEPPMwW+cAL4kAMlgAOkMAI3iB5nkUSDnYU8uANvMAImMANRuFj7+ALJoH+OiEYgSoOvKUTSmFhO6FLI2ESwOBIM9YSPKFLwSAS4oAtq+UtLQFbmJSrQgE51jcSHjkUOAETwkAQaeAHhCAOQGk7vq8NNMELiCCppCMJ9kAO/1ixlxLgAHJWIHCWGu2UGzNtA4RICjRACHyBGH7gQgZgAaCgAlYIASWyyirgGJzgtl5hBUiAg52ACxyAZbjWAVjgCR7AA2gABkAABD4AhTWTAQygGRMiaZrRO+HWICqwABKAzXImaThoS3Dwl6yifwbkBCzgNFFzh+0JAooGENJECtAlBU5ACpS1FmIBC7UwcllhpVfBFbiwDBVpCGbAB37AB4gPDt7S/EaWFEJR3zbOjvUgPPTADWaHDt4AD/CgFEQBEipheEUBeUlBEpyuEkIBEpDXYEdBFAL2kUvhYCuBEqbXEihBeQIm+3TqCBzmp7HXrbw3EoY0deRIkTBhE/+u7zDhF3rUgw/yYHeqxXhOCa+SIA9yWUjVI/tyZQ+E9BFuYAIOYGspAEIQEF8qpIC5UQCKNQUayAG+QBie4RI8QAASYAXKU06dVgEsgBYSwSpiAQoggAU24ACcQAu2toFG4AFyQAUsQFI9II1C4AM8gBmTZoYHWjMhQLEKgDoJADVVaErKgm9vJgL8bgEG2gL6Z2j2ZQDIIgIgoG8zgAVo7QrOZ4pjgRYcNxZIshZewRXQO3JhgQtZYRHceAaGdgnou2DuIA3eQERGQWAFNg5ERA/eIA3YQAzIQAyskguUYDr6DUtBoRQKqZAU9nUYzpZHgeHAGqy3jxQsSRQmOQ//ygDDxFoUdnTghooS9AAUt886zG9J31JySGx5U2c+8KoNjgAMJEEJPA7K8IqR/iv/MDnkqjSpbmySkioyk+qOl8C0ZNAHEfCIDVIAangHTWAQoMADepvpfMEZDHQGDgBIBGDRXtNBXuEKNOA3Q4YAcoAEYHsNZntkHGAESAChREC2PiAGfmCxo7PKyGKgm7GFV00CCoAiACAAFLqHEUSDHGQs9ty4mGZoVM2XFAI8cfBnsGARFGED0OUERvKks7AWSDILtfCHlDW9WSET4mAGhEAINhbjhCAGZAC/8cDD84ASHoESKGEs8wDAmeAHMlQI7iAUSYESRqEUQKGUFbaW/y/hESzBwUf2qSGBLElBF5ZX2nP0YzEMErC337I6DyahFMIDGMlA9vLgYMPDdbJFD6BnZrmSK9nSB0JAn2uAORjrCIZgDHgHP2RgkgTRC0YhTOcDlcnDrTcuDvigDzZgAebUyTVtAjz0ADLNABR3A1QzBhpoCH4hGKJhGuBgBNiuAA0gAKZEtWjNAnKAAw6Auw5AC5qgzaeuAwDhClxgzh8gBI7ACPSXASDbl7BMM9+WzTLtNAMAABxCgwiyfzmN0fP21PxuoLO7KjJABQDB7PzHAqoAbZT16s+7JJV1Fa5AEVTBFfA4DLhADEREsLtADBQVqSEBrJFaD+6APZp3D/8sbA9aLw7cnt9yfe1JYWGDanlDTA9CMasd3JBDgRJyVGCnV2PV4w3IsnvH8g0cRhIAPD+qhd+eg3fAOnqi537Lxa3CQAhCDgmUoJczAbF/4A64A5PlLwn4QBOGATke4QsC0Qe2EgmSyjs8jOCbQALArE6nmQBkQAZ+LtNIoApU4AAAoM4foABgwBcuXlV2JADWRQFKQAMaIAOCqAQSoAVeGwIayEkOICne3AGiIBBawAY8QLY64CvTQAQgBMwcQqC9pIYlxPctREJuGCEAusqMi4N6OCEAwkIGFAwKGoQggcKFEiWuRFmRwkIEKateWXQVq1atWLI6xnr18ZWrV2//3hhpkyePG0mS3uh59EiPJEqU2ujRk0eSTEq69NCkxCeSnEks73g5wkYSnps+9UyKVKdNpFKjQIkSRUpSmC5lysQpEybOkSA/fJi5cyeSHjN5KFWCpKeNJLWRIrGsFCrUJUyh7lQimkfUnjhyLl3aA0aIkRhk2sQhI4SMnUuRKo2RARlIGzmhdF3i0yY0mSSPyVSO0+ZNGzMjGiQwUGDAAAECAtieQMTHBtsEoFTJUJvABxAHOND59SuYLwoOHCRokIJWBQqJtJGYcIDFhgMTJjzQ0oT7hOYWrKjoACOEhwcTPEwIwuMAAgUFCsCe30ABgtgDCiCAXQAAtQ3AgAQS/xQ0gAIFRUCBBRQooJ+CDFxgQgYQXoiQQhdksEIUKlTQwAIaCDLSSLCAREuKsCyCBSusMLIILCWdkQYYYLhxY1uPkFIKKW+AcQYbb1CSxxt3MDHDHo/QUUcRmVQiSSmlSHLHTHq4UQYpeY1CCiWhPFIKTY98mVMYZUACZRtG+EDDG0c4ldUYS8QRxyR3oCTJVVrxgUQlomgC5Qw1xJGHJVCSAYYdcpBRgxBEDEanHKJU8hilMZD2AxlBRbJHGzB8kccXfBAmRyV8HJFEDTUEIYkXWlCwwGsEDCBgbbZ5EEYRHthmQBVSQGBbAAB4kMADdBz3ix3jXeOCAyRooIAKr/9I8AQHB6xAAgEUdOAAD/FRwJwKgowQwgswyCBCuhw8AIMQ1h4AYGwQGhBvAfTVJ5uACSCkQH8LglvQfBIWVIIJ/RmgwAIMQEBBBBJYQEIUT6jAwQpXLMLKSLHEAgsssdDySoogv5JFKq5UeRNLa+CRB0w/6USTUindUUZSoOjyCCiP7LLLUnlAAkmRpVwVipeVkIIVKEqXEsooM0FCUx5xqKGGXHF4ccceb8Thp1V7EGWoJZKARkYlkYgSitl76DFKJJYYtscepe4RySSlVCKTJHbYdYkddpCBWhuDBZVEG2SMUUkbSYShKWqoHSVEEkt40cUIDug362y2BuDABGX/KCGCbRRUUQIBwQr7gAM0JHEsHRI4cMwWEUSgAhRSkOBCDhsgIAEEBmwwwgFO4HCAwxBEkQMMMcgQwwwy2HCEEDb8IAQPEsAG4AAG7FcAAd4PwH33BxuwAATyRlCBBQzMLsGFEK5PgQn92qdgAxluqMWJWFxBSMYgbcQxWWTkYwA80SoeQYlH5AQPbPACHijBEgjmQSZueESU9lCJt0giJ5IYRY+g5JYwTWkUXiJhKJY2CU+EQicpocQoIJEXP0FJEp4ABZfsQgpS6EEURNkDJUgRh8qQwS9DC0UpLjGKSmRiEnswjST+IglSHMYOk6DEYNpgB67Z4Qtk2IMlOGU4/6mRAXB8OJXhFqUpSXzhJGEQgxi8sAYNRGA/sqFNsAjwgAfswAsycEAAUlAFC5zONq/7QAyGQAckvO4YV4gACWhRCA28oAlO2MC+HICACVCAAE1wgXwgkIIViCAGNriBDoTAhCDswAhvEEMXhPCCA9QHX/5ZgAEGMCsAIGA+/AEArQjQAAEQaEMFAVhB3Le+EjRgfAqwX0IscIEVqGIVrDhRxzJSi1d0jBYa0cjGBggLPZzhDGvQwxLMgAcmeEFHMTkDH/KgBEnsiEpVAYMeeISTH1ICaGyrCiiA5omAVsItlFgKlHKiB1BkxRKgoEQpUiKJOIBGD2B4wx7C0IasAf9lbG3ggyQmkUFNke0LXDObHOJghzDUpRJ7uMoXRMWSIxwBpZQaQxb3wIeQYjQOkthDlERhuCMYrqNxSEIZeDAB++Rycw7II3tu8IIHBMAKUoiAbWhTm/F0wAMhmAENJgABQjBsELFgjguawANLUgA7D/AdC1ZggApcwQoisIEMatC8GOyAC6+cXBfO0IQJ1GuWBRCAgAJgrwYQAACHPV0BNkSBBCgAAgZZUATWV4EMUMCXBEBYAxpgIApkoASLcIXGTqRNjaRII6tgRC24+Q1sbKwPtO0DAiEok0esQQw7AMINxMAHM6BCKWXAwyhCgYdKjAImWhJFErkUpR4hDRL/VAlTQfWQQbwozYZEm1IcboJTPCglElKziR7EIAlLUEIObcBoGES1hwnuQVF2GEIRsGiHu1QiDEgQwgyCgJk2VIIMSCAp4EIjicbwIb84BU0RhvCFiLaBpGEgwhvz0IEE/EdztiLAF2rgVAeYLgCEiMgKqlCFKIzgBRt4QAeaRwMZUIBhG5BCFXIgAgf4IQ9O4EACNjCBHz8AAVcoAQIAuWIZPM8HTFgCE6jHBCAYwcld4IEDCEuA7tXGsACg1wAGeToCMCAB2mPA+2bXIAeBywIVkA0B5sMA+0VgISWIwipcUc2PdMybr6gFLDCyEQFyJBZ4gEkpTMGlqlBiDUEg/0IQlIAGD04pDS1ZCiRISIpPEMklHcwLKDyBNFKQEGiScMME7yAHTGClaFUZWinUKwm4cO3V2aWSnViiOC8AwQdFKMIXkvBOCaNUMoB7m1CymKuicg0JcghCCO5kuDHQCQljUFzhvhAa8/IhDGHIw6OB0N8RKIBeBMCqrUJw3xDk8QC1QUAgTKCBKlCBCiXYgAzWtYEQKM8JzGHBXEdwCR84oA/DQIIlvZOADgS5ChyIAhRGMEoZOA8INnolE4SwgyYIAZVN6ED3+BMbX8pGewHypYAaGwABJEBhDAJXmi0A8+kwqAKcNcDKFSSQDGQgBdNcBSz8zE0/X9Njq/B5iv8EKAs3uNC6pbDhTGayXCK1LCV66ENAVZjAR+ABDUvA2wtj/UNQSAIOerj0QGXy3Uv8kEt589MRkHAE5QVxEpOYYCg6Uae3SXR1NbhrEJLga5TYQWxjtIsl/BaJMfxaDntIwuHsgAkg8NSnTxzDGBvDuDj8+gth4IMlwnCExhzBCEfoQQ/ctctym7w2D7BrETSxrnIHQAJW2LkUbh+BCbwA3zvQARaiIIEFsMIKEfCALwQOBl/A4AEJkADzFZ4AElgBESuIgQ+EUAMgCEEJNuj+EZjQhfALYQlCuIELEtBLWsmGlvzJHGNtIyDwKejl0IR5w9BsAe/ZR7IKEK3ORwv/CITQZ7TgMR/DMRbxZ6eVIhujEyyRTz+BB2uwBgjUQcelUJ/2CUrTGcdwDMZgRKQAFz41UHDBBmNwEznhFkk0E2HnNHBRRm4AOFeyFF/gBWaAW5bgXJVgKJcwNpVgQWWkB3SzQWbjUcKWRXJQKuyFhOk1Q6YiFYdnOI3RBmOQBEYABNyWBF6gBGRwBDYABF0gBqoEAbZkWLNSGwVgAz1wV4KDHQcQABUQBRpAAiMwhxRgLh0AARvAA1igAgpQAVJgCBpQLDvQAQcwB3oAAx9wAA8gAQkwAo0IBa/AAiIAAzE2A9SzA323PD5gBOHXBU6GVhtwS4yVZdyzfvwxcic3/xsBMB/0Yi8FAk0XcAEwZ38U8B8CkwAM4HJoFgUWsREe83Pe1DHXJAsgIQu0IAs1NAp5gAeFxoxpgAYtFApmEAZm0EGeIEKgkBeSoAuUwAnzJAknNDRUkgY3cQRqkAZDogdskEEO1VADBQp+ghVzQV56kAZE8AVpsBJdMgmkACVCkUE6wQdiQiiYIDZftCmPwAd7QBlGoCpFYDZBZBdSIQnstQdC4ANAADheQHoVFQdKoASFQwZu8H07YANC4AIRYACcNQASAAUawAI9sASNVgOVYAQfMAEBYAFQwBzN0RwT0AF4aAGCAAUOUAFVUAgVsAHO4R0O8AV2oB4/FmQqAP8riSBKIQACNTADMyAEXuAFYbAEPnCSPvB9QSAEQaBxLtAAIUcA+lEf3IMA6qc9rmgbutgwB9Iv/aEAG4IBGCARx5QAGnZL32MA6xMBKyASBJRN3yQLrLAKJPIKHgELHSFPeYAGeZMXpbATl4kTj1AJD5UHozAKk4IXo/AJmgkJ83hpUQIJIIg0eANSeRIKXeJCuiAKVBE0kPBTHjSbCtUJo6BCTnMHbzAGoxIHYeAF30V3lDAJlmAJm5AJlxAacbAkmqIEMhAGNOADmyEHS4AEYxQHPhAET8kHRDBhSoBRQOAFQoAESjAoWvEGa+AGQtAF8OECeakts/AN2jAIUID/AzpwV0BABHoQAqZTASsgAQXwOoEpAvfmABhgBRNAAoQwCBLAATmWACEwHkhwB+pWHEHGHCUgCCEgA/oGAjFgBIoxOUYwA2l4AztwlqWkA0CwAw8AG4wVl/1hH/WROfaxH/BHARIwHxFAWRCCfghgTP9BL68BcuQzO0S6AnimTT8nQLCgIt/EMa6wCIVgESiBgmFSFSukQIUGJjShXQ0FNNKVC7nwjkejm+EXBOdICaIANdHlEz6ojf4YMzcBCXjwGHgACXywQ1dxNNr4anlAN5EQB3SjB4TCU3YRFJbARYwiA0HQAyHAGF7wBWPwXkjwnfc1bGSgB2OkqUK1hVX4/5VhkARfIARAoAQ3cC4voAFKGgGHoA2RBAFN9QI8YJJAEARSFQAUQAISwAKLAAWB2QEiwC15OKGGYAEHkC6pAwPjEQTA4APWspQ/tgJQ0AEh8AEe0DxBEATieQTkZ5ZNEAQXpxhMED0aKksBAnL/waO1oUuzAQCE1QAOU1lmVj8MYAAjdlXCRD8Kc0wrUHTahIDWJAsF+E1/BhKxIE87QkL0+BMWdDQskQcKlWj6FVCfxgmSNkOlcAeQgASQ8Gk8khNv4I/ORQp3QBRlJ16iAHY/k1FmAxR34DQHmRKd8l2jol6WQHd0MgYhIARFIAOrqmQQdm0otQdI8F6OpyZhsP99hqMaciGuZaCpQhAGMxACfaesHtACkTUrgHAIVUABeeQAB+AAQTkBHMABE5AFTzACGbABWAAIlrO2IxAFDeAALEAiFXBlUNAsCSACI/AAVrBFGTYCgbkCgsABMQC5MaA8PrAVYflfQnAE9VmWTcAFQWADMfACDoA9seEf4bNY9rI9+wIuLScBDVAgB5EfrQiwYBawBJAAUVp01CQSCduwWDoLsyALYdISKQEmHuQWJ0QKLBOOJzSb8tSaUvIWKiRqOagHLisJnaBCRZMGO3KbedGnapIGLAMlZZAGadAFzfgXdsEU3/UYsYlROoE0fDAGaJEmMtFRkmA4mpcEJwX/OHYQPZFDUnQznXEgA3mQBjZQA2VgwG7gBWMUA9JzBOmSLiQwRwRQAoRQBRWQABfKLYv4tnm0AR3gAi0Ac1qgAxxwOSVQCCkQAQ1gBYWwVg9QADEcfSQAAX+gCWsgbo1IAVewAi9wAz7gVTRgA2IJBGoYBDogo6pUPb1nVzuAA4VIWAgDIeETlwDwZmaGEAywS+/DrxCgkgUgWUpqhqcjTFm2PSoQCIqwCHd2Z6/AComQsNq0MR4zC7GQFW3hQpWQE3ewFFiRQ3CRxy3jUG+hm0SSMiSENlhxFZ92XKTQUFaRNnhAvmlAKOJVdhukyXkhCnowKmRgJBF1J2AgYKMw/wmjIDZUIhc5lUGOAxqqcQeg8VJYuIWKg21EwG2KIwZu0AYSuAVmYAZo0AZK0AMW5gX9RZ/5QwEG0AAoZgIPsAEv4AIi0IbskUcc4AEd8LYQIAIhsJQRUAUoYAARgAKEUG8dIAHiwXwTYElo8AhOAC0MowIlIALamZFxagRmaXo8YAM7wKviKq69B6AA+gIv0ABWvEuzNG4AECz60QAPgkv4MnLfI0zPoQC5CAH2UxALwNEXctBQACOuAAvUFMeLoAjVhFqTyZizkAdikBIhxQZdkAYBOVCfkCeSUMRnAjR4MVCxBhcnxAmQkBRY4Qm6GUU/RApMwAZdkjVpg6ZIM/8lSqEUYdBTlvBdc2EkOeFDH0QKkxBEbxBFLisYfDBGOWEqVMJ5ihoJCykJVUgEUEsEcRAKPrCFebAGs9AN3LANtNAIjsAHNeADnLcUZ9AN3sAKA1ACgyAFFMABL9ACN4BjaYu2eeQBIMABMwYD6eEAEGABCsABgKgBHYAu6dy2D8Ad6cwDZ9ACEBB9VlACIwCjRPw83WeSzLM8QXADPKADPNAEu53ELpDZ6XJlAMJ/+rE9DB0szQfR9qIgdIRyATAAvjMr+QrGDGBLCAMwCPAEiUAIGOMKq1AI/YMxipAIrDClxRgLv/sGyjUKbTBTPoEVrYk2TdOMahAEPLWCQbP/T0BDE1OCF1AjXm6hMzBkJ0gQp0FwB0XiBWmgmTUSFzkxQTfBB15tvhNEd5FACW5jCXtAUkejFhu+NdtWRkRhJXExKmGAz0YwBpzqGKHhBdjlbVZwCDOe3rNAMWIQAzXQA2IgBFmQDYmABU5gBVVgAhIwAkGJ5KYNzd2xAR8QAhzQO5TYAkLqLCgW2rCqcMWxLg4AZND6AuPhwlYg2szjAz+wA87DlXHKAziQHi7gAjbAq97SAi4gAyP8Ah2wAVWMAAtwIbuE3MHyWfI6MIEJG/nC0AKwkgNiEAsAcpLFzFiQCIugCtVkWhZh6bHgItUEEgU4JR7lmXogXvx0aZeW/0BicARl8ESYhib+GEUa9ESl0Kc6TQlocBZ6MAZgUAZngAej8gX9yIxn4EChcU5mcOtuEAdgnQZtwAZCgqiGMyo2wRJvkAd3IFFks4U64VNl4FNl9AY1sgRjUQM/gASKwzVkMDZ8gAXzpu5TUAHCBNyfKwJQkAMaUAEc8AFWMAUYEMJt+7YKVwAH0K0SLAJABgEtcAWBUAEKQAKFUAgZQLiSm+Vz+DrKurZL+QAlYAUjcC55BWBKfANmiQOODVU3cANOEARO4C08MOcuQPI8ELoR8j5V/GW20ZIU8FkIc0x6DiDeMytm/GaBGSDbAxvcAemldWcHeE0iMRLaZFonEv8LxxWBxBvIaJBcM100ycsFLOGPXNIjlBAHluwXOqEHb6AGkDz2ph4DLj0GXZEGkEAGeYBDnAZBbrAEXbBAMhEGPkEKbHAHTnEHQiIXkUBgQgADe88Ga4PilFJGByaolHAHmvkGZTB6MDDulaAolq8mEmUF6j5vJ7CSAdABR7ADMuAEV5ACcgQBKkAFKNC23RGUITDwB8AdImCSLdoBMybjJeAAC0AFr6ABaUuJIeCu1uwAhZsArX9iGrDxyuNV0kPyQtDbLdACvYdWOOAElLQDLzrN0s/yJEAvCZPz6EcbM3wB4NI+EnBZF6JhGiY+M386NXdLSpVlIL0IiSDSGwP/Egi4EVN6/7PQMaEAEHkkSWrD59GePZRKlQJF6s4jShBLQSIliSIkSpUk6cGDZyPENwLz5FmTR8waNUKOqLnD5EweMBvTGLERRIgXPGLeEASTJk4aSnm8vNGzZyOePW30SCLThogQjWTAvAkTqU2bOGTi8CHzpY0lSZPi3GnzRkyeq3yufvmChAYMIj6eVKlCxe4FAwQIdADS5Y6TERYgKEBwhUqGCR04LF7cocOBAxNCwIghI0aHCBQOlThAAcUgEhseHBDhQsYNCgceTHjg4AWHBBQkqLDCQYQMyzAo+7BhQwcPHjtiiBBxY8cNHTlyJH+Rg4eOFi1c4GjxYgQC/wUMGCgwUKBAXgMSLoyXrX27AvQKEnQvQEBAAPjx4QMoMIAAAAEEAhhooMrVq1Vc+e8VVxJhJRZYaoElllheeaVBBl+RhJJR4tiKKzIgGoUSjB7h6BFHOMzjDlJI0YMSFCFRccJHKqokKFJGCQWUUUqpRA89jCDqjTS66C2ILpg4QhIzlohjjEkGkuSOtiQZ4wgfwDgiDTKMkGRGSYzig6A4lnojjjcQ4mMPPiLJkq0wvOBjKUm2TOqIH2aYDIYQWoAiiiisiIKCBhJIAAc+8jjDhQwgMCCBCQaRAoMOPHCsgw084KADByKTAYYaatjhBQog0MCBDKSoIjQORnOBB/8nnLAAAQlYc2AESiFYwQoVRIDhUt0+ACEEEWKw4QbLXnChBRxOw0EH6nK44YboHiVOhBY22G49A9KLLYMLKNA2gu0KwC4BBOoDAIAByB3g3AHqE2Ddc/USYID9VCBwlQBfYcVBWPJ9JV9aGBzw3lhG0SOPLgwa5RFJZKREjzUggmRESfB4BGEcScFjYUlGkggUUDwpZRRdQGnxDVKMMGIPMISoIYggRLBJhzjCSIONgeIIpRJR8mCDjTaGoeSqMsSAhCA92hBFEznGiINIMeKYRAwmjAiDjDDGIBOMONoYA4w2ggACCDprkBoJI74IA4k9KgkD0hFIUEEFCTqFQAb/PlrIoAQNKHDAgRWqQIG1CSbg4IMQPBDhBQlUq4EGGXy4IQcJEnBAgyoMwSAxESQYQIYluGhiAwQc2IA1FlaY/BApONhhBtZjmMEIDjzglTIddLjhBRxeWJZZF0YYoQXnWjicuBESc0EC7LJjYIHssM1WWwgSONeAvOR7N93vujuUeu67azcBK/Z1RRVGHGSEEHoTCYSVfBF00H1YJCllYoHmRxHHoPLASI8uQnpklBJVZGGkoAQpVIQRUYgiRpQIRcaWsoYwAGEIM6ABEcTABS7oAGpiAMNI7nAHPYzBK3EwwhG+IIQQ/EAMblgYjowSBygFIRKRqIQlJqGVPSiw/xJbagsSwICEN4yBDEkgWwx88AMkmC0OVpnEHuwQhwnszQEQkAAEIpAZGTziD8cQRAoi4KcoUAEFD3jABkiwAijwoDI1mEDobFADGezgFYSAwAJUMIjNOEAEz5nAAWywBCF8LgEueAFrVqCBCUjBChugTAzoFANJfSAGlekNbmx3g+cARwfNeUJ0hiWCEQxPBB2IogIsYAHtKEACGXBethhQgHGNy3oBINd3EIAAcPmJe+HqHgEkAIgAsUIRq4AFgFRBiEQw4l6sWAQtaDELWbQPFiPBw0jyQKFQHAwSEpsQHjiyEUk84g4F1AUkKgEJPUCiDHcw5x0kkYZK7EEPZv/AAzrzQKZMyAEEMuhCGdJAFIKxwZtZG9GRlqCjDg7lCG0YyZja4JYakAGEFiJDU8hQw1GAIhSUIEtb2MI1rHhzDEoRAhGM0AYw+EAIX5ABbBIAmQQowIobkIE1vqGOdXwjG4KgQBSqkAEHJLIQhQBNB3qwgw1ITkhBeBAGIMCAQ8SiBBA4AAeeALkDvKAGNnBBUkfQ1dVMwARS2ICtHDmDOMUgBCGIwe6EI4Id6CAITghkE5gFShZUB1ajc8woA8cAE5jgPCxgAbYosJ0BvAsA8onPu7xzAD9ZqwHc+453ulMBQSRiEavYrL72Ra/3uSIW/VpQMV+BsIjUD7URKUX/ATcUI0msYZt6qAjPvDk0A77hCDsrwxe8wKRtsiENQUCCnIwggxqkQQ+j2AgSlEDAPOghDDQbyBK8sAQblOENd8hDNSsiii8cQQ8U/YLX2lDRJEhCFJ7ghC50wQmNgkUSS7OQhcJw3iUEgQhhmBoZ5KCD1hzAOwmwgAZGEINQWAMc3vDGN7wBCytUwQIT2IAULHwCAxxACEsYgZ+awIVZzEIDAmgACmZxAg08wAAaUIFsSGMDJQjyq4CDghQ0MJnKsHWrMxCBDYBgGSHIQAgsEwJygnMa6eRAMS+wzgga45i2ofI8CuCDDlxQggY0AJblYmx8AEAAy1bLPAtYAAIM/8DL9nSnBIIgBBawMEwHKcIVsGBfMWkhCwThOcQNSkMaRhJOhTwinm1Ygh4gQglJ7GwgBMRDGTzCXTa84bg/OAIYsGYDLwiBDXfQLhvU8NAjjOENTPDmeb1whDv4xA14IMUNzcAEJZhBD2XQ7lCo0oZIg6EpWNGaEZDwazIo4Wwl0oMlLHGJUHSCE5oARXt1MQqw+BcJVJODHOIgB6zweAOVOoAGOGAD10XUErowhjFOcQUpVMA2NZZCCgzgACWIQQQejsUsTDABF4iqBB1wQuIkoIFtu+YIYdABBRbgAiiw5o77xo1ukAsEIfzAa+A+ghGCULsbOKEJG08ODpSTA/8WwCqoG+DABkZH8g0cdjsMaAE4qkGKFvRJwPphrAC+XIADIKABe1OAd8DsrfVkz1sGeAIhFDEIRSyCFaxwhSIKsVkBOWgRiVjFMu3FimtGjA+VGMUa3JCEOfChmnmACI4E8rCB6OEM231DF24SNDAsoQw+6MIRxMCGSbAhD2NgA0gzljGYSOILYJhENsswhlLkhAlLYMIX3iAErvHhC3eIAxLcEAc3VJxqSgPDF4xAAxqglAxsiMPgPW+hMVhi2ZvgRCc0obazlW0PlyBDEVImBBrkQDQIWAEhVBGGIITgAx6AwRDa4IUopIACh9uABkhwnQcc4QgvcEACWDGLEkz/oAmuMMS+m2CGNrbqBgdwgAuQ4Lhtq4AFgatCCjpQGcoEwccRD8LqblBCi8dVBxp3wnOcENcciI4WICWTWwyTS7kIIAHzgIBGAAdwCAdkAIMHSID6YCz6+I6c2zkHOA8KfA/Fup4BWAASEIRBYARFIIRFSMFESIQCqbqrUwSmE5Cls5dDKwU6oIOBIQkfqAElaIM0KBI3SAM34JE4iAkOkQQjEIONKK8uOCER+AEboDQkyC4gGAMfAKFQKJo2GDsvGAMZaINKWIL76ic2gIMjAgMziK4nAYP7kgQlWClJQAIhCoJMm7Y2CAOv2ANOYwMaiAHjq4RKsDZJsAQ7CIM4/0gCGjChSACLUIgDOXkdQGCFEZAAB0iBWUgBMfACGSic1SAcKAgNH4AB8ousDiADIhCBvUGEFXiAFngFe0sAHcgDN5iABICADWiC0RABIFApSsmAVlGB7LMVYNEUHwCk1ZkBGxACIbAd4AgCHMCk/gtA5QAekCOBFogCQIiCETA5CwgsbtEOCTgGB6yGaPgFGCiAB5CPm8PAA8gyB8iyWxq6AEgs6yEBLPgDQcgsQQAE9KG6E1QEzVq6e3mFFXQF9nmFgeGDOCgCGkCDizEDLkALksgDs0gYUZCnoRmIUcADJnCLXTECNgiCTFQpltmBMmCCIeM0nfk7SygDlfgBQP+qgRiQu39aqak4PMobqTYAIUmoBAuZhDEQoS8YAyIYgyfSCkkggh/agyUoPE2wBI3AhEggg9ArvRmIgTZQrzgIAhiQjBwABCsgAQvIgBSogAnIAzmgicL5AA4AARbYgA7APQ/gNgrADRl4gegBOC0IMRV4KR1IAzzYAPJ7AR7YNhEIgy4Igg5IAAngABUoy/frDRsQsprwASA4goMSgkz6vxvAgf5LlR1QDidIspBjgSzAkyjIABLIDAxwpQjQAGsIh2oIBhKiASS4Azk4gJujnlu6JQZwxwZggO7ZMvlwACgABCy4AkDgR0FwM6IKBGRawaUbkAIZBANhhUe4ph//Q4PLiy08aAPtGgk9eJEumRBJeAM+oIRG64IZwI0t4AI12IIjiINLWIYi6AI0YIIgYII8eJE03C5AlIOBMIMwKAO08ALiegMwEDW924g7UFA9GKIwqAEfIAIkWILwGqk4sIM9oKEzIYP0HAVnG4Zh0IT5GgIaIIOrLIIxqARNwITKW8vROaUIsABKPEs7qJKrjIEauAEWoIANEIIi+AIbgIwOkAGLW4TqowBACDEpiCICYIFAGIEHKIAEyAEngI0XEAMxaIIREJ0rqAINcIzJCAEZqB0bCAEfO4IeAAJohI7+CwLgCMDf4AHl6B29ygES2FMSADgMKAFXYoAnCIdw/3gGX/CFX/iFZ5AGaAADyEie9MCOnYNHM6ssLosPB+AAFrgC5RSEPzg6QkDBQQhVpVMEGNwXe1kEV1A6lYg1PFiDDeEDNHiDkLCIULCYMIiJjUinCzoDLjgDJIADUkgDIuUCBmqDJIi3f+oCYVUuBSUCMgCCIGgKM0C0h1m1MBiyMOCDOyACNhACCymIrtCKBQUCL/iCFIXKHHovO/iCrDmCJIinZOMEetUETkiaOGEr+iw9JKi0s2mDbVsAPyGzBHgAM7ADOzgvO6i2JlABCChFOYiEJoAMDgiCvZyF6FEBRJiFKqCALHAAA6gAEggcnJsACuijF0iDLcCCLy2BQf/IABHQgTeSAXC7gSAwgx7pgi74Qc9pgtHkgSZAFeWwU+fIARdggTttPpMzsAxwPgugAG6BgDQIB2hwhl9whmCIhmiQhmcYBjCIoiwLW/T4zb15qQOgnvaQjwLgACx9gj8ABEEIBOsESLhlhebUrEV4BRgUSAFxBQJNA4TZiDScGA5BGHTirlddmoghGHQ6A4uQBDFITCEoAz0gG7Xrrjyor4FYmKzQCjKgSBDyCDcohT3oghpyiPHakrDQA9LbyaYgCgvRBPcKhVBAmiEYAgkCVzuYhBpRIDkAg2q7QyTAhEywgyEgg0sYBl0ghmHIhA5QAIFNAOZRKv7Cw2uTAy//dYAOiANAFANw2YA+CLFCSQApiAWycoI+ULHMiCLIcIDVOIAR0IJsnADKgQI1rYEgm0xMuoEu6AGaFYIe6AH8kwEXqB1iaQFmIcwc8DiQU44RgNq4OVkKGx1ukQBHCAdgAIarhYZoeIZfgINooAZg8IEJCNsGiNTQkbn2uI/GepU3u4InwIJA4MdQTYRCCAQsMDpFEAR62SwW5CxhWoNwGghN0AM+gATu8jMUsR82aBhadQOys4jH+wIfUKk9KIUP+4GMQbQhBBOf0IOBQyEakBqeYYM9yANPqIQviIQvmC8kKMoFzcM4MIOduJFJOC8g2IMqyUIyKIVOAK/FkQHc/0WCJABXUhAFMKCBJACDY8METcgETXjkYSAGYyAGGE0q9YgsDyMD6fOva/ucV+lPUdCDJdUGESMABCiBQ+hY68oDFdNe6rslDhjFERCEK5AAEqgCKRABy6ziIBg4QIKBG1gCIHhDJugBlgEO4Og/F+Cdx5lG5bgqFoiAM+MPSpSi4KSALagGavCFYPhmYICDD0CAL8hgYPgCCAjOE06l7qi+A9ALeIEPAnAACdiAK1gFQoCCUA2EqTNVQgiEYaIXZFoFAGGFRCAQYUrD6BIFS4iuIaatPDgYQJsQShC7NXgDNcDoOPgBHzCikAgRFbnVePIBPKgEXWgDGJiBHeiCpv9JmEnotDYYshlgmTG4ShrQtDJgAzLQro0AEzJgCs/7aSOwtPm6KFEIhaFMAq8YopKKhBkYgi+A5F3IBEyQBGyTg10oghj4aTlYzEwmWAQIgmv76QTShDVIqg7QAxqKhAdAAArQhhJ4gCYoASqoggnYgjUwAyPoowSAltE4gBtoAtgoAUOgABKIMJr6AhSV1iFbghuAASFASSNgAiHDoGRuAh04jmEBnujwuOhQjpAL2AUoAdLuU6iNgAewBGqAhgxm7Q8YAMiAAThI1BAwD+VBD17Ki3hOFwR4ACBdgVVIhBYApkUAhD8QEIBmBYBOhGGawVJFukVoGMDDA8C1ppD/GIk0GAg02JIyWIM1wBg9uDsvQIJIY4NHeBjuCtyN2ELM7II8YAI1EINUO88vYKA78IEZqIGsgYRJqAQTydyRYoNKwAM1cFZEi4OF6YSMmQREkx9RuIRMqIRLkIQcRQIP+ACotgOotARMkAMkkIE70GMaKAKoloNMeAFrgd6XCgEf+II86O8H74I24oDI84I2SoAU2AAtUIT2o4AWyGsm+BzIig53fgEhoBS32QBCeNkXqL8gKIIiMAIg2AHhCAJiPqo2rb8jsPItkFNl5rj+I1o7dYE9JSwWIIEKoIA0T/PocYBK8AVgkAM4BwYjgIB0ZkwYoIEPmDLcfqm8cI/4/4AAswwcDhgBuM2BWoZbRWAEglaFACHo6TTIqmMFgnYFL7imksiDNDyYFqJuROOD746YjFmCkihkm/ACH2CDeTKLHwgJL2gDJpgBcB2K7iqDLni0WbuDIHjQMVACMjjjTGNwQCwLouCJIWGKrLBCJICLzD0RSkgbTbgES6gvSxAhMNADO2BjH1JsMqBdUSDesZaDF4ip9BBY0sBvIuCDJGgDmqDFDTCDSOiCJrAA6pGAJkgE1DlZggmDM+iCWXYA6XBnFziCEHBfDrgCVzCB+20clRiyDriBZRQCI6gMIUjGimuC48ABHGgC59CkZ34BjQM5pCUskFsBSDGjPjKACf9Ig2FAVMX+hTvoANlIZ8gITty+JbNN2/nwpQw4OZIjgSvQvT/4VFVQBQLJF0p3Bc6Ss6UrSKrLA0cYmIEZhYNhLiE+tEYjmLrbuI1LmbWsASA4AxsQA5fcAaSABBg6AzYAIkgQgyMo6YG4gzNIpwkfyseFdYEQERBKiEmAhGzaijb4AiUAAuGDAUA6EgbqGF3Yg9L7AksAA5MRwzH4gapJ5BSNhFDgBEcGg3ZtAxdwAPVQD3PfXi9IgjBACzJwAnfngiMAsRLIi6+EhUH4IgcQAjwQAobpsFqsvkrxzBGIjChAnSP1miGQybWC7B04gljbsPbOr8vkgSDYuC3YOFT/2bjQ5HiRD0CSJywV2NPiOdkJ6wRpCIZEhoZpQALZqKIsS6VIhYx3ZqwBeJXieYAP+IANQNp7XARGEARHXwVHX0GAWLVqkSJXr165YsXK1apHedCs0UNJ0iM9ZNKoYZOHVJ48TMzMsLEGD54tW3x88DBjhhAzY+6U6WKEy5s4bMR0OWPEDJEvPsSwoahH0p0vQcCQWUnDy5EykiRBioMnjhk2afBIyhMHiRA+ed7sKRPkjZ43SNrE6SRqIp87ksK0IbNkBg0iaNuMIfMFBgwwbXrJkRRpD40hSW44UJBAgYIFCRCIiEOmUiQ3bdoImYBgwhI8s2JZMEAA0KxBFB4U/3jgRlJZJh0OJHAg28GBHFdIONAwqMoGGTWA+AAC48OMI0uU9BDS5QiTI0qMBGnCRUz0Jlu4NHEiPXt2Hjlw5GCRo4UL8eFdkGDBYgSHDRMuQAjhS5qdB3CgwZlAIYIECA3+N8AAAgcQWEAAAgAgwAAGFlDABBt8EOEHOTihxRWCLELIIqu8sooqGSqy4SKuGNQhQgitgQYeeQyVhxJ3aUSJHml0oQcoRzTRxyOfoCEGE0E45cUZ1K200iNc+PDDDF2IUQYRIkwwwx1v3MEJKErogQdTMXjwAQxerCbJRHm08UYbX7AWihdBzNCGJG3oEccdlPBh0RhEhVJGG5PoMf9XEEuQEccMP/gQRyVjfPFDDCDAYAcdNHwhhx1yIIGEHDYkkGmmDWTaAVqaRAJnDTdMcIAETswySwWiVaDNIRSMsMEBD5gBJ5UuwCbBBg/QtkIUFUAARRUUyLCDEDTUEMMMSIQBhhJhJKEEEzr0YIMQQRghBHNBBHFDdDoA0QR3XDgxXg5QPJFDuuex0AILLsDbwQYWwDcBGL7QQQAIwfgygQT9/acAAggIbECDBARAwAEGAGBAAAZDMMEDH4AQAo5YYAEIIYqEaBArA3G8SCsGkciQK7DAcpEXbxgBZh5ZZZWGEjLIwOQNQuRBoxDQ2UBEFzAgcYQYIoRgRBdECPH/hhhnMHnGEiHYwIbUTORByRhlvOGFDCLAEEMMPxyxshJALNFGGGToMZgebAghhF9J3DEGmTTE4OwRX+hxGRlkYDbGEUfsHfQMQFRiEZvKGhFDCDBE2sYQlxGhKWOOJcABJXIMAXgcPvAwgQERHDILCgc4UAEVh1TQQhAdEOBAEHHAmUcOmTowggO8rmCBAypYQYLXNdRAswcxnKWEF2F0weSPOwchxBJA7NCEDlu/oAMMTnDBgw46ONF9uk9AcS4U4YtXHgkdyHsBBf3BIIkdEwxgBzATQODffwwwdkCDBQAQQAGZ6s9hCGiQBURAlxloB2NYIIQqGNHARTDCFYpg/4QiClGQg7xiIbFAGRiYIAYhzEAGR8jDGljThh2w5AxrUAMe3tCFN4jFBi+wwQ6YQKjkxaBnPzDaj27GBDyIwQwtJAkbfnSUMYwBCED4whuGEIQjBIEGMFgcEPgWh7zlARJJ5BYZwMDEHRrhC20IAh/akIcu4C0vSCTDEIbgA6Ucrw1ACIEH+AIDGpABE5nIxCX0mATJNeYxG3hTEgLlAyEwYQOfcwUKHMADK1BhChUQQd5G0DodKCEOe8ADDxJwgBe4gFcOeNAKplACESCBBjRbIhGOIwQvtK1tH8TOFsSFHS5w4TpcEMINtJeD7e3gBjfAwRPKJZ7xPQF8OTjPCP86YIH98EcCNADGEA4wg/ndjzECQ4AB9DeABSXgPw4wWAAQ0L8JtOBc53rCFQCBBUEQIhGKWIUiVPGxDQnEFa3gUAZJ9AoZ/EAGTGACF/TAIrSsYQ1pEGJC83AGNaRBaTtJQxmOwMspBkEMSAADHI7QBTgMJQ1iwMMKt2CGPuiBCUZQgx6u5oMgSMJtR8BDF8igBjC84Sl5EMWb2AAGNuClDUjJBA2AYJyNxsErdxACEvQALTLQAAlh9EEMZNA1VcKgYjswwh5CcYlNbGIXm7BDHWaAgExNLlMTsEQlJIGJOKxpB55bgO5wsIhDUIECGzBDGLgwggI4wAZdaAMf0PD/BNr8UgKymQAUpGCCDhghDEIgwkvLFoY0uOFZbhDDEm6wAx3k0jq3FFf3sKMdJ+iABy1ogQhay4MNbIAFyEymMmM1r/oBDAJGGEICIFAfbRaMMQP8XwEQ8J9wLuxhAXjYC1qQTCcUs50LxEIgWKEKDtFTIKqABUMQgs9VzIBNQliDRiTxhh3AQATN8UhJuKAGI+ygC3hIA3xx4AMaNmEJa+gCG/QACUnQwAbW+kLQ2LATNOjBo0N6ow1kEEYaEMoLkjiCD7pwRTIYwapegF0YJLGHIJAhEzVA2x7AwIek6kEJNTgkGIZAAwj74MVtDEFKQjCEs6WBEpG4hB3soEc9/2oiDjDQ1GIo94BObOJNsBuFIzJgAAQ4wAWCmIUhLFA5LmQBC6xzABfSoAc9uKGTB3ABlGTDgiikYANt41YMIGUcMoSBCYPl7Ad5EAQuBEE7PKiQC7SznRbg4LTaAXQ6ceCCEYxgmesk36FHMAFxOqABtzMYgQzwZMYwgAH/8U+DzgqbTBVgAA5bLgnQBT4rQBcLTrgCxqxghSsQwp0i89AqXKGK666CFa8IApOM4AMZ2GAJNhhU8mT00C73oQtXUSgehPMCNqihI18OBSkmAQYhgDKHQvsgTnx0hjSc4Qc2UJIP+BICLzDhDUtoXts+4IMj5E0IQCDCoGyQhCMk4f8yYxgCER4XFzHaIS52GIMPQrA4ZSlLCGTgMSY0sQs97sISkZiDHcBAgxDMwAFoDWRsQPWmL3yhD7MogaVHoIpZHEIDCRjABrQwCChIgHQtWcMb8uCEBBigBVHYgGxKoAINONgIYQtO244g1SUsoQxl8EIT/oQdIVynW+Iyibjy7IQ880AL4sJBa12gWh2QZwTpXCYLVICeDUAAAQwg0ML2d7BvLsgAmmaYqNlOIAQMYIDLDYDYtb5qVq/anYAQBKwXAYjBL0IVHAsRrleRCCCwKQQAvYHBxUCRNviAC99eQxPwQAkS7pcJTdgILvpwBtakIUk/+AEMPCACbB3BCIL/VU4aBioEGSRYD1gDmxvCAIkfMWEJlZqEoCRBhiLMIQmKi0EXhDAE548hDnXoRZmMsARLXKISlPqBwT8QAhCUjRShGIYuOMGJTGDi/JGo+Iu9H4IwPEAxRVaAbApZhCHcKVUlIIABoqCNV1RAzAEAY5WAYmmcDnwQGpiBEzgAAqyACkiMBqQACbTAGITRivmAEwlVpSiBEODED7SEENgZFyzBGUiPdpjBEjAHF3CPuOwAD3gHD4BHc+3AeIyABExAB6hAeKgHCXBAzLldELadAOxdAAzAgYhGN7Ed/2hK/yQaC2hBDvwBLDSBhVxBO8ETIAwCxmiIImBMOylCFgaC/w00jxpwAXydwYq0AR6EBBesgSOkgSPkAR4MiZx1QeehAReYwUiQ0A1wzQzAwA+IQez5mg8ERxDAgBqoQUu0QRqszA90wR3ogRm8SCWYwR2gRRjAgAycDb5FURAwgQgYQSGRAVhYQi8IQxsQgR7IARgkQRLMQAzAQA0YQRsMgyVYQiiUXydgQlgJgyZgAiaEQWHQBQ3YQSh0gPwBVwKEQiZYQhxAgiyIjgIUQAUcQiyUAAfkgAMMgAOUwATkwAOQzgsYARAMog48QAKkAAUcwAZAQQmMQPMgwQ8Qwb19AZwhwW8UndC5wRLsQAzoQPBRXS0ZgRI0nxBIhw7ggA5Mnf/WiQsPPAGhbQAHjIBssQAJnI976E8BEIDbtV2oDUD/FOE3eaTDFNdjBAAAWMATNMG5OAEjZIEWuNMVZswVBAIW/IHGDB4hEMI7DQIgJAIhBIEP7IAa9IEHrcgjbMIlRIIejERCPeVISEIa9AEeZIsYrAEkfJ4ZICIQoJsYQMIdBMEOxcVK+ICKkESZvIFVdkEQrE0X5IERIMFWBEEIKJG6eYERfAQTXIsQZJIkkIIe8FQdRMKbIEERtFgS+EUlWIIeSFwliIIliEIlxEGoxIFgBAoYnEUdBGMovEBiLAZaOYAkcIIm5MEsaAMKDIjppFwHOIIjTAAAKIAGbIAjyMr/AQQBHiAkGjTBAxjAg7QAFKTZsCEN8ITRF4BQDdBAGDwHr2GLcuiADeRXdHjQFhyHETTBGeSS3+HADjhBFlhHdqDWeOiAeaTLRTbTrhDAegbh/gyM3i0X3HXkeiJMOR3AETbMBIxAFjgBuqxaFmTZFTgBdQFCIAzCFV6IxvBkPM3TIsBAGqxBED0CGiyBGXgBDXiAB1ICJfSBI5DUVXioGHyZnL1BWzEBevWAGeSBGPxAGcjAE8GB47jRDsBQF1AmHGRFF8RA0mgEG9zBTUSRDCDBm5BBHkyCmQiBD4yBEvhA75VBf7GGKIgCH/CBJPABGcjBJVjJKEymhw0GKYzB/xsUwRj0GCdsAhgUgR3swi5ogjOGQTIqBnBxmSXogivMghQYgAjkQCFQgQVMQB+YQilswAAkgAW0gCN0gCfxQBrYgA4EwRNAgAE8QAtYgRRYAB2FgCH6gBcgwResG4jxAeDsTBf0QAjIYgw0ASI1gRh02w8sQRjcgOllpxZoQRpsQUxqwRZ0TxOwZA50gA7Q1nmQQHreJ3vuz4L0zzcRof8AQLN+03ou14DsnQCYinMl07nIVjFhQTuxWiAEghdizOEFAqwVggVhARpA1M54kBnITBnkzBzmQR+ogULN4SNIghkIAQwIQY4ygQyIiRw2jwvRAEuYwQ/YQSV4gRi41/+Xleha3kFEiWgXhBcY+AWcSMIksEYZNFgM+ICF/slQNs8eII8khIIohAIohELJaoInlIIeTIIoXEIc2AHs0GwS7MEmWIIebYImbEIm7AKi1MAEaMoCLADBOEAa6EIszEIVLMAIMMIhVEEB4oEpfMIpdMAAmIoT9IELlMoLtOUOPEEUlEoHVEEVaMAL+AYRIAERGIFcEIGrgkEQvKhBsipfzoCxMI8QcEEXmEHy0FnT3RnVmVb3aActNQEPsEAxrct4dEB7iCMBwB0AHGERLhcAIAyCSG5ILlc3Ta4AEMADjIB/YgF3sNMTbKvgYYEVsBOsKQIhWBDHFMIiJAII3Z7/EdguE4TBEYCBFygUVkIlVnQEF5ijGZDFHfzMDFDHVaABG7xBGvRIRSUNa8DElwWFHtwBJORBGZyBC+mluvnFGGCsQZlBGFkUGJgBE3zBGEgWs2SFVoICKOhCKBSOjHBCJ7xvJexBwBkdnE2KJGzCMOxCGxyBHFhCJrQphm2A5DiGbGSB0laBBLzAH8TCIWSAA3DAIzwCh14tYDkBIKgABRCA1yIkIUiBYq2AFZRAB9xeDQSB2sZBEq1ZEBiL9aGbB77SGmCnciisCu1XGmCHdCCkSWzBGdCqn4XWFmjBaWXHeQ5rrEjMASTIgVDuFFuu5h7IrEjM4x5AB6ALFLAA/3QJKBjT5LaiixWMq01e1yAQAissHts0mHLwZVTtKx7cgA0Qr5dFqEKl4QqNqEGNhbJxwQ+AgWS9QBDgAM4EJvOCQ8uWAiXMV5PEARM4RbqJwRuAwSi0CFq80hfA28N2QRIYgdqCQR5UQtbkVCWUwltQgifoQvm9lcgegRItXxzEgShoAg0o6fd9QCVUApyRgRYMbdFKWhQsLQS4ACx8RglAAAFIwBkoQiJowQasZwLkQBRkwDKPgA9fwSFEQAJMQBWkwATU8bvNYtwaz3MsnRcoARGMrx13QWfwbfM90Rq4ARrkjBlonhOowRbcgBMM8RB3TxZsQRpYBxKbYKp2wf8WkJ0PyssEyEazEmGzNivlei4BiOTnTgAHoE8HkFkhP1e55ACAqpriKtBzQQGCMkIgDMSIKAIr5EzzflBCpYFHjQESNM8ZqNAZoAGEpkEeVEXyMIEkGMEbnAHe9gFHlNsLgKAPtNAbsEEcqK0lm0mc4MESvNQdqAFc4oGcKYdBeUQZqOAdkMIohEFSYSwpMGYesAEUCWbKcmkrX4IcREIvz8AQtB6jvO0UtdG+FQFlvDBhqcFZZUrRKkADSEEhwAoyz0I4I4AAOIAWEMIKPDQBPAYCUIADFMAIrAEgoPADcEBjacAIgIuvAYEQhIEgd0EYEJgXlE20cMFAJc+Q5IT/QimbGKDBGQhxduBSdSCxnnUPreaqSbTBHtHBDxBuupwPB1BAqXDk5FKxwtjdKD1ARotAc7kAB2jjte7qd3YwIAioFSjQHyAoILQuTwZlIACCDcRAGQDRGuiAothAB3kQ1K1QTuQEhMoXdHiU0eSBB+JBWKLBEaCBJDQBExDBzXgB8UJCU8y0nGyFF2GGEFjLYIWXhFsUS02FJIiCHoBBHFACJl/mJPABgSHBHnhCyoZCJOjiHoDyDEQICFBMhAyHqZJBp0oKXMQBW4VCKSQA5TjGAjSABkhAC9iCNogOBUBBAlA2CWSAQzuA5d6OAygWAXQAFgxCCoCuFZitCAiT/w2sLREsUU1xKhBIlY94UBhkiw8YAU50wU67K031yBtuwbVshwn6AUGTFg7QKk6DGx/wAh3k40LqwHe4wAuIQAdIwAMoOq+QDunIxnRvAPpwgL88QKLnYGutlqIpbvewWsYoEKvx5La+GhbkgBm7QiIkAiskHgzEgRLAwEiJib0yRRqkQSMPRbbE3g3UyBEUSxrosA+UwR2ckVuCAiQUhxgsjgyk4Rt41BIAJvOWQaWAwRG4gQ20lRc0tRpUChOcwRewgSgoERnwlCWQbCjoQRn5hR7owjFYSSeEgiawVRtwnwdMQB3RGAjIAMaRgcPtggFnAidIQiWMAilQgsZNDv/9ycYGpEKqoAAEOAEeOIDCWIAENAEHKHnrdMAoQUAB6EYVQIDOWUEGcDQPnEGnThYSUBRckAFwwMBLNYHQNZ+ydYEMrGpG+UARiQGE4gEOZGcQiAAH6MBncYGe2xKtBoEOaAEutc3hOsEO1GAO3AAodQAEYLcIkFkIaHTjUuQIuEB4DOukWzoHtJZ5pBqnfyGroQshBIIgTNBAGCghjDp6a8giLEIPHJJppwEfYOUZOCUlPAIkmIEkpPJI7K0YlLaIpsEjRGiFAbXSxETz3YAR/GgegIEYqIHSeAGJewGZz+PqVf4duAUkQIIXEIEYZP5lvgElcEIt6xgt17gmSUL/LuiC7FfC3VBCZEaC2sCBHbAREgBBHHBCK3MCJnxcGNgBJZCC+D0CBCjjYkj5Nt/pBOAAST2AqFlAB2yBCBAIofIAGjgBBRhACVgBBXBAFRRCCnBAgS9HOSKSErjBG/BBGggHHLcNEHRB5R9BfME2qxKKfglxEACEmTM8RBQs2MGFCxxOGGrRwoVLkyZbJDrhYZFHExE5XLToyGGLFictbuAQ8aJFjhxPmjxh4aLDhAcHJngQEWJjCydPsPS84uQKoECCAGG5ggUQIUWEBBFKpGrVokRJEwUipEpGEBk+vLwBg2ZNHjSPJOEJciaPnkd51mxRc2ZN2EdnzgQRwqQL/xMxeNhIEiNGSJAfQtKAISymTBozZfK4+XHkCxkkPmbMaJOnzJ1KotzQEHKkDJk2RI5UqqSHEhgyQtpECsXJEptQukSNkhTJBwwYPoTIiUNGDydOr0OR4qQpFKY9ccaM8Q3GiB2vEhIgQJBgQYIGEmLBQgHhBho0WyYQMDDhRZMcBg4QSNBCCI8JCTRU2ADFEJUKLnoAGYLEiCWW8AKPNNrAo402uuhCjDXOECOPM3yIwYYgzLBLBybwYuINSvKIzwkcAgvhgxhE4KCDEF4o6SKJIDpji5Ca4GGHi3JogqGRSMiBBTX8WCOLJnRYCQoonuDJCRZYOPGBB2BIUUUddv94QossjnoiCywWAUSQqojCIhBFBiEEEEASWSWRpawQZJBBADHCBxvSeKMMPPg4owtJHOziRUmaOAKIM8zQI400HgmChy24UEMSUCAhJY0gYgjChhmM4OKNLoQ4g4k7QGGQkiXEQOKINGCIQQgbviDVCzDwcEMSL3xoQ48lwqCVEj3aQGKIL5K4w5LXMgGlE+HaGOIOGEDwYKsvJNEjD2JNsySPODDB5BJPdNFEjiGGOBWGGb6YwDrrFkBggQi8a6AFPsgQcAMDDHjACUeyMCABABJwwqEKEkhggicKMYSCF/Li9QcfgjDCi7TiSMMLM8zgwowujugiDS6YOGKJI7j/KPTBNPI4QowuYvj4jB1siOGGGXB6oQMRmnzhxou0WKOPPiyaaIcmdnBCIoecyEGHJigx5RE10mAIR4eKegKKHF7woEkTT3Uhh514BOSoo4piKsxFBFlE7KSQInsQMJlSZBExvOBjQDz0MOONOfFSIwgutjhCCIq26IOSRx5Bwww83FoDjx/K0BQNPPB4g4kz1EBDDCXGKLSMstgwQozC9KhEkjfkZiOPD8H4fBJSOpmEjzgeDsPAMGgYwohb2zjdE0/ikB0GGogAsA074pBDkjsgMX4SSyIhZTPhPAnlkkjiGKIGIchwg4PqrKtOgQQMgEAEMcKIIw88OjigAAj8/3DEjwMSGCCBG62oAAEJmhCkkAw6sKELIobwoQhGWI0b2hCHBHXBDWZAQxcEtYY7vCEuggLLGua2hr9cqAlwMZwOZCCEjy1BBy6Y2ooo0gQtpMFHVdKCDlqAAx5kLWgn3IIT/PCIUZSiEfbSQhOuEJSq5MgFHphATUQAgxdgTSVP6CFSelIULJApEFF001ISoRRCEGIoV0zTKuKSBy78RQwd6sLK7hIEJpShcIhznCPYkgY8OKgUeRCDEYIAAyGARQ9wWUMTYvAGGdBAD47TgyQkUQY2PI4soogjam4HBkkcoxihC4UkLPEFL1zSC3qwwxdI84U2+GAIb9DDhGYwAf8QzC5BwYuDJSoxCT2QQQySqAQlZlmKUWhLOMOxRCme54kWZKdcCFAAAgTAAS8gYQxkUIIeRtAeCYikBQ5433uSkgGAWcEQKdiACHqgBB9Qpg1AYAIQhMAwxKxhCV0wAxjf8MA1NE4NXMBYEHoghgWKgQkU6cNAeJCRTeEBRhRxwg2CALQmZKFKatCCTnDAkRFw4CQ8uEEOguQIU4DCFI5wxB+y0NEsMUIQP+FBEDmwAQ54IGZJzFJRmhKIPwgFpld0ShYVUVOpLMUqV1QEKTRVvkQtiAk+EMMRbsCFHsxADXh4RIHeaLGP5TM+d9CUDLpQOjaITHAUM8MeSKGHQeb/QVNlOMMb1FAJToCCFGUQAikkMQpR6OITeOgBG2iAqlDEoQxviMMMKDO7GOhmBqfyAWm85YMf0CBBofjCEiTxhTxIAgykKAUk9OAGUtSmE7rIhS50kbtQlIIFDRjm9oYJMBn8YAjWI8MLDFCAB5xvA9SBnxYKUYUNOEADtZ3ApI4QBB/UIDc76EEPZKCEDu4hEktowxnSsAaMqUENfCjceNApBAaVzAxNcJALtwCXNGwhDRMJwkmCkIacraFKExlSExC1A5WMYAIiwIF6uOCHz4IiFI7ogx8A15Mwcc0JOoDZEDfQgRGM4Ig60IETkFKmQCSlpU1hGyEWsballElt/1RcRFX51AU89GENaciLdSvGhk49om6aagJgmsCEPJgBB0sokBG2EKEfEG4NeGGs3CTx2DxsQRJkMaAYKqFXMIwhDpAQBSXeUIky/IAJMwCBuMAAhshUJgY0+MFfQ0ADvn5hdzCIgx3gNAb/0GAJSIhMGMZAK7buQZaVGEUoREGKPLwhLajJQQTOtb0GHIAmRFiCEm7VhRu09gEbSEBsE+CeNVXAARJAwSA08IIdCEEJpJlVGsRAzy4sgX9xkJV1S8YgNbxBDGdYAhMmkuo9lTBGWmUucx23zybM1w+m8AQo+lBQJ5TQCUHAGtYmKiUd3CDXGDWFKU5xiqP5gRFQWf8EFoY2tZKi6MAu2FHWGIzhnOpUEVVcBNvIVuGmEMJNgpgwHma0BQgKQQ15tG6FxIqGU/8gF8PQQwbR8GLnnqFxImZCvyMUGCEsQQilk0QnJrkFM/SBkJBaghtEKYnLQsIMQDiCYfAaGRqQwg5AMMJfvewtGcCAsUJw7B188IUhgMHLX6ABEoBwKyCMwcp7WA6STweJ0N3OwzymBBQokB15oQsBNMkDG7xKSC0gYAAO2MAEXECBRjugChqYAAdSIIUKiKALRtABEIJwBCIYgQ9t8AIaRHyxLigBYyQzI5/04FwmrKENEPyuoujS3AeZAbxmEJnjIPJdoE32DT7oGXj/cZSRkYTELTPcgg76oFFHlMLyGoV2tFXxh5GIoAMoMrAIXDACEmiNJUiRaRVtCpVVqEJsFQ5Eg49yRXXrDXF6IJ0ZdrCDdL4Bckz4wRbKwAQbCAEJXOCBicBCazRYyAx5CMJZqhqXvQgBD5TYgRhMoYaL5qENiKGsaSYxMjWHYTIJM4IMxDWEGXjLP2QwAg1koHEawAAMcXhDY5mDBCTYQQ++IDLiYBIqoQ3koIDiADKWYA+gBeH0ABRAARdyIRc+QQsiYJjkxQCkiQAeIBfwCxR2rQka7QAkYAOagAOSTuoeQImkoAQ2QAk+wwiEQOWQIAnIAAfjIIHwgHDCwFaO/4AJIsUGHOGd7kDwDgRxMugMmiANHOEM9inElKYPAEppQgwiQohSQgDeHKIPwkugtMsPKIILHGJ9NMoUQgEV/MDztKAPGMENsQAKXAD0RM/0RsAFNmAEWOBIWqInmEIQ/pAQos0VWEEVCOEPFuEPXuoKssQouoZijgAPhooGFqbUekAIsoILfkAGNpH9hGAH1oALYOSrygcNPATgBucJ1aJ81q9C8MARyMLD0kABvYANLukLxkAIfAAMlgC12mDm+up/AOQLgOAWEyZOjsAOpGcMJCEOiIAGjuD+ZuAHjOAOKKETSIE5yGB3XMer+AB2HqEUcuEWJjAXAIHPEEADs/+DABzgEyiBEvArD/rAAQbgAF7LCc4nARzAAXIAC6xAm5qgdrxg+oLgC8bHddpgDLxACbyJBpVAjd4pDeBiqMQgndSADeKpCfqgCRYFcXAGxN4oLkJyadTAEXxGuI6AIi4NvCKSLppADfZpaZoAFUDhEzIKFVAhDfxAPZwgC9wwC+JQBDyAAw5sBEivBY5SB55AwYrkCsgEw/5AEP6AbZzIKJgIKGIqEWygCebt0rogCBaICWgQCTwBDWhwL8oABkJRDTzoDISgLZZALAxpQZyLCwzHQZogT9ygudaAZJqrdD6kDdiADQyDDRjjDlajriID5/ZgDPhmGpEABkIABlr/xw4KqA1EYQ+IgDJmwAO+IFyCgA9eQxRApw1WRQni4A7sgA9CpwsooRRwYQI/wRwzUF66BwAcwC+9yg2cAALW8QYkopn00QX+gBCqoAJeYEAqhwyOAAnULjLIKQhqIARsQPEGTvDWoGLSACz0Yi0HJCKVBkYkh7k68rxq7Y0kJyIl5rveSCLO4GMoYQ14YOyC4AZipAXWADYnEL/0yxG0IGvYkBHgUA5Dj0BHzyMSQiWSiCGeYCd6yEF7iDgbzInMZBFUQRF8gAcCo2WCoIR24PmC4A2OjwsEowt2AAYqBAk8EQjI6gwcYQuE4IH04HiMBw2aoBT6QI7cIAhmAA/y/0A7DeURKHCdWmUG1sqt2IqQwiCvqgwMiEAIkGwMQAAEjul2JOGsQkEPeqcNdnQTY+ByLCFYSAG/JkESyMBbPCl0TuNAXNMUPiELJAAdNXCY9EUHjEBDhAAIRKA8DuBwSOAAHOAAWGAQCkEDOuBiaM4IVqUNlMl1wKALAqsmppMJuIDpwIBj7m4vAGNjUi0IBS9jPuyNcmYK10CjXDFn2Igt4kJpFKWE0kAIJAIHuCBEJiLXjOEYjGECkeEYcOgTToF9+AsQoOAFDCL0UATbOoAEEkJrjMRIgMJKzgaLlGLcxETdEoERVmEVCIFw7CksUwUI5ktTfEBR4CQXZcAG6P9oBuroB2aAb/AJB4yACMTAxDREYngAqBbGCCiOD+CzxpZAuxajL+KADUzDNkqHEtygDMzuCH4gCMBgEvZgGC+DeURBFCyBEiQhDNCPBlolDGaQDSYhFCABvz6rON5AUVO05fJglzgFHJuAOuIUXxJAAA6ACyhhFAQnD7RgAgogATBmEKCgOhJABQZBm2JAB+xCYSKDDAQtMsBAMXYgBlzmA2BgnN5OCZrgwyinDErmLSjH76Ywg5IKVPfLEdzxEcqTB5MKurxQMV60b15SVCtPApGhGIrBGJABGz6h8j6hVxvBD7CAIwqiKItSBAi3BViA23YiR44kKJJCpmyq3NL/xPXIRhG2AA+W4A0eQQxmIAaAgL3q4lyNwAZE4AN2NHR7YMt2gAvKZwl4oC3PgA3eIDDCIDK7QC0aJEEeixQmKS3KZw0oARKu6g7UgBRGwecewQ30YAx0EQy+RQgoQUzLoBI4i3rvSjREQRJSZxLIVGDJtAb0IBRCYRQi4WLHYA9UY3p+AADjQCuEoBQoIQsooFzkpToA4AC04BM8oRT2cwMI4ACcAH9QwAAIQAJUoAooYOyWQDPhJAx8IwmE4HdocBNrgAkmZWUUrwvW4AaY4HHU4A4CCbrg4kUdxC2aq7neiA98hLI0qg/iyQzWQHQATjEi4m9w5sN8Vb/OwA9w/+EYIAk27bYYPrAYcOEWGuEP1GNYX8AOk/UoXQBxG2KHTMghcIRBsUAQAiERKNemWC8qXm/cYgRP/ogHI4IL+qBlPEAHuMAGbAAHLJIHPEALeyYIcGbWBMK5AMMG7q503CjIKCH7KEEhIehiDbbsHkcPLLJAKEHjZoAG4MQHImE4vmAGUmezQGEPjKB22uAOChB6O+FZ4mCUZOAOsnd7RwEURtN1vsDK7KDNHMg1S0ELrM46jk5mD6AJKPATQAHzOMB/reAQqGAB2KMEpMACYmDVLHH6vCBRnRQJqixVYGATbQAIjk8IvOD4ZgBPwmBjLEYM1GBiODQuPkwN/qaF9f8AxKaw8swZOz+MkMw5Quz4U/Ur+/zAvBwhf0GBAjerbnHBGIiBGI4BF1JBEartiIrSiT0CcW9EioEmR3hIiZpSpihXi8akplSBERZhFY4ACJmADuhAU2zABZpAD4QABnbg2M5CNz6ApEXgB3DgCDKoULD2i3rgLPSgZHwm+yxOcKD3DdqgUDxsgd7ghW/Aujzx0nYgBDxgasXyrbQFFDihEiBBFziBEgKrd44gdXa3nT+pBsLlgxHSEsTUE7B3VwzIgPhgDeokxJxAltGRAKxDAAwgB/j2E0rhERxhBNhDCqwgAh4gATIABTQgBHqACMpuK+hICcjAUhdr0DJlQQz/zgY65vg4ZwnD8giqECzAQg3CwkHoQlVrzfJKB0YmJwjLoE76gO1wNm49Emdw4RQ84QND4RNyoRiQQVeNIYijIklegLdJ4Cg5won/c4fSC2gYdImE4orRTaZsz6WUghEUYRWOrwjCoKO7QA2MAA2OIAA7Lb50AwTCxQZCYA4wIQkWRA2mcQvKbgd8ABJ66wgIpwsEhxSKV0xHwQwaJkYisWTsjA0GzQZg4AMg6gNC4JRmoP5IYRI6ARTmLBSIhRPu4AuCAAlAWXuNZ3cqgQz2gBLCoKrMgA0oIXwhIQ08Qff0gA/0IBIumYE8TAjkd5bfmpgIQAQu7xHc0RFcwAAQ/wAKNOABckAFXHACuEDTfCAMmPEy4gAJCHJXdJFjFCg53UgPyG5ijqAHYGCOcdRxetSCQJEJEuUMCqTyKu+uC2SPmgAI6tKNrrtH5+YHtAs8t6AR2BAXPgEVQmHZQKHZcKFu93kVPI8FePsFSOCIOCJBk5Ing+SghOYKBKEqy4RMnujcmOIP0qZNEmEaO5oOIty3KkU3fIAH8wYIihQEQsAHtFGoQuy7IIKm1/WOoKUxJAES3tEdw5cs2G0NYJQS1EAMVlcM1gkGIEoGNpoJfEuT24CVJqnB6yysJyESKsFiXakM4AAO4kAUXKmdGQXEd80djwB6kT0S2tu6BskP/P8lASDAAXKcmAagA8JcVHH8PCYgB65AClIAPRw5TqzHktpg2CGhDNogDJQAMLjgncwAU43gEfgy+jS3C7bgIU/Y+uQJ98I5nfGAC0gGuijGFfULR9+ACIDADF7V1vqmD1DhFD4hP3FBtkGhEVaerl9hFQDhCUSIt2NABrQtuBNUSRg0C9TwJ5QIC47ECpBiKZBi0Rn9ioRiEASBJHyADiZkKyjlvwMrBLpsRIXgB2CAnIQgM+QIOyujB3CgUsrLxx7LHelbfD2kdHDmEXzuDbjgEVz9En3A3nzAIl9MbpSsExS8eItjdy9rkpjRANtgEqqRD5aDkmYpD94xF0whF0b/YRQ4q8ErIeFe/bHwIF7kxTySDgAEYAJADC4iopnqsQWuYBCmoAIGG9NqYAeU4DL2gOZ2YAaYQEDEoA3cQHzsCSymfIGqqnT6bakkxkFQiLMFBYVOtQ8E52zdU20jiIXdU3SDQCCNYO8KRaM+4RZuoRjGMZf5FhU+ARa8HxZePuaHtQaKQA5m4CgPVw+jBnGhwISshIdypB+FHqcYwgrK5IqFIhCCYAeQgA6KACB2lAoSIkgZDx9EuCgThMmWNUGanOGyZkkXJl1gGJERQkQIGE0gPRr5iNKoUqA+gUqZB00PPHgk5clDSQ0aPHn0UFpjJESIHXi6PIJEs1KeUKFE/73x8SUUJUmhdPEBE0oSHz2SJJHSc4dPnEmcOF36EieMJFNoR33y5ElXKFB3gqYpEyYPGVMbEBjYa+DAAQIBHjRpkkaLGkArEiAY8aeQoQwTmiwxsiOGFyFe2sT5IgMGmiBCfCxh8mZJmjVp3CxRwqS1ECZ4zqDpcuTRGlJB0KzRg0dPnz5bzqTB48hRH+I537zhwiSNmTRn1qjBA92JmSBBZnSxIeQIl1JbnPhpFAqXsVu3cOU61ahRKlWvYtVShOWJixci5tBhRqeFCxctsJDDE084AQUJTzSRBRaAXIGFg05YYUUggAQSiCBXXAHFFYQEUogggAgiQgtCyACEHv9H9ADDG0K8MIMQTRgBgwtCdMEFF02scUYTOuzggwhMHDGDCD5wQclxlJBiykorOaXHdDPJdEYXbEjyhhl6uJFHEzF0FoQNMujxCCijSFJKKXvAAYMHIdAAhhmg6KJLJ0hRYgkpnIiiJyiWICUKKZpUsoceeUBCyUiUmESKJECYgYcYePCRhxthJMHBAXwZgMBfATjQhBpapPGHIVIocEAHhBwixQQuLNHDEjXUAAZBNdAwAw0+yHDEET54AYYXRywBo41nAMFdF8hy0cUaOElCiSm5PNLHc7/BxGxxfaAGUxpGGLFFGmkEscVxeASXRh9cfOnDDt0pO5EWn3xyyif/uOAS7ymnqKKKK6/IEkuDT7yAnwdk0BFDDggLOGCBTuSgQxMFNnEFIFksaMUTE2MxCCGEYCHIIIUMEggWgQwicA9C/ADDBBOAIIIHHHAwgw8vtBBDED+8gAMPOG5hhg8xyPhREF1AYkpJlITCli6gUCIGE3kw4YMYj6gUXR5gMAFGHpK0YYMNM/jUA0VoVcU1EiJM4AEIMHgBZye6hBVHG2OAIYkob4WVpyWTVFKJJZbskccekEDCGx4sEnFEGWtQUoqVYrzxgl58IYAAYA44scUWLAhySAkOHKDBIFVU0AEOlNmQaxBJEFFDCDH4QIMNYqDc3RFMiLGGGWiYkQcX/xbN1hIXZnRx2iOmkDKdGmo8YlwfavThvHFqXKXGEa81sR0XsanBQxNacJ8GF69Jt4a0TThSTHr1ro9Leqkw8gossbwCSMMCiyBCByLU3MIIOYBCAKGQBYQ9rGJawMIfFPigB4FIEYng2CpWsQhCCIJBhAgBD2zwJRvswCcxg8EdfBCCFzRBDyFoQQuAkIMQnCEGIOhB2GBgAzggYUqOKMVaPKGWR0miC6QYBRN+YJNj3OJQlIDJ3PSwBNXBYAZB4IIeTPEJSrSkFKMAAwg+8IG2IYEIeuDEMHQxiTEYIQi4kkScQnEJS4RFFJbQAxwrQYk3WCkNVQKDDCqRFUeY4v8tlGhDGVqAqUxdrlNN4IIWrGCIFBzAAQlAwSBMdwMYgCAEMhABmLpQhi+sywitUUIXgCAsoomhCWj4wWvEoAMu5GFZzFpDHs6XhzNsSw2oYdZ0isOH4uSwFELYQROEACMhcCENQgiCHzYXnXA9JA+94UIj+pCLet2iGMU4xnlg8YpUwMIWtZDFIrAABRbgZ0QiIMF/AkSCHDihQFAQIMISmIUFAgILWZjYxBSxiggKohCFCATHLEiIHAisCUGAwQ1mcAQzJPMGPGjBDbYABJ1xITiOEAJ3OhKDHXhHErwB6Rp2Uwo0MAGKNRJCDGjDBUcQhxJk6kIbZmoDINTABjT/XAMocqEST3yCFA594h4qEQci/MALkxBFJCoBBx/8wAhguIMkLEEnTsiJE52IoyXuAAblsEEPb8BdGSQhBD28JRSjGEUYuuACTRGgcoBBgA608ARDVMEBHNiACaZQgg3cIFczsAESShSEyShBCaAxghK8wITJ+MAHR0BWjcrQHB2h4aJdEI4sUXMaPPRhln1IVLY8axzoQG8LQtBBEHhwM4ngyJaoIea5UPM8LWiBfTyNF3puAQtYrOIVtXBFIjTUgnPqT4UsSG5yofAEhD1BB+6s2DuzoCAtLOgJf+DYIhKxsX4mIqAV8oMWcvAfHtxBDcNsQkRfACMeBGFXadgC/xdm8IGvgcAGZTiDGvKgBjbI93u4lIQZjiAGH+igC4NRQxCEYxxQIEUMbdBDG2Aggxn8wAc2wEMocpuLqpABCUXzhB7AUAMasmESKJIBEe7ABs0goQ2Y6AQn4sQnPXwBCT8ogx6CwOL9omhmSftjVvTAhxsUki8JAMwBcnAFu1ZgAjmIghRQMIGFLoFXtyICDIDQhNaUgTXJrJEZvAAEolkkDVI7wmnYwAY0nEG/I6XOGsSwBDzs5BF4WEMfipPn3/TBD2d4iBluhAMcKAsPg0nkQ5pZCj+C4nl+MCJPUeGIU/A2FrHgJixk4QpCaMgF/TunC1gAoHIKCJ4EIpCCnP/ghHy62g9/WCAWFlFBjS3Cu4lIxLzi5Ycg3EC9HtDBBNCJgx08gmh56I5HROAFPCwBB0JwjgyEOREZxAQPouiCD3hART2coRSA1oEM3KsHR0iiN2CgbwiAwAQuPEKHKXFKHhwMCiEMlgZdkgEbfECGOGDiC0e1wxCOYAc7XIITmuAEUmQEtEq8QQ/jww50mvCIPIzCJLlwMB6eUMi3aqoAATjACgbxuQfs4ApVkAIFMBmDGiChBhOQwQ8Cy8E88CEMl+mWsIwAPCbwDsE36ILutlUKUzgierzRETT7cAZ0DQdcTGf6FrTgB5dKR1xO+DUn2uCEJkw9Njn6jb1OYYr/M3wCm2PHhS1e4QpXcLMWtIiFKzAEhRb0L50uUOcTFCagvoNPPPhkdaoLhM8/+CFEV7DCIAaRCEUoIhDcdQQqTmGvW5zCD+rVAQ9cUMJfWzgNqDzDrroqhklJ4iFbUENwdgADHkCxEpB48xpuZIYevCAIjyBUonbyhjgYIVcy8OAOzGAKTzhLD2yAAR62EoIPTMAnIJjBHSrBiUxIwghE+EIQvrAHO0xiEpoQRRzigIQn0qAMbaCBDJhgBAK/ITp6KMWzTBKKivPgyHtJAMgPIAVVOWADgFAIU2ABHRB8kDUDMhADMPADTBAESrADNGArgWUsPRAEZiAGxnMGZoBL/8LBBGfQGuDyBtIyUoTiKGnwJIm0Bi6VRKjRdNCTBtOBGhKhOXagCWlAXXumBn7gB2kAaJKnBpV2C8ewPtdUC6/wCmvnCrFAC7TwCoOABeQFavoDICyAXDmQXAgzIFnAaoWxIAjUdU1AMbH2B4rQIYSwXYQAUIvwCbcgL6kQL5+QCo7gBwX0H4n0Vz8QBC8AA0SjBmKwK3UwaI+AXn2QBsmmA0fVBkTwARExJTsgA9zzLKSQRLyBBmlwB8gUAzPQLWdgCjFROF7wBpzwBjHAJjOwiTf2BqKQFW1wBP3WBqIwDJNACXGgB3EABkMwM0BABGAQgV3wBrqBOPG1Z6bQB/8yIQaSsAZNcACUsxebEgAGIAVVAAGsYgiGUAIxdwRAYAQ08AMygGFAsAM20H6DJQRAkDLmuANR5GZbcBF0tgZMgAYQBwpXggZuNhzCkSPGsRvIwz3HkS36dRq6oV9TN1tcxwM5UDG/cYNasAal0B59EC/GgE0UeQuv8FuNwAhM6IRXQGqiNgIAMmpXqDABxGrUJV50mJJ+wGpYoCBYQDKEAAiE8HiQtzGnUBypkArzcgo5qZOp0AcG9QI30D8wgwOggVDAQyhnwAMwGAOJxJTv1RlxgSN0tgTSUwp8cAeBxQTMggZhAAZHEARGwB1NYAq6sChdAAKQAAYtFweSAAb/lLUEPhAHkcAHZGEWd9AGdzB9oWAHcbAHbYAEQ+ADUPRYRlB/JxE1N8E8GXc9XlAMtWQ5meIXAUAAJfBkL5AqKjABLaADGvUDNaCANeADStADNxBZPnBGO9AFPwQpFJEGaNA8ksAGsgGDxFMGt7QFXhdaelBuebYtjqAjewZoZ6AHa2CPwhFf4+EIKcGDfdAejvB3TbBn2EJ58VIvn9AI83ILqOAKGzlO5CUw/5F3IpmFCGOSFZMF1mUc4ENP6ekEFQIIiQB5WFCGG0MIjNAIqqCT+MKTqdAIqPAKcXh5w+QCO4AjHaU8XOMFYSAGUbQEC0YYYuAGYGBvM8AFZ1B6/zRhBmaAGm/AQcj4CEISBEDgA4PGBXzgCXWEIs3WBXnwCKMQCmdgjvZ2B6KgBzRABpMACpwACZVwB5iAFHGzB3FABkMwBJhxBEiQRJ9wDLmQB97BBDvAIjtQBqRQf44ASc7oAM84ABDAAfB5CKUjlNs4A10yA0MwjlCjBjUCGq34NFLDLl4XaLSBGRbRBfLFPXk2Uql3GscxHcTxj3jAPJujm8+xBsviWX3gdejVAlnQgzsIPXu2kFQneUznB8chHONBaX7gdqzQMeb0AuPpH1XYAiO5MF3XddalnhVDMfUECPbEIA9iQRYiCI4XCIuQn7smL6iAClkgefNSLz51Cv/AcQNasEFBMGdNcEoiEAReYAQvQglpgCwt5gZOYRtL8GvQhGbQgShqYAYnJQRJo0NrIQqg0AYwFSeeECd60BqsSQooFmF7QAqgsCh7IAqVMAxwM1OVEAq+RwQ1IgmDYRLFA60cQENx8Ah8gBSgIAGKYTmhcwABIAASwAOBcAiT1AGVkVAhYAOj+VhM8BoeZTwYkaF/yGU+Zwby5YFn8AbjAx3SkROS4ILVso/booLPUxPUcRrggkuxwXRAoJBV1wjYUhyo4Ac8wIWOUBhdFx1v9hs7iAW95QqK4AShmj8uMJIBwgLQNSAswD+sZl1a0GqNsIOYukB/gCEZUiFXUDL/HKMI7YQFAHoKqDC3PBms6ZELucA+xfAJpYAuPNAFMmBMTpAdg2sDZyADa+AJXlAJlzBYyOJRRYcMeQAm+LgGYfUjNkAJ8VJNKpELnOAJegsK6yoJ0HEGUHQDNvADYDAGccAHfTInUWEJuuBJekkKlcAGaqAEktAHpXA+oBA1a+IBPsAGjhOjorsBC6AAlqMYBzAABNABTnAInzMBq+VeN0NfExAD+HVlktBYQSAGajAXGHFRbwYuFAEauiMm6TNSM7EGfIAafqZnekYcyBMbivSP46uC0uJnhTgef/Ybc/hnCqIDTtACEbmSTsBlTgt1c8gIviUIT0ACAvMCMTAH/7zACzbQtQOCMH+3g2eAeTogME8ACH9WT1hgBW0bCIpXCIswCIugCIz3tRyQtU3wB/mpneuhdvXCTfSCC9/0CWegAzjQAjhQM6y3ukewA0YQHV7wBXNAA2yDGWKABFrhkJLAASJgTFzAZqCBBGnAnNWkC6PAFqKLC6GAJWNQBoP1iDfQUUzgBW6ZB3GQJJ1QCXywB1/QBmHQBmnQBnkgCnfwBmVgPGimup1RA67UJPHiCSPAvPm3KdDLAamyKk0QWDHQEREIA08UBnJxJXR2ERfRGkfwLeaCaO0mjylqnKaQE9aCs/47WgK8j33gZhjaS9TpS2sAaFmAqYv6qIDGav8D4gKq8Al9cKysVnVG1weTdwqMMEFQOAL48QJz0AzREA2WMCDyhDBJC8xb6AS2pSD1lJJ/cE/lDHkcIwgWVAhQeAWLoAorSSBO0AepgAqP4E1HmJNrZwu20IaosAV2pxB2BwNCuVA+AHpfkAQ0IASB5QNMoAY0gHtpADYPsMU7wCwNoZfe5ihs4WC4MAqPYLpAcATdaKaX0QUzMKM1Eph64EbDwAmTQAqwy0e6kwZg8AVm5AVIQJgw4AONIhPp+gm55QJaqimbQgADMDpVQAEvoAOnmMncgYBgIAZikAZHIEpCUAPrFwYWIQavYQbCwaEUoXR4wAUNxSw861nRIz3/OnJRFzWoMKFfMOEbOZEt9dsHfHAu4JIGTkBtZ8BqpGaqWgAL8TJNvdwIbGgvqBCHr3BrVrAC0vwyE0ADGfwD7hRPT6AFTSBMWeCqmf2StmVbf9DZsHYF74SrjDAIFfIxggALtdBbvfUKqvAHIjACS5AEfLAK/NJb/Nzb3NkEpgqEWYe1XMADveMSNTADT/Q0NvAR7BcEMrBWt00GjyAEefAGbEAKFQcVotAJcOGHu6IybHOKQaC7oFAGRmCORCAGSULGnPAFFtc3YDCjXRAD3tgZa/J8lKAepbBhPMVToFAKJLAAiqEpfjEAA1ABUhABw9aANxCO2KMHSlADQKAE/5C1BJ0hBmHwe2Aw1fIVHFxA1R96UWiASrzzEHpWiOMjwH/GAziwOf54uo+wBXCdS8ThCHqAob8RHUy311rgqA3DAllgC9fZhvoCXHB3C7bQW6tQCFGgAtI8zcc1QDnQBKxm5auKT1nwBBUzGNRFdQvSBwtyBTJsqxnSIYEwtfMD292E4TIgA0wGwd9UC0oeL6jwnH6AL59Aac852mHHBUpgTGXgA5CgMh8KA0WQBHTAB2RABEnwBUUgBNjNNZKwB6MwCYWSFZTQBdBtSW1CYTYQA2lQCmDQx0zAHXIMCrP5BWwwCpAgCWhziiHw1DCASbJCuqGAB0LtU/FSClwwAv8E/rB+QQACAAEUAAEi8ABs00UI2H4NoQRGgASM1QVq0FhLsIHsJxxqcCMYCBpHkEhcsO3T8WfBqSPm0nTFoQXfMqipN0v9ReN5toGBqoyTustvpgVL6QI34E5P0AJwiAtIaAuZlmlwVwu2EHerEAhQUALSPANAMJgIGUAFoiE6IM/p6YWBB13gA8xi7iACFQgOckEgUwuq8FtG2HawoAprQASZlAMlQAIr4AevwAinEAu2sAi9igtv2Ia9/U2w0IZ5sAUw0AWlcAMyRJhB4ANJUAR0oAlKTwdFwMk2YCQyIQqXkAluIARiYKVWHQQK+EQzNyREY47G8lfWJgl0gq65jhDSSAAC23tT53gERSp/kvAJaBGsnuA805kHPLAAywvJfiEACZAAujkDDxDqJQoaPiAEYyAEZPADX/AaMiAsLcAD6NUD4B5tX2AEQsc7ZeCyl8gG6eNnxBEb4+IHpUAc2vJu0NQFR4cW0UPj0GM80cMGeQA9jbAFmCoD2KEDW0jk+JIKB89NR9hbTIjw5EQCIyACIEADdNBFTRBAJbnl8jwYmj1e90T94gxrfqAhVgBBuRZBHQIIAQEAIfkEAH0AAAAsAAAAADEBqwCHIxYhJRYhHRYeExUdExYfFRgiGBojGhwmGx4pHiApISIpIyMqKCMpLSApKiQsJiYuJikyJys1KC04Kiw0LSwyLywxMTIwMzQzNzQ0OTY0ODc5NDc9Mzc/NTg/ODo8PTs6Pzw8Pz0+Pzw8QDw7QTw7Qzo6Qzc5RS42RyYzSCAwSRwuUB4yXB00Yx42aiA5byM9ayc+ZS9BWTk/UD1BSD8/REE/REJASERCSkZCSURCRkZGREZKQkZORUdLSUhKTElJTUpHTktHT01HT0xLT0xMT01PT05RUU9PUk9MVE9LVlFJWlRIXVJKWVJNV1JQVVNRVlNTWFVUWlZUWlhVXFlUX1lTYFpTZFpTX1pWXlxXYF1YYmBaYl9bYV9bX15cXF1dWVpeVVleWFpfWFxhU1xnVF5tWmJtXmRuYGVtYWhuY2lwZWpxZWtzZ211aG93a3B4bXB1cHBxdHBqdW9mdG5jcmxib2lgbGdgamVeaGNeaWRcaWVZamhVaG1PcG9Oe29Sf3BVg2pXimVbjGBeimZjhHBmgXZqhnttkH5vkoFxkIFyh35ygHtyenl1dnd5c3d9cniAcXiBbneDbneCbniEc3uEdX2Fdn6Gdn+Gd4CJeIGLeoONe4SOe4SOe4SLfYOJf4SIgoWHh4aFkYqAmIt/loyAkYyEjYyJiIqMg4mPgomQgomRgoqSgoqUg4uTgYmSg4uTg42Wh4+YiZGYipGXjZOZipObi5Sdi5ajipeoipmrjJiqj5mmlJujlZyjmJ2inJ6gn6Cgn6ChpKGcqJ+Wq5+NrqOAsqd+tK96ubCHvbWOxL2PyrqTyb+cxrmnwrapurGqsrGzqrPAorHEp7XHo7bQqrzUq8Dbrcbgs8nduszcvM7fwdLlydXjzdXb1dTO2NHD3NG34Na85Ny46+HA7uTG6uPO4+DZ2+Ll1OLt0OL00eT41ej42+v34ez05+3x7e3p8e3j9PDg+PHZ+fXc+/fg+/fk+/jo+vft/Pry/Pv2/fz6/v38/v7+/v7+/v7+CP8Az0UTRrDgL4LDommLFs2bQ23UFHrrli4duooYM2pM165jO4we27kbSbKkyZHvUqpcybLls2eH+vTBYcOGnz6lboTY+eEGEGJASNS4EUSKM3BNstwZcuQIlCx2wMXTB49fPnz5xPn7x7XrP3/+9O3bBxbs161e9/Hjyg+t17dw3/rjR++evHnm6Omjl08fvnjjli1DhmzwsmaH/iQClMiwYMLHSinz40cRZT+FBY9jxuzYH0B/+hBGlsgPoMHGSBNeZg6euWbimjELB8jYkiV9SP0ZNy7csnLfsMLDV4qPIj6kzBnrbc4eP35k237Vd47WFzVxLomqJSwhw2/SGnr/2wYxmrSJFy9uXM/RI8j2J+ObbEmfvrdowPAsEWJjxM0lN+Twgw03DIEFOFqEUAMOQNjxzTlUUCEFEkgMMQUWdwwTz3P7iDWXW16Vpc87IvKjz1pvkfXPiXG1GBc/+ODTFlgdytOXPuYMNlphzDRjzGfIKLJaYI+RRplMfWCGDG+CkVIKYaANpsgfiR2TGTLGLDNOPv6MBQ84yvyoDCB+HPNYM804E08+K8YDziHFfFOKOeIoo0wz5eSjllv+9LPPOajspKAORnjhCC3fMbTNeNos1FA36qXH3kYdgfSRSPJlWt+mKrkTzTCNbCEECTgI0YcQAQIBxA9JYPHNHTrR/5AEI/A4kwUVRwwxBBJURJFHKcTo0w888PQDolw0krUPPvBA842HW4FFbFkuVttVWNKdJU+M59zFDDLHpLZkb7rVtqRmRRL2Y5KKGGNlOfbwFmRpWSqCJGaJFDZOYc2YE22ff0EDzptKCraMM+FMFRY+iigyTjzmzEOOuA+j8yBD4Tl0Ti0aaIDBBRhg4DEJjQwTnkLbkLfQeZCi0w2kk8ZsUTvo1JypfJxy6s0poG4xgg5C4KBETToAEUQQSNTxDR5J4IBDEKbgQ4weTvxQoRNSZKFFIXHCM5ZZLUrXZVjogPONM/Ccc2JY5zxYlbVwXytiOG2fU468xrirbzmkkP+5DDNEGvwYIIAkiZtpy5Ajz+B+4FZKmsoM9oeOq4Vzj1tfV3W2HzT8QVg45pwzHLHf7EEKbPPMo8wVgISjiB1QFFHED1JgUUQolZwDTAglmGBC7yZ8YEQedixCCy2NNhrRozXDLHPMNdeM6UkcuTM9SjnXF00vjTxBwgcXXFDTDT8AMQTSpnzDRRJBJMFFKfiYskUUOQxhNBJYJ3IMPmR96KJ0JuLQcM5BwP5ZDB7feFbc4laWLsWDgBAjEpaQ0Qx0HSZwgltGIv7QuD7spw9VEsc5kPGtUtzkhFYCVx+MQYrCICMc49DHWfwRj3ssi1nOIFPjqDAMaEhDGKK4Qx7/iOcMZfSoHOG4whIMsQQa/K4ENJhBHn4wgxmcAxpTaIIWq1AFKehgDb/oxaccIY3kLc8hkEojRaCHEYhowyHekJ71TkIzdNxsJe7IHjq88YksfO8DH8gACX7wtCSo6hTf0EIShCAEKxBjH4xQFQ521QQkNOEK+dJT/47lFbHN5Tn6QMfojPVJqohlgaj8yj86tA9xBKYwqYGhC8+lL3q8UkuEocwflgAIfZnDHFZKRjKORJMlhOY2mAnHkpqRwIHxhjfGCMYiTLikK+DgBkjYwx108AENmKAO4SBHOcgxjnIooxBMAMITS1CCKsoBFeB4xjmeIQc84OEOdZCDHKAA/4fuhMcR0VDZGSfysoKmY40VaZlFalaRWqwBE5V4xBnS0IYwcKIjcySJMECRClTQoha1+MUvvIE9lewRjihFx0qiIQqaANIGTguCE5LQhJ84owqMFAIThsEPPSBBVUN4whOQIIU96E8f8iAWPOKBj7WByCxdWqU/3IYPUpZFdKmsVgM7+Rx5fIswzXhhYMzEJBIabDTMGIwfWujCe+DjHuAgRTJIYZvb5NQPNrhNL3mTiENggQpVUJK+mJGMEjABEHT1g9OUADwoFqMe5iBHM8KZxBn47ok0yMEiqgKWc4CjEXe4gx30KYc79FMYZWyEQrSRjYHCsaAGPSgcTxq9aP/84oe+8EU0qBFG94xEJMJAgxnMMIbihsEI0ShpSrSxhjF8YQ1piEMc2hCNlXxDfjb4AKmEYLQkZEEKeTjHMKSQBFZlARr6qAISflC+oE5BC3bQnzic8QxjFCMZzoDGhvj0IRP5g1jOcMY5OtQPfZRlWp98jipn6KIGtsWTSKUHPciRVmEeA3Tk8M04yGGwwMBwGclYzefE8bdlvGQczjDEMEpBCpnsx12M8UO+kKGMY1yBDoZlghJowEtSVOYQfOBDEJZgBRzUQAhTYOfvZvAMeZhDGYhIxjgTMQMaQBGKObjCN24Ijnn+4AIVqED4LpCH05YxFMJI3sm+oQ2VERT/tg95o0O+Ecf7sCIWmHADJ2Sxije84lIY/Yg03tCGQreBDWYggzBIkpKReAMSZkhDJB7hhjWgQRgrAccp5pBdmE6SqLcKFjEMGYQmaAEc8JBCEHxwgycEIQpU4EIdEHGMYyTDGEbsUTGIEQ/+NtAf+IDGMAjopy7N6Bz4AIs+NKnKuajlOZwsy1i+VhYYOdk3gmnGA+MRDiTOA4bjfKaWQKyIxSCDFMtQxGC2oARj0MYZyvHgbcwxwdqkNZeGSKeVSyAEP+x4CXuwZg5oUoMRIMF7NMisHcRhj9SJI2LFQAQQckBxGuDgB4xoajyIIQjPEqECFKCAA0C+BTjQArXa/xAFMCASnmGgliEMAQdKUfrGmn3jGTL/RjTYMIlJUKLnk2iDJdxREfekgxqVcIMb2rB0RC/6JN7YBNMz4Yk3KB3TKmHzE2jCdfM9gQp5GIY+FvFT/FnhKDXVgQ6eFgUt6AEPgWAhuFiYt/sW4xwoOotX+sEPdBCQH81K0zPC0Qxw7CMu/vDswB404BYtNR5MhfZZ8lEOw2jbTdDI7zDA4YxajMIOdGjhMpQRD2OUwhhhRcZN+kADIAhhCUCgQzISsR+h/QcQt8FNH3qjiIRbOQM1qIHFC9GEEuBg37y7wTVv4JM6OCN19Gj4PFjcBBrcIPg5UAIinFGMQiACEW0rQv+Yx08BL8DBEsBQSChq4Sho9KIX4YEGNGBeRpR2QxvSqMg34hnPaET6DG0wUWdwBmhAdO+RDtqACZEwCQs4CZUwCb8QH94QC5VgCaygCpSgCW6AdY3mDWoAUyOAKjpABEIVdvBQB2WnBHjwDdDQBE2jdj8Aa3tgB7w0JYCgCIDAB1dQCM9ACuAgQ1wBVTRCLKJDFckgDuFAWEd4eHDhD+GQDMpQDPflDEwIF5wXYOYAedGCVPKgTOEQDvAGDnpwBUzABDPIBLCnBLz0B6RQDDgAQuFgDKu3BBSHAxQHBLixBEHABEngYh50NELwB2FlCDkABDXREzegBFeQA74TBED/8DRAcH02kAOTiANXoAzQNw/0MA/OcAhJkFk5oHxM0CNQRgrMQEBgMH4gRwFQ8AiPAH/fgAquIA3CNgynAArTIAwYA3OKImeNUhHecHPRMH9WZwYEiGhhEAYG2B7AmAbFNQZhAAXJKAsn8Q7eoAltAF1pMAmegAmLxhKoUBMZ8ARCUAM+AARIgAU45wQ0EQRCUAfi1QROEARq5wR5IAVVUAx8sBiEYwd2oAVMEAjcl2xNCBb84FnRsA/9EA/HMFnNoAzJ4C+I9wzKwH1SqBUtcg6/9HAJwxZUwQ+xwSTmgA9BdgUmeZJliIZ+YAhKgANJcAVWYAWF4wdNwEhUAARJ/6CGS0CGOrYFigVTqrIE+bJBFhd8IHBkVGBkImACaKgEVeAEoVgghbgEx1AO5SAx4TAP5VAKduh7mZUI3TYO0XcPBBQHqhhmUNALn/AL0fANtYAKDAENwnAKmOAL02ANydN+wUAQDIER3hBPzzB/azBcZ7AGbZAGZEAGGvERFnGYaiBciUkGqzAS0WNH6GAJaQAHjeAIa+AGacALebQSp/AEOlAD2XV9OkA7ziAKlHhkSqAH4GAKSqAEjOQEXdAFVEAH4RBkf0AHdpAHehBwdhAOd8dJ1wId/JM2DTkOwGQM4JB3ITIw5jAw4IAPLgJ58nAOD8Qm/wBt/lAn8JaF5/9AhkugBFagBXuQnulZDOFQCmnolIxkGnvASFhgSE1AGUpkB+l0TZ7mejvZN0VpBTSgBFpQcVZGnkowBNcXfCRgcaSgOnfzheVwBUrWOw1qkoBTDrFBQJZwlhXwA8IQCbDYC6ggDdJADdLwC5+QC9PQKNlgogwBUr0gCzS6DengDuigDTj3EmxQBj46XGZQBmRgo+uRBmqQBohGBmVgBpFAEpWJDpfABo4gCpjQBj3XC6GpEnHwBEfgAz9gjkcZVM9wBzagIE9TBeCwCE0gBU7wBFKAB1NABcQgDocAGoagB8QzhoUQDtBwDsYpF8NyDpJReOcWDtB5LftnDt8QOvH/0CKJB3mQCoRjsUrg0AzIpg/LRgp1cAWMEA1y4JugRwfOQA6koAQ4aQU0pVNLUAVGQ144MI+5xwdKEAQUp3zKZ3FCkAiJYHyloAhAsAdWRgLsRAN7wARV0ARDQAMkIBRYBpbJIBvMYAzJkHA5gGUCQgR5YIrlRDfncAoeugPRUAadIA3fIAyPYKLhIQywgAstSh4E4QsnQw3awBHvgBLusA0qegm3hZfWQA3T4Au5IA3dIK8ZgQ6HtgaTkGjD9QY2Y5l2BAqT8AihkGcOeAsqtRJf4KU/4ANqB1NYMAXgIAcj0DFHpgXnwAjk9QRA8LFOcAfPcAyLsQd6oAf+6I+G/yAO0CAjcYNA33AIcjUOzUAKygCEb8EPnDdfAdaoGfkX8ZBU1rki1okPZrNsMaIP0FAKpeAM30AMxCB/9GUnhxAOLdkEQcBFx5oE7PM0TpMDdMAHO8kEx0cDwVcDOVADQFCnzjADhiAPo1AFtLogmUWsZmuqE5cEA1cFeFIOiEAKcrUHhjsEk+QERRAFmqAO4oAIgMOtwIABZ0kCwtAGnNCWwhAKMPpDsBAL05ANjSINtKAKaGAEsGsExjgJsSAN2+AO/dAP9cqYGGFQ9zev1lMRj2B1bRCkw9UGOPqk75AKDugJluAGlOAGtWBHWboGRdAURMBeNgAE4PUMXGBk9f9DBbVwDnNABRRyTUKwBYYgOouQnoBgCHZQB795COYADflwqGGzD28CCJGRCD4oQ2DDFtAAOuFQkdwZFzESI/vwNlCLVN/AVH/xcAHWp5wXmA9UDIyLCCzUkq5nSK73NELQBJPUBIaAkhTnjk1jqrVhDM5QCtWpDLK6BC6pKr9aBVfAqugIBE5gNFcAGwGmDElYCIY0BEQQBWDwCNW1DedAChpMCAQEDR4aAu+niwvxCNOArr8AC6+QuqxFDcLwCWPQARvwAR7AARMAAREgAbLQaO0wDWngo2wgCXI8x5SQCRmoC7rQot7gC4mWmED6Dk9qR7CQCVRHaZPgBqxAvSj/saWx8wNqh45NMAXEwKqTlARU8AzfcI9RUCGTtAWi4DWlYAh98Bl1QAe+iQjm4Az3u0D/RQqJgXq41qgB/BVYSF/hQLRwAQ9XMRV+yhV+4RfBcQ+uIQ44e7Vd6wzSWgyjUAqI8AfFsMFAYAVSoAVNAGtr2gTrkwRbY5J8QMlJcKxLQFfqwpyaSAr5MhNNEwQ4QApMcMPdVRQ4eQXOgETiME7FcAVJQMRTIArfUCz9oA7bcDbGwAhcSwp2wLnj1wGyAHMLwQW1IA1XHA2+kAm+kA3c8KK1AAeOAAZogAbQaAQ+wANnoLsjwQ2UIKQcIAE84KMs3dJssAmaIAthQA3W/0AGQbqkZJC8TzoLPZcJl+AGh8wJ0aMSjQAFsfNTHKsDT6AHotA05SMEVGA2WuAEWIAEQvAEWIAHwAAP+lAKdfq+hTAHdFAHiTCd94u/jrdB7uYMzZAMT1u0R8Ft4fCDLqIP95APXI0OaIGp3QkPwMa0VBFsilAMbV0MhrDMp8cMyrAHj4gHWZAHX0cFSdEEW1CTVaCD7YzDVKAFUvB6ikAONCYP9+AbvWQMVwAENfmSpWCS6aTD6QgEilgOEnYP91AP4WAHSXAEUiAKuLwOkPIl3zAMw7AIJnCWHZAKGIOiXFAJJioMwIAKlMALDMFb0pUGXgAFPRACHbADPGAE2v9Qr9bjCzww3jyQ0hyw0i3N0nisC61QBpQgDbegBmagBmEQyDXTC5RACZiACWwQvZsQR/CQEvDgCEWgA7PDXj7gA0MQBZHIfE8jBV+CBVEwIUJFBXZADDJSDImAg4AwBx5OCIlwDn0heXATDy1MwLLx1mkBDuIgDyzeeI4XHNtiYL4sQ/61bF02I/CwzKOwB8WAtaWg4aanB+l0B1qwBVNwK09Q2VswIVJAB4UQCGPtkk1ABVMgBFJABUvgs+YgD8WwBCSABLQpBGjbBIxrB4rABOosBUqQBSHMB7KNF+bQG3VABGDwCzQehG3WDdSheODgoRtgCbpoHtLABY7gr7X/IAqh4Aa80B3RUAloAAVGsAMp3QHkTY0kkQ5kkNJpzAFkMN4ScN4+6gY+qgvXYA14HAuXgAvUwAluEAYt86S/kAmTAFHQOwmXEEeiRCxygAREkCs6EALMpwM+UKs+gQSNAA/DUEkHRwVbgAd1MAyHp+GBUO2EUAjYTgpT8Wx/+ha1smvlAK243BX4kLRzDeNNeA6qDMH9wBUx8hz80yHdQhUEhLXwK4VBXgziECek4Lh1sAW42QVZYI/YTAVO0AQ+WwjEUAx7MJtasMlsqgTYLg/isAdNQAKMRCE0RQUBpu+HwNhsSl5PPg/2YA9fOF94QASSUA3rgLtBGEfv4DX7//AM0fAMW0ABFeAAIUcBZMAJnLAKthALYCAFviAMie4IZ6ALYlT0vNAKkcAGaRCkZGAEPdAO4O0O3UAJbPDpEqDSLM0BERABPNAGLI0N2DAN600J2nCvaaAN9v0LrrAJPD0JnKAJkaDrfgcPeXAE17t2q5KaSEAqQPkD46tISXBwUzAFXWAH0LAWC58I2B75haDtzzEj3d4V8ACGpCBZhzHu7v6FJi4OGwIXy2K11SkVTcUVV2EiIzkW8E4KhYC1psAIjBDkQe4M9lAPWVEISCAHW+AFGJL4XfAEWqAFU8AEfxCFqSzE2BwFTzAFUaAEOMiJT4nxQfAEaBsFViAOqf/j5SgoBeS1poZwldFXD/XgDHhQBLrADdiQDe+Qy8QiCvIfByLnAPbvADwwXG7wBm9gBFGABgDxBo2XImVwiSIlbNs2atq6PYwGDdozcN++eWvnTuPGduq0XbM2TReuV7pM6qqGTaU1XK18SaM2jZo3mjTRoYvmKpUqUJ8+gUr17ebQLEN8FKmhY8hSIUNu2LgBBAeOT7RuCBHy5EmWLHnqQOP3D5oxY4gIFUJ7qJi8f23/7QvrVq5cfN/MJRJnjJmzfXPb6vt2Dt+5ePj8+fWnT5+zePviwYOneJ89evTkmbuHTzE+c87CORs2rNToYqPB3SssrliXOHe6ZLkzpUv/lyhatGRBZCxcOXHNSDWJsmUKleFJChUr98xOkxpNgjjRSuXKPHr27EG7ooS4kCZVFI2bJ++evXnPuBjRxQ1btXXp3L2D765du3Si7KNxkF8/jzRuJlFSxQ0ydMnFlUfQMCMWR2T4QpVJ3rDEFl5EeaHCFwbBkBn3NtJovvm6SYcdD+djp8QS1UlHG10m4aUd+LyJZphaaqGFllNQOeUUUUIJRRRaSpmxFmCO8MGHIZK64QcohgCiBht+ECIIHCpxo4YkkECCiuC2+CqsZ4ohxSy0CkmEGHzk8ucwv+baBx98igHHmGPC6csvfhTTJ5989KkTTX74geccasCJ55lA/80ph5xy6jFHHHMefVSRYZw55xtniBnmGWiawSyzzu6owzXYpvDiNSq22KMYZsoxJ5xmDMGCii5k3aoJQ8IR51LmpEjCiSm2qmOeeuy5J5w9pNhOCiuMmeceZ++ZBxoswshGPZNSUkk9bK65Jsda4NAvPwZCMMMNNyTRZBI0TsIFkzJeaYUMg2LBBJZL3OCFhx9kiCEGGF4ghptuRByRRHbUUefgEj3shpt0RkQ4o3366ceffuD5RppopJFGG4453pjjGZ9QyoYQPvhABy+YtKGGH37AQQdOyKhhCCGm4CoPLe54xstiAEEEEbQQSeQZfdZEei5+KpIznLjWVDNpi//xgeaURWrR9JxwxiFnnHHomYfY3poJ5wpToAHHGYmecQaccDDLR57y5AB1tjpkmy0LVD2bZ55ymrEDi9u02CK4KQxphhx5npHChimieIKKJ7qgY1F76gnnbiqwGIIKLpIh9tl5iPnCDXW21UWSaqq5RiWVWhflFFosoSBcBzog4ww12HijDCMyOamVMnh4BRdffNFEk0w4qWSaaWKJpRVccuFEYIRNTNhEERvmpnuBQUwHRe0Jzui9fSbWBx2L1reoY419UQWKo3QAAYQQdHgCCRyewkEIJI5oRSxsAAQsRY4KsHGGPvjxpWIIohhBQwQpxPG0pCHNH98ghpyYYY//qFVwTfxAxzBOYYpFOAMy3/ha17z2NXN0LRzHsMI5BAMPQ8EjHpWSBz7i1hm6yQEPXbjDF7qQhzxMwSvU8Vs4lHEF22RhNsGhgiLCQY55nAMKP6ACdLQwOTr0DWzlOEQWqKCFm23BGcMiFqOIQYbWde8kq+OW67BhH1E44gL6YQADOBAGeZXhDDzogBtyYRJcTKIMLsHFL3jhi1/8YhrWgKQ1qJGNhXQPRCgKXya5oY6OcM97n3yIJ73HSXakwz3v2Ic32ieMX/SiF4x03i3kVwQfgMAGtwTCE/aHSyFAgRLTsMEQkDCEJ+CMS+do0zOY8QxEMKMsiSjGBD0oNXiM/yIZpFgGPTo4Tbn0Ax83kaFm9qEne5TDa81oRqK61gxkLCEw34gHOPZBmHg4I4f5gJYz5nCHOBARD17wwh0akQU8jII85hxHM/awBTww4g5c2YIVjjGOv8EDC0LQUm2koAVDUKce9DCHIvJABS8EIQtcCAfY6nEPsBFjE9OoxjS4cY03sq51KoECLVDxiA7oBwIPoAAPeGCEMISBAzwoAydikQtcbOKX1OCELXDBi0Y6TyS5uB7CPKkObvhiqtNwiClFCcpPfnIbm+zGNrSxVosM4xe0wMQpaqGLV1CCDWUgAxF08AMfOOkGOsAfDkgAAqXc7Fw/ICYUxNiVOeCDH/8YXGYimOHMZjijHBTkplzgUYpEGONr20RMmtKHWbfwo05p4gdCKUoOZoxjGcgAhBLO8SWhwAMcJ7yHnu5hjmfQzREBDegXAkpQYoDNb+RoxhX0wAhRNEI2qApHdI0RD2I0gQpUUCwWsNBRYdVjHqV4aBdMeoVyqJQ85KCGLswlCU6UAXgoYd3rsDEGVKACEyGAgAMmMAEIQCAEQuWBDzrQAR5IIhPQO8MkZiENTLDBP5NQ6i104QtrnNWUpvTeNnjQ359CQBLbSEdazzpiEq/VxGsdMS6MIFQ6LGIYdTAFMOLQBzpoQhKSKAMbwuCDv+oAKkoRpmBBgIMgAMEHK4b/EhKeEIVT3YERCgQHNJZpDHQ6w8rmOEya3IKPfnjQYvAoRiKOUY5ygHYuafIHPuIRFi3TJS6obWGiyrGMycI2tuEozTf0USnN6EMzbgpHMkQhBx/eIaA4qwMVbuU3v5VDGXcIBTSCIQosbGELlWvGAwODrCxEAQteyMIhvFiPcpCiDk50QheChcS+jSOt2ajGJsxACUrUNI7YMAOPHGGEAXOAAxKQAAc+EGAe+LoDRCUDG4xgBDO0ghOXmIS5zNWGNsjEGtnQxkK03Q0zBPvXEYAAB6axjW5kb3wiOlE6uqcNbGOj2BzoQAj6wAg7GMKHfXjCDjhgBDacgZZF6jGQ/4VggxGAAAhAAKwPdIADJDghS3rDwyL+VJF4QgM18pCHPfKR5agh0x/74NM/tIzmO+FjGIgYc5kTIzU2VwxQE1lzYvh0GLjog6WJq8c4kLGMZSTiD3twBilIgcxwbsbP+eCtKWpxhzvg4QuxGZUdSKEov43DGKaYAzAaIQctcGELxBiHMopBB3nKodJRcKIWRE0P75YDvFjIwuQOYc5y9G0e4pjGOuB4jTK4oRrXWt3qdEGGRzTCEWYgahj8aAa8kiEMyxZqUYtKBsdXYhOtmMVUj+fIafiCF9Kwxom1QY0I+BrYv4YAJdaK7Wy03vUmxga2tZ0Na7RCAoCUwML5wP+IPmAFByHYAAd2wAM0nGEHOnhKkYYQBCzZgAQ2CAJgQ3ABpwhTyVvggh7qoMBKYaxnf/qTmb+hmRw6dh/+4EeaQK4PeBCDFMqgx2UB1Y/0p79iaBatPrz5jPXxxU17Kjl8yDnX6hpkMMCdAxNEcIbwiIfC0BM9wQd74K1RGAa6cbo8+IIsqAMtsANjIDNECQdjYAQSygIvIJw9MAdnOgQ74Ith0AI9cIK04wMyqzpSiI3hyAJFUCc5O4duqIZtwLEyKANKEDzXWZ1XCAM4cARHWAM+KgMzMIMzSIM0OAMzSIPdcTA3yMI3mIRLaAVWYAVXiIXM44VF+oU4eIRHurb/2HODYCs2MpiEX+MB13OdSFoJSKqGmICparAGHpAAMvBDD/gAIegD/ZkKHeA3HvAAD9iBHiCCG0iKHwCCIXC4Gni+6DuSDtABEmA+JAiOF6QDZMqHeMiHc4AGPqm5DkKtirAhyGC/NlEMyIAHqikFxjCaumiT9ZtFN1EMfnATfjgHezqheJAHYnQsNcOHeXCtnWMGdjLAOTGGZLAyz4gucDAHHUpGclAGOtiCjHKCKHicO9CCRXgbc6g6Y6gDQitBwlGEeSCFYiiGPSAGwMgDPEC7LsCCGewbRCmGIiomLECOvvlAdGAHbtAFa9CFMqgGTgg8I/w7I2gDJlwDNbhC/zZggzbIQnOZBEmghP/IBEuIhDdwAzPgAf/AhE1ghTGUEF9wHmqww2nwQyPAhQgIAzf4NQnAQ2rQyZjYSZ20KquihljggQjogB0wAkewgT4wGULsnzE4g2PztR1IgyLwAB0Agh/IHyRwkgFivvtZOElEApzJAj0ohW8ouUCBBscCv7c4GpFDS/4bPzeBB1+cRfabRXAgBnAADMiQJ3hok0CRyxzyRcKoCD+rlHO4DMTkhxvKB3JYhlJAhkSIzGOQTOkiBXOQocxsm3wYJ78phiuogiZoAidIgiQosj3Yg6nzLkQZh2KwNzlwAilQFmIohysghlLQA0X4pkbQA0+jjf/pqIxH6cdfwRliEMi+OYdp4BbGQ6qZii+H1IU3eIRHeIOM5MJJ2EiOrARao4RM0IRN2ITv3AROCAOhCoH/Eioj8AAe0IRZKEOWnIZN+LUOCAMqlMMI0AXnKcOT4E8CwYVbsAVbyE/F46M0CIOB2wEb0AGUwYEPKCoO2IAd8ADh4wEziAIdYD7SrAEn6Z8nsAEisAEkCALmi4I86AItqIg/OR94SEs0iZpVVCDwkwzJWD/AGIZwyAd4yIe68DNsjIc8yVEF6sUb2sUbirJweIbCKIxwWIZjaIbOSidlMIeSW7Pwu5M9UaB8qAdyKAYfkgIn2KJvbIJDQARlqLvzCof/Q9iDJsCBHKCBGWACZ0gG21SEK7ADwTCFKijNJkgC8hLIchiGPICCJ8AClDJHvzEHdFAPmuoBXViHazDI1TFCXeAEc3mD68TOTOXOCMEF5cmETuCEUH0FeGGFNpAABECABEBVAzgABDiqMDCDLrQEPww2CUiDVmADA+WAV/A8XPDVWwDWW5gFWYiFVwhVpcoFTfA1DgDEHUhQH7uACxjEJcA3HYDQEFjWFfMAEhWCDe0frEDNG0CCpngCLSAiKygGYoAGK3MUaICnYnSTeI1XfYiH3IpR8MNXADyHYQCHfKAOkLqcyrA76rAO63AW8miWe5CbecCVcNCM3DqH12IG/1KQokCTByDVrQfUkxjVUnMoBkaYgy2wjevKAis4hONgFeMah0SoAiloAiUAAiYohHEQBNskhSsIBGjYB2JgAqnIgRwAgrqzO1L4gZ8NgjsQB7szh3gAEW7hBTJgD2wQifjilmqotTO4SDdoA//gSEvAhO8M1QAa1VUY1VdYBVZYhVTgBE9QgzCQgAMoAANAgA5QgAM4gAXYgA0Itg6AgAgwglfohTdgtjDwgB4gqi84gzHogf6SgDDYgP5agAV4gGV1QzZo3DBQ0Cn4AAvIAKxYAiX4gQmNUAgVvhDwHza9JQwtMtvAgSYooC4wQS1AzWJIhkQgBWOgXWeAFHoSj//MuNc/UQx8ksCk1bh8AAc4qYyPYrXlFdiBtTvjsjuWugd9UF4mPQZA8IOtAY+VwqfuvRzu/ZN8iD9S4IPyLd8rGIVSgIbHkAd6IIfdUMZDMAQ6UALRvIJiGIdC0ANoGIXUTATjzYMkYBIiA5svKoUcYAQ5KAE7oCi7gwf4kAY2KIId2ARsWAeDbJ04giR0eLDs1E5LuIRMEGHvDM9QHU/wDE/lwQRLgAQjUIACgOEQSAADMIAO8IEd6LUHgAD25ICndTx48wGA+oIvAAMJSIADUFUEuD1484AQ2AFgK08JwGENEAItwIEMyICYSQJduoEOuAAp7oBrFdEkEKyUKbL/JJCDOQgCIcABrehG7GMEQ1CLKQqHYRgHcQCpRxGHcACHPsYVcQDkO+5jQA6H1iqvymiGUTijjypgJGI7gTUuRq6HSa6HePjXsKEOf7U7cugaTpaz45wHc0gje+WHfCCPcUiGQLiCVeaDKygEUjATm1NeMguHQrCDVuaDOiiGVoEGOCkFKSqGx5CDKiDNIKABcjCucigGIEgCOqDduqPBc7ChcwCHRJiDMkCJqoWjbHiHftgH7LyxcOZOStjOSrAEc7YEEV7hSqgE7KTON6C2NTCCCIDbuDUADxiDLxiDMICCxX2A2wuDSbAEm1xPoeqBg+YB/EJVBHiA/zJcKAgD/zDwAB32tgqogSBgrj0QAjImMiHQgfO8gA3oAA8ItjTIHxyoAVuSCiWggztoXSUIS4iygkU4BJo2BEWQFHMgp3holHJ8FHpqQKBuwHvSLWcwhGeg5Moo4OSV5KVmu0l2anqAlnrQh8oQWnrAJ+NCFDIT2kbzG3Jy3/cFhFW+gj04hGgUB3xK6lZTBPP1g0LAY6zOk/8rDH4gBjvYg9Bcgq5WZgICgiZoR7tbqUkWFmZIBAr8hUugNU7IT2s4n30I58iW7MmWBOw0l1xlvMcTKg/YAHB7gAVIgAfQ4Z/6bAVIgARYgNKLYgiQ3L6NAGDzNg5oYvQcKqJyyjS4SDiIg/81oI1RIIZF2IORsgIrgNmYiVYJ4OzbawMoIIIwqIFvbYI5yIOLVjK9GY4qsGlDMIRFoINSgGWdBl4IfEB8BT/8I7kFOoS0VGtKZu+n/l5h+V7yYG9iERZ9oIx6EG88AVLraOSPWpTx8C5PRgRFgIZSyI1lSOqPajvXamWyToQzxdIHzK3HMoRA2IMr8IO+yRVmKJvQZAIdFJbcIjUarIdmOAZSCIdvgKlLSANq4BM+GecYl3FauzGttUg2UIMqhEK8KioAEyoJHeleW9bggzcC4yOs5cJIAOGv9QlQCIWdUAVXqK/6AoUqB4Wtu4MtEAViGIU6sAM9sALtuwMu0AH/D7iA/dqBCNgAI1iDHbAAG+gfJVgCPOCCEcABh9ObkrUCOtgDO6gDL9+DRZjfOlCEUiAGTFlXtVFXK/sMSsnMBgxqjy0Na3SUR1EnV3EVRyGW0HnqTh8WaLGHPQub3NLYXgRejDXlTWdkqiPF8I2H5CUz/PZXczKGK2CCJXBl+CuHB0R1ztSHQwiEQOADP6CieUCEZhiHQyDrqas7fOBqhAIbZoCTc3gHdHAHdDg/fXgHeKiETLiEEB5h8QRPE/5IGo82aZO2ScDIrdVITd3OSXgESGBnr8WET9AET+AEVpCFWaCFIJkRnaqRfg+SHNERHhGFRWgEO7ADJ+NyUNGD/4fHA9swsg3YrxA4PcMNASkRgvqN+BtgOLQTIyvIvjtAzZJfeD3AgzqggzlYeTqgA5XnA4X/A0AwBKIRumh6lDt2BmgqhWf4jGqMLkAWhzt+lE+/BwVv5BAfj2cxWHuQh0k22GeRemcZFqgWj42VUY7Fh6sH0su4FD1ggkDwrLqD+lR3FsEsBmHH8HD402ZggrdngkQo9kRhNNdaFVy5B7hIP5FLpXMohxI+VhMed1Et28A/VhRGYcM/1gCKHlWQBZ1KhVRABYHv9174BWHAfGEABmBopV/w91pABUbgkdHnkTieAz24AkOABmIYbj2wgzyIKCogZhvYrwvoADWHt/8QiAIgwArukIJvDcsoQIImgA08KHk9oAI8yAOUr4M5UHjXZ3lSsLJnYJvosn5zzC2nvwuJ6FcspVHyDm+NPVjlrQ7xuBz4Ltj0D51n0dj253Wby7jf7fWNjZu0aYZ56OS6g5bk7Rt+cAYLBwg+fJrNm1euXLgrTJhcIVWOXrlkzArWO0gqnDJ7+Pxx9Kdv3zdwzsq9esXp5KaUKjWpVIly08mYr1rFqtnq5s1YsmTVxOXrl69bvYb2qkWrVi2ivX79KpoUqVFUp2jRmnrqqihGiwzV2aNFDrFSdaw0kVJFChUqW7KE0OEhQgcOEjbQDQNGCRIlUpoEASIESdonVKT/ZNmy5c4WK1q27Nmi5cqePXom77FTpxApZeHMmZtHb17ne/n08eMXDxExcOHk4cMnLx5s1vDgsW6dbx8/3KX15eudD1/ve/Xs0bN3T7S95MbvLRc9endpfrx7A2ee/Dh27PmO+/Z9zyC9z/PulSt4MFy+b4X+LLlC0CDChQuNlS/XbBy9evMqhuvvzBw/HPGDD2n8zDNOTTXxpNOCDDZoE002MZhgSavItAorsvzEFFPCcPghh8B4KAyJJZIYDDDBoAgMi7/UckpWctghRymj0GEFWVQ0IYQSZdkQhBERTLADBxFIwAEPRtylhBVP4OBXYEg8AZgWihl2BReRMWYY/xdcaKFFZGHSsYgipZRCCimlFEPMM+CI40wgikBDjDPO+Ncfnv2Bs+c4nMlzjz7+/DMoP//s5htw3mnHHHb2dPeoosclV09+9HRWkGfFfXapQfvV82k+4pUzTjOsDUPKFUuEA198SyzBRDLmjVNfeJv2Z84+/uj2ET7jGINTTjrNMosts9xyiy3JKovssbjcggu00DYbLS/V8jLUs7goBZQv3XprYom/CDPMuOSWiOK4wNRiiiiLMDLHKIxYIYQQTVBxRx15uKojEhtMEAEPG0ggQQcSkOEFFVZMEYIPQgjmxBNN2EtFlTiGqccdYeaRB8ZhQqZHZHfYYQcfe9BRCP8ggfDxhx9/HDKKmslA8wzNddbZnzjmnMNZPPKQNijQQR96Dz7O5RNdb/oAR9pokP6G3acFxfOpPfpRhGl++0HkKajh6XfQ0fgYFM44rIbzhwxpK2NeOMyE81B59sTDGz6FCk0OM4mUNFMsryS4k4M8DZvssc1aywu01yqOuLW4XNuLtz9t2K1SkIP4i4gsCrOiiy6+yC4jdri7hxI83nHHHHUwxseOIRgpQQ0Fc7ABD1CgMYcTZBjh8BRTZLGXFVyIfLEdYe6BB8iMgdxxY2HWQQcdhhSDJ5p0hFOMM8n8x3PPRBcYYNDhiw90dLxppE+B6BO4D/qQoq++csbJX3X/1ZjaL2px9IeaaX72SGd1eQxCjnE4oxikSEQzyhOORABiGeQAVXKCUzdC6QMczDhGIv6mQVkMa1rOQlayBrcsEC6rWLPYCQcJV63CHatYsOAgT2pxC6QIRSlJWUpToIKUU5hiETJaBDFGgQcrbAEPW0jeWoQQBB1IQEgT4IFcJOABHvAgDmmAwAV0gAMlOEEISZBCHU5nBzrY4Q7RK15kkHe8jEUGYyMr4xihZwhFJEIRpLBDIepQoz1CAxrDIAY0nLEnZ3xjbtERVHSiM77w+aNQucHNdo4mnfYRiDe4Ic10nEad7tyjf/UgxzyqZo5V4aMcA+wPKI9mP0yZ8iAK/6xP25hBDuHkwzPDGQ4+9rGPfMijGcwwxjFwgkJiKatYxbQFT1jBilVgiJklUZAsTDiLWNAkmtF03FCwibih+AJaSvkJUTDXFM8dRYdXiZcc9GCIUchhC0KwwunwcAc9WCEPWkjCDfw1gQk8gAdN3EBcwhAGhiEBC1vwgAMooAEbJGExXEgMZDJWTyPqAQ97wFHFHhqmLehlC3X4qB3ac4XoLSJ10JuDIaJnJgMWoxSBDAc4dnaOPXHmHDaFTWxYI0lFEgo6ufxNPAiUSAIl7X2JGs37ImUP9OTDapsRxzLcRg5llCMe/BBHOEBpNawJcFZjW9XbjjMcepAjabcRx/8FjzEOnPyNgydMITIBl6Cc5ASFbjWmLW7xVmJhcygrBCG1uMmhErFIRCQqLDBcxMNR+NAKdBAFY+tghzlQlg7zXIsWnuADC+zzARLYwT5ntwMeTCAEUNiBBwYmAQpUQAND4IJiYKuYL2VBR1IAnhaygIUqVKxKiSHLFQxDuitcAV+j2IPILPO85EZvnWVS05qiW4zpAvIZNrMZTMWh3UL2LFDkm+R0pLNLpPrmT61ZWvuC46h8mKMcomGO1ehxn7ft5x7/E48Ay8EZilAqvwgxJX6VoQxxACceyTgGKY5RjgQpaHDDWtCCWuE3alZoJhFCoQlNaNedKOutPHErB5v/ZTlwERZzifWcKXhoCkbIcxRhocMeQGoHPBhRC1SYwhBAG4EHQKADOzBSBEb7gCLUgC5GtoAFNuABJ+RhL0ooHRLq9YS/JKFHSvBLFeypo9g6RjGQYcJFT1eKMaZOZHSYQ2Qk+7yRrvNMdTzEIQxhCEQgghTFSIYyZmZd7G4mHoAS1CI78kjeZMdRwLFNcLSTD+N4p1aUyk9/61Ea4njGPK1sr6dAc6kBjqNP5cgeKZ4RVGVg0BgJhOZe38rguQILWAx6MITtOixjaZia1dwJsYSyIW59yCk6NMoORxEKR9QBDy4OYuosM88qELGIVKiBDvi5Tw+AdgIbCIEGdBCC/w50wAMe4HYHQsCwwTzBCU2IwhPQLaUo5KUsaeFtl+pZpcUsZguQsQIVylgKriBXuc+LHpqwF/BkNAOU5hDHnsDBmf2e4x6wOW8iFynx0oz3OvPrbzwcxZ1Ec6dqn3p01eQrD340NVMf7y9XbYlfSkWkGIcwxigPmIhjkGPBgUNhW+0KTcBJuJoUZiaGbo1rD9fkrcVcioc45IvK+dqcV3EEEvCQhSZYQRRhiZe7DDEHOchhDnTQwhSaAARtPyACEYBACDwwgblo+wMeoEu3uR2CHdjACFhwMhDyHgQcIAEHf2lCFdISPCuYhYjLS54VGoMjK/gwdV5//BynRw5Hyf/DHN1JZMR5ylOJcz58mDff/OjRST9750/qFc5wnGMOcuijk5WGtHhiX+mohacgbzpEIRLhDFLQmRSzWnCEJWzhvQ2/QqqIiYVcApOYnEQVzscQqo1OuGyJi0OQ4wVUqEILVJQTKqhwhBy6gAck2DgLizjFInzIdTkYQg55WMuOgoCEIPiAAmbfJ2qt7XYNGFnJHhB3CNjADhTBFETB3ZEFlAFBEkwBjuhBYlQB1UGGZNgTYxhPZESUjFGW1hnCISTCdNkJOMiDo6BPdOiGIyXSPhDId9lN57XgPzRSIpnPnzSKWVmH6NnDePCS6GlNcQwHcXjNZ3gN1XiSw4UD7mH/Bp0lQjhsCvNpAidkgiawBCd0wklYSElsQhQ64SZcgiVgQhSmxElQYfO1wvG9AiscHyvsjYI8y1CIizA4hfYNi1HsBCrUYSM0Qh2GAijEgRxowRzMUxYwwjAMohyQ0frNAcdsQRM4QRIgAQgwkZFMAAQYQdp5mwdoAP9tgAaEQA3UACd2Yl58UWKEkREVxh4U18hERh70m2E4IGPUweNJlplxBSyemQbGmZwVAgcmgjEQHH4I1eY1ki4N43iBV2kAmgu6YPl0hzycQ880h8e9l+tBY3ZYR/w0B3OMBjTgXjMkAp0lAz5QGvMtH/JxQkkAy/HFhCZ4oTmugipMWIQw/1g05ZWzFNMtXMuu5RBSyAJVeB+w6RBVSMVV8FBWzEEjDOIw4EHXpU4YZcH7cQEECkENaEANcNY+TUDbaYAIfJu3iRsQNMEPeGIIDMFhjIwr4ggDTpbXgdRygUxlyOLz/JsGyhlKyZmcNZdNciAi8OJIhNL36JLdoOBuVJ45OEMfwVQ85EppJOMLIuPE7QonwZdySEp+iGCh2YMIih6jZAd1OAMiHEIxGEPvncM+fMc8FN8rWEgVrsI50hVNnKPf3EQayoJbUpjQWRMMpdAMydBeGsVRLMVQAKQsoAI/1uFVIMWKyUgdAMMgGkJkWAEs1oEW9MhgoAUO3IAPhMDaSf+ABXyABpQADjBBCWjAB3AiENiBIVxBDbjdDexB6mCMyJwOHcDiHDACI8zmSVGWbmrd4+nmmdlkTR4CI9gknBWnnC3CThbDfYwHJi2loSgSP5zDM5TCV5aJzJECazQSU3LEdgpICvYGVmKHVuoHLm2SeNoDZ3SSVvYGOCgCZiQDnSECNOQKe80DJ6wCg+DEKlwYrvEchCjTMqnCKkghOToTTUhYTViYTuTVXvbCsSCFU/Bj9tVhKoRChVaoVLyIKDSCHNQBF+ABMfzRItQB+6VOh4qMEW0BFWRBFkxBGPQAD0zRD5jAFQhCIchACYAmEwRCIiTCHtDAJdoA1T0UbM3/U2MwxnAWj5x1xWQ1Ri0ql9fRpAbKUU7aZPTgIi7q5PR0hqMcIyLlRjzckWRUVB1wYGSQgjPAQ6AxJZs+J8nN4KNkUs/wUnJcSnJomjzs2yEogzfuJD684D4YBFsd6EzEJeDwhPBlyAnNWiy4AoCmpUmY4/ABy37imlDwQvc13a8hRUBSaCiIgiiEAiPIwR1wnepsgSn8kSmMkWSh0R3kQRZoQZdMQRzUgjS4AztwwzbcARMUwiD8ARPMwAxcQSAIAp39AQZg4gicGxuowWXlwfPYgR6g5ruMUUrZYipWhmVAz8gMT3LxAZnR5ElVaZkaApnYEfZsxngcoz58QzEY/+JCyhnHgIwhgEOhCBr7kEautClTihfm6VJSbdx2yEP+VI08QIOLZQYiGKszYBI8UEqkluM5OtOqQVOCAOjPlUQ5nsQXmiMrTN8KtSFghlNiBeavnQIqhGojOMKrbgEX5IFijMIfMdZWWJasMttaoAEweEM6uEM/tMM6pEM0IEIhEMIgCAIhMIEMBEKxEkIhBMIJWAAGjEAe1EAZkMHpBI9H2YHLQo/IjIJjMpsVpOLI1KKaTdZsPl4c0aScHcIiZClvFuchIIIdGYNmMCc4+OjxyIFWvIseXMHfMoEeKMI5vGBupNdv6IZT8mugOaWgkdx0tI94xkNnOIMigMM37P9kypDC3MCDPsDD1KSEFkIhS7Al8bWCpEoYKxyogrSurOUVMqkCK+hECz1og24L7rbhyYaCqDoC+K2fqW6B1bGIKTRCTEqWQoZCNLzDO/SD876DOrhDNPRp7hGtIDBBDAiCjRaCIMiABWTAF2DCDjzAAziBjSnBEtgL+u4LQ2grci1Xbp4UGW0d26Ytb6YUV1ApjOEknM3RIQDCIdiZOCjCKV7BjHCdHVSBEtxdFTSUHZTCRtxrUz6n4naEBXcE47ZgbuTGbyQKd5xDauQDOPAeICCCM9TNbOgDDn5hSyyf6a6usHSYhjFoCBFThsFaNBUOVJisUzwODl2O55yCqHL/KCPwLiOA36uu6CIMgx8BA4eSKB7YgfL2rDswrzu0AzuwQzsQQ3wibSEUbSEsRLEKAtNeQRB8wBqEwQNoABd81B6YxRZIwZYkTGS4ChG9JGVtKyyu30f95kq26vOgWXPhHtr+pnHCWZkcQgGbDGVVwZMkgcQ0QRJUwRXUK/gICnfCIMAWTWyIBm8UiHZm8MQdLskhlTPiAzxAw8ICAji+z+fGAz1EwiVkAhReQiVcghMq6IIiU7LQwqzxo7LQAohxkDDvRPfJ0ApBaOUoM9K1iImpC4yEAoc2AiNw6BZgARbEqhYIoh8Nw6ieqDD0bDtgsRavAzdwQzukQzHEZ9ES/4LT0lkgXEEJmIAJMEQJ1IAZrIEHhMFk7kgTaEEeeMkWLIEVBBcbGXCrrqTXjescTFarlm0fZ2v/0kEVVMHzwG2cwVkiFAJxSeCX5V0SKGASJEEQTPIcPIM+GC74rCA9YJUzPEMg2Yw5+IxzijIjiY+A4ENQxcM3kDAiWB77wMM5eK49TEIlQCEWboIn3Oc5DnMswIL2yQIsTDUKCfODvdALVXU5HTMzC5Y4MUVhfQhUXMURywEe5FYUOEEQ/IAUyAET/9EdLkI4Y7E71DWumrM2cEOurjOdufMXfzGdcTRD2IEUBMENREEYUAAF3MsV4JsSDAbVMUbxbN0furFl6P+xZJ3RbL6RblqGnA1nSkGgE3DBFCQBDqBmc90iR4OrRSlEFTCBEjBBSIs0SOsBMfypBT9ncBxcOBildfVHn/wJbgAaIi2uKHsE++h0AZUCECECIABwISzCM/yGUOMDOEyCJXCC7DqqK8QCK6TC8aWCeIPCJ2ACJoACepM3KOhherf3J6x3Kkz1Cx1FKvDjrB1FtdhQLTRFG7oIDp0YU2io8d5BZiXBEAABFcxBiBLDis3BLaTDOqjDOmhxO1wxFuvqOmwDdRat9jptOxctsRbCIUyBBhiBiZPvNmtd8SzeYixBZOgxGaXZKWZM8XzUv52ZLTa013WdIfABDtBADfz/wBAMgZAHAR6wLQcWAh8EQprxQarANhNAYN7RdhJcQSnIg0pvh6W8iTIkg0Q4Q84QDVGtNNBgsnFncHSKxJ4pQh3wtSAkQpqYSTjYVJuYA352t/OJtyeYtyVAQhe+d3l/giU8wiOY9ye8NyjIAnq/N3jHtytgNSw8uvb1Iw3VUGCCyH53DmKxSLAtgvEGdG21MWMOoiiAgjqcuoRXeDuc+oS3wzZswzXwHiEIwh8Q66x7MSH8QZ0dQg1cwGgZwQIsgBbUAajuphVAchMQtAF3qEOLUSBTVh/vJkpBu9leAQ7kAA5c+w0AAREMARJUgVZw4NwGAiD4wRXwgdKmu3wo/7BfRDkkawHhSi5ZhUMykIIxGAMziEN5AArmnblNj48/WHcfOcM81Ik3MqwzmEkpKIM5uKsyGIOhH7rEf4ImZAImWEIlEPobwMEj1Dd4k7cq1PcnQAImwMKwRLoruILzqTx486NdHcWxcBMO/fAzD4Mze04tAEMpEKS72ObpLGYfDUM0cMOpd0M3SLgWX/Gp5+o1XMMoEEIg1LoYx/MfFOsfGCsdYJtn7UCws0UPYILWwdhjb0G3doW2BjKPVxa0/yZDc4UhVKsS5AC2ZzsQ/MAN/EAROIEeoJTb/m+tL4EMzMBCXEEhwJhkuPbxFHAhxHRvP7zdJlAOkkYmnzl3Tv8wDLLpmeeDf6SrsSJCMewJmtj7ZtQ7xGPCJ4h3yDe6J1j8J/BuKnzCVEPFLdj3XlGFW0U1VcyCMAvzU6sCMvPCPbahM2+6iiCWYpWCKTBW1+GLHBBRHZxCiEpDOhj9OR890o+z0nND0y9C1BOX0l7BHwDr4E8dBnjABQiJByyAAmSBA+gAG5h9Y8dYZIDZKVZGidJmcG5gSpUpI8Ct1lUBQNAoUcPGjRo1buT48SOIFTqGFikq5CcQExkzmDC5UijRITp07Oi5cgURKUQi5yiKOIqUsWbjys3Lx4/fP5s3ceb058/mTn/79OnbV/Mf0Zw3eR61iS+ePHHhTJaURxP/HDFSLY0lAnTs0Zs3jx5BitTVjVdIXyt9YiVr1qxatNrOsnWLbt1buG716lXLLq9af2vJkmWLFmBeexEDU7xY8bBhtX6dqgWslqlRohYxklMHTxYqeOyIqqVtXbdu3LipM61O3bp2r9ut44YNm6ORGZlwiXMlUKArd34ZKeKBSAgIEDYoUEDEwRMyd/bssSPH0Bw6c7Ab0l7djh2QderMYVQde509hq5vn6O9DpASJXLgwBEiBIkbCX8A2XMoIh+PF2VgIhBCOCqkPD32CGSQQYxZRA+IVFJEkVKaCWeee2YySqkNkeJnnw9BrGknpZIikSZ+wEEEkUTC4Ycnf/TB/+ebYkj5oxBwyvLqkUgiqSQTTl5pxZVYBpvrlsN8SbIXJXk5zMm76GqSl1sAs+tIvbDM8pctf8ESsC9rOeUUyyxbxBA57KhjsztCkUa1bbTRhptuVGNtHXbYWac11LIBZaTfHunkFUfy0MORXKbh4QIjarhgggcuUGCBEBzQAoo8wLvOu/XqqK7TRUA9xI476rBDuzTpKPW6h9Zbz1MaTCihIIRIIKGGEGrIIQcl5gDVEEQKsQMj3gIpRMVDCuHM2EECSYQUOyRU6RAJS0pGmXHmsQcffWgqkcN/fCpKqKGG8tbbojj0SR9iVExGnqP4gUefeMIJ55UgV1mllVaIFP9MllhmuWUWWXDBhReDpSwYL1sGtmWutowUOGC6CkbSlyWp3OtLjcHk+BRRQAY5MznQTBOPO2ihkxtrWMaGTjrtxFNPbrLhhhc7BpnjF1926UQTHztBlAMKHoBChwgeoGCBBTyIYA0jvqjjjidSAdVMOqLbY4s6xkOvuj04HRW7sau7DjtG6ngvA/tyqOGDEWoNoQQacvCOOjkYOeSKjHgjcEWTDiGlFEIIIaWYQ4op5mNDGJFwFEVKKiYZaJwJJ557uNXwqHB7ejEpfoI60SbQQc8Hn9Pjwcf01MNBRBBEWtxcn3PyEaece/MNkl+2/n1FMFt475dIuSCeS2GBrTz/si68DssSScS27IVLjv9CBZVQsGekEZKlVlMOPKrYQpvTsqmmmmlqVmfOmNmJTZ1ssrFmlEJ2uWYaXWKR/pJMWplGggsWMAFcPWACC1DABSBghB2MoQ5IeEAZMKGIQ5zqClZYghXOMwfpzAE8cyjFHLpjhz1cASRk06AVTJCBueXABm6rAQlG8IEM0OB1j/jEGyaBiUYYgm97IJCxrlIMYhQjEYkQohC/8Q53ACMz/FEE1g6BrJKUIhnYssdMvvUtf/AjH+aAyTjkEY9zyMMe9KBHU/LxIZrsAx6IAAQgEnGPfWxuH+cAR72CFAs96rEVgmmLvwTTL4cV6S4Fc1hc/xgGGLhQKZF/yQuWqASmtyiSFqigRSWtZz1RgKIRnVzTHfCwBSxgQRinwYY1pnG+aaQGNalpjczWQZts5AUb13gFkXohDWm8ghO7mADRLGCBEOxAaQtwlAQ2EIU7fIACY3BDmupwnfFwcA+ass4e6jASV5GHDnL4SKvqoAQVzo0GNKjB3EoQKxOYQEFGUAMb1GAGNjyiEUyYAUY0QghnJY5GpCDGMIb4DXa4wxuYYUREVAKqxymCJZJzBjmylY/QbfFcJIqRPOQxj3jMg6MXyodET9StfUBDEHAch1C6NSJ9mCMc4mjGMojkMIbFJS7+glhdZvpHwcDiX7BgxVrYQv8Lnl7yknyJ0sX0IsnAEBWTqAAF9kIBCk42Ig5yuMMWpuCEJAgBCVHoBJ+socrzcaM0ckqNnvIUS9pc4xrZ0IUkQhEHTAiDGtN4hSV8oIMHWIBoIfDBAwJ4nAnoYAsX+AAYzLAFbEaTcSC0qnT2gMErVLNVrSpbqkDYngzEim66ogEOYDU3AQ0iDGUgQ2nTwAZJzOEKOAiQjZxlOCESg7aJ00Y6XrMNYBh0PIwYD38QqgjDJaOl5ogoTcDFueR27idBuYc8WEoOcZiDjB/NHD/OkYg/AKIZIaVJ5u4x3XiYwxwOe8VcHEYXmeJCplYCniv+JQtXsGIVoOCEKlwBC1j/uCIVqsBvYd4CF77shUpElUVUrZeKqGLveo+A6oNDgbYtdEGUUcBCHuBwDW5cw3xiXWX76vRKdeQpG7LERjbIAIc2PCEUwtBlHI6gBTkk4QN83esEIGCDBUTAAhpAAgVqgAQjbEEJQhDCEiJbQSDkYAnrmeyqrGO2VJWKg6sqQQUssMIcDIs3GUEE4XgQBiOY1gxlMMMcCPGHjLwutoarLT9v2z539AMdw1iEKHzrWzNpJ7iGCJzhlGEhe8jjHh7SyejgxQ98mIMc0p2uOeyBIXkkozeJOIfmaNLFe4wjHjSJKcMGQ7EmLSlJSZqSXQRMGPnCYmD5fUt/U5EKpvJU/xZMlYV+rVfrTO76epkUxfUi3AhHWFUPW9ACFZ7Ai25so3zmm8azreFKPbXmTu0gcS05LAkOoOELXjgFMITxCymQ4LNasIGjHvCAHlzgAg+AAJaDQAEfgGEHXVCCEprANStYIU0gHJUIs5a1b6bqDt4Bjx1wEEwMzG1YvSlEIV5HiCtwgAcV5wEZysCGhwtCQIIgREmCyM/EEeO26miHO97xDjoPo2u9tdrLgTstkCvjoebAkIvAVZSK3sRD+cDQR5uy6N4AQhmExgdyPSRGllqoGbfTHZEoVrHm6eVgdpFpYFQBClX8axb6hQUqBgYLSWYMkmRP6l9oIevrNTUUIP8LxfZAuQUueCYKkFDfNk7Z4WdXQxe82EUuOnEKYkAjGtrwhvpow3ceTAAKR8hDI0TRnSzQwAIZ0IEGNODudPcACkmjAJAfsAMj8OALxQaBDjIRB2zegd/RpA401QOSO9CBVJm1zhW4IJAZBIhYfkPEHkSwgYqX1gxpaEMhCFGRK3hcn1dxvuBKUfhunNwd1QcROqKRZ5dDxEwHXUQUQSXcIIYDopG+x7a8K7r00wQfGK1RILhbr3BQVx4+F4c+ugiTeMRjX3okXsSkjhcuZgBLrexwIUsK0BcGTHq4RBjCrUuyRC+iBzCs5xQULBSupxFA6Q66IA8obAtAEA/igJX/8K7DzkcAp6FnLiEO9MkYZosYpAEbUKMMJIAComAKooAKtCAIasAEPisEPKAGaCAElCOA1qACJoUChoACJKADdiAMpuYBNCAMJEEPjKzIhMAKwMOCkIyEQsgOtsDfOKhU0iQPBMIETsAEZOAKfqgQmmACJIDiymAO51CeuIBvBGEQ9KmIEOEQYotluqH6UC7lCLEfpAFUtM86qoPPFmE9vG9aWKIUWiLQyqEcyGse6qEe6OEeONEeBs26YkTRnCEQ/iAQSCEcnCEVn6FyKqdCxGG6YOJ2WuFedie+/CjqDlAvkEpKIlAXmaQWetEXZCFJILAXvwQVROESHMERnuoT/6pK2O4gD+4gGvNAC7IgDaRhZuAnrPROF55NF16hEj6uJUSOrcqAAyqACI4ACH7gID5AAy4gmDLgAzAgAzBgaRQgATTAB0LgAuRtAh6FA3pACGyAAW4gBNhgCozMCrYGa66gCvagCoRACZZgCaiACpZAsbbgqqQDJPKACD6gBDJi95aPEARBDy4gAjaAA4ygJcPA4siADJyA9xbk4ULCVBaBrrhhoASxJ6vvHaQBzxCx5bQjzzJjO7RjgrSjEEghGZyhQlqq0SrRHCpRKj0qH+KBFEgREcahGZiBGZxSGRJHGYyhFMxScpKBGXTnXvTIj4pnvXKx1JSkF5pkeejiLf9kgS/Gri6UqqlQwRKWcRmfipMwYZPiYBrxgAuwQAqkgBdaQx3gJO+6se+aRBaQL3L4CRjSoAMgIARwwAaGgB9D4ANqwAMwrwIwwAEsAAkNCAEWQAOMIAQq4BQwgGgECAg0gAF+4APIIA/2oODsYA648N7wLbKS4IJ+Yw+ogAuiwzum0Qc8IAOuYBBw4w8E4QpogIA2IAQ6gAO6UwLikAeMIAz45gqyQCT+xA4YYRq0YcSozx1g4zUEURvwrCjHgzo6hXF8azvyjHG2Y0LGshlSURzIoRKfohkElPzM4RlIMRCICyrHARWNgRScxRAkRBKNwRmGp5AWZnkqxmBIjRj/k+QWaOHWZMFJegEXZOG/bo2owATAvqSSKgkDQ8EROqmTMCGqmjEavSALsmAL8uAT1mFIIVMbsoHDJlMXcqEVNEEOBoEjyJFGfuABHOAGdOBWECIEMMADtBRXRKAEmoAB8BEBlCMEtoABoqAfP88DnqACHsAJhCwK7o0KtLA7JDII7mMJoMOCqgCDrOA4wbBP8QAIHWAjtCBANGIGAsgCNgCwICDd4tA7wywMtEAPpmMVRKEK+AYVpCE12ic+QfU9T6Fr8OZMyGMOqKO3+jMzDkozugbQlAFBUVH+ZDUcJsIPiE5AK0RWnUEZrIVCBYcYEkERePF4ZipilmfUloS9/0pUj4YkLgQsMPQrFGINFi5JMCwpwIrqknrNqT5Bh6iqEUBhGUEpD7wgCp4gC9ZgG4ZUT5htG5DU2XhBF+j1FTbhDazzb4xhX5ngAEQACG7ABnAFCD2gYDXgAwI2CfTAAYqQTAPIBu4gCh4gBD7vAqaAAhhACKZgA4wgCIDggrApOqzg3pAssuh0D/TACpigCfSAI/MgDzQAAihg4WSgZmWABigAAiIAAopQASAgDj1gByyuDKLhFoBBGqSnnpggD3jBGugET6wNauNTzpSoFrZHMzgIVaMpa+1TO6gDKU1VoQCtQsjBuDiqHJTBD9RWEPZ1QosoEUDOGMhyQs1jPf9ugWEYRr3e0hbwgkPrIuxgYRWGxETlAkappNZqbahKNBVkIVu1Fdiw5xMk1xHiYA0a4e0qdwo60As4dxralR3UwUhnwwTvxw3YgF43QRKmkyOcZV8LAQOcAAg+swZEQATowzRHkyCUYA9uoAgTIAEIiAKOYBj6sQIooALugK8c4RI2oAeQoAmiQw+QsYKUgDkxiCJXz4KSoAkwqGWRwE0X4AEYoAJ8kAYc4AEkQDx5QAJ+N1I9wOJ44BW0oa6kgUoqQVMdQRjG55Wm71Nh45VeQ4mAYXs6iGTmAA9I5mu9NjyoA1UdmPvQYw4SQW6bAaI66g9G4g/kdl+VwVedARz/QNgrmaEZEmEP+CCaaBG9Dgm9ZOG++LZvcaow4IKpjOpLJBfAigovUaHWuJVbrQd7pEpyP0HYLpeTHKEDuwALoqAViPROILNmtkHv7md9zUwSVms6VyS2EqEKkkAHDOIDgFADTFMD+pGMgwDfHkBSlCPdPIABvkAHJoAIaqACtAAJKY4DoNAOrAAHLoAHYiFliRMEMVKxwoMO9EAJcOCMqUAHiGZpFiABGIBhH2ADyIAN3MANyoAH3I1L39fitsEapMEBcaEVaCEPmAAVpsFpAThUQXeVUe4X5CBrwUNNroOB+w0P8MB7wMOApVE9kRJZSKFyiuEKluAKKrgS54Ee/zzxij5KHJhhHMSyIyaYd+RChatZMO4Wp2aBFkBNv0pUv4KKqRY3FazH1hIXFmItnYH4E0DhWyUXFDBhGaPKEdLgC6ZgCqhAFvKE2vKE2UrsfMyHXiVBAs7gDMRgQQZBBpiFcBB6BsxJjMdYAzZgA9gN82ogCewAClrSDNqgDdigDbzgjb1gNR0gC4gmAjhAAqBAsZrAeEOgDB6BTrmACwou4JaAIpugCaRACJ7gCfoRAh45Hx+FgC7uDEzXtHgAOTygA5ywA9rAGqhBGrrkYHgBDhqBFqRhf9MKT/x32mKG+oRhew64VMIDhFCVe6SGVBhnM/pNTWhZVR4iivZmCf/+QEDHgUDnoRxsB9LugdHIwR7mwRmMRRxioY/YoqaqmYWL5I9mIRZ+ShViTRXAGdeIChTSmZz36xMs6dZgQRWoNdaAOKokFxMwgZ07Kari2arwoAumYZ/bdR2YLfH27n4ugQwGIQ+mc0EUejpjoLd9mwZEwGDhMR6DyQIu4F+HIU4MLx1Mwxu2QRrQIK8q4AKCod0kZQJ2AASDYGKfwJ2eQAn0YKalIAiqoAm0QAusgAqaYAqSIAiy4Ae4E8cMaAGM+wJ0YDzn8LReUgLQtzu70xJ0aRouZhd+YRdWIRRugRq2YRtYgzX22T1ZA2YAGD5DYTNmua3zAA8yqw7yYAv/glNr9UDDE9gQdiiWE9gOMmIJmLIYKof85C8cYiKZtWXRDOEPxKGP5CKQACnUbEGP8kUVWAHIYY0TLBu/YgG+dkqoBHe/+ksVEizWpGowLeETqBV7QDsUMMESghie4SAO8MALnqAG1MAa5OS18Q4bnO3Z7ocNEPoifDsNY0AGTGAGfDsGSkAEME8DMGDPMeACpjsEfuAbvMEbDK8b0oEbFpwavOER4oAIKOAU/ioeQ0AD0PUGHmAK7qAG2IAIpmALrOADCgIJuEoHja3Tn8AJbGACOsACgPqAjPsD7jsMYvIlK44DIiACkIklp4Eawo3UfoEXFAwXFNyV2OdOSmM1/xr8U6uvk6QGTUilZefgDsYwTTYjgc9aa6ndgPFmbzQCVfNGcjr4rsmhXsphEzPnGwyhGHansImkXwZjYIjkFVZBFTjBFVxhFViBv1bhsiUbnHfKWVkhFfKLv/g9yqXqweD5EQATLDDhEUrbEqjKXEMgAXjADF7hGtoV75D0fnRhFwgBC2RAQQYhBug8BkZeBky+t0c+Bk7gA97xYHOACRBhEEzgAjQAB6IhwKVhGqQBF7ThFwxPG2rhDpAACCqWAjTAAm7QAxTAGoEgDHYgCT7zM0fABmwgCHJa1LlXC6ZAgTZgZ9PYuBmgYFuyJeGXAwRrosf82U5NFmLtenrBGv+2YU7oZNqMnR1ayTTqvtrcQRs0I5ansVTwoMOlpjui0QoK7mRIpTu2oAqyoDzwQA/0wCJk4DxIJimvIlYrZxyM64qC4hyIQQ/6LxZosS1tShbmnd6BJL/kK78uO9bsvS33S7/sfb9cARXQWapS4eChKogtARMu4RMU3uFzdME4KQ6mIAEK4AAWgAN0YUixjcPoNRMWJM5RvrdPQKER2rdXHgViIIUO9geg9AquDAOA4BI04RM4QRM2IculgRV8QRgeAQ7EBBjs+wsogGKHAAoiRQu24AkAYkePJlKUUBGiRMqWPE2oKAGi5IcQKDw4SIgAIYGFCwseWPBgxAiPHRX/efDoAOHBhA0RzGizNi2WqlWhQH1KlepXtm3cuqn7+XOd0HXZuPU0CpRdu3buhMWRY6dOHTt25tS5IyfrHDt4uOTBc4cqHrB4styhM8fQnDlMZOBQUierVjmL6ipKVEyZs2fOwjmDBs1ZolevOLV6dTjWLFy9ePW6NUtW5FasXrFqdZjTJ02aMHm+6coVK1eyaMmS5WoVK5yqMEGylAoUqFShcIYK9Uk2plCocFu6dBNV71CN4vRAcCD5gjK6uFV7Xm2arjZQrgwaFEOGjOuDtFuPEePECRkoToCPgcHEjESIEgm6YgJDCSBSnhSBYqQHDyOw1Dxao8MRXtxRyxkS/3hwgQYPaKADBQ940cUUF/AwRBNNTEHQDTbcYIUVVGSRhBBHhOBBBywlkIACF3iUgAb6ncRBBxZJ8MACEEgggSTTUDMNL5lUYoklobjyyS/WaNONT0AJpc466lxTlFHcqOPTOkq1k84nedhxR5dU3SGVHVlNVccccjTSiBxkdrlHWHnokQUQONCghZlSmSkHHmJCJSYji7CXTDjklFNIK7GcNostttyCi2O8NIrLLYqeFkullXGSCSaXWILJJ56sAstpsihqS2SxwAJLaKq4ogpOoNRGW02fdPrJbbhdgolsw6EZRwgYZYQABDxsoosuz+1ynXfXZSdDDMuKd154KP+koAIKMrR1BSKEIHLIEjQwoYQQOOBwwwUXeLCAB2HU0MMOHtigww1pVHMJGTz0MEEINjgYhhllSMCDD0Eo0YQSSmQhhx5aNBEEDhvq4K5FECywQA9pWGCBAg94QOIOHHxskQIJLBCBBLzw6AsvrbzxCCS1fSIMNT0BFVRQzkW5jU9TCsWOUtqgIVUdY+WRRx2L4KHHVFyMdYedXX51R5t15LGQFU0gtEcdeoylhRZ35MGFHmhFJZUhiJBSTDFXYCaZqIviAvejcEcqy6GHtjLLLKp4ksknrbqSqGSKzmJa3rNISguqqbZ6G22yffKIkMKh0ultqKRSayhtGCGjxAn/IBAsc7q8csey0WYHHnYxWBvDCzCE1yzshBRSiLbsXaGFHkIAQUINN1TwgA8d1WhuBxpTgIYulLBR0QRAHEEBySRxwAPGHzzxBBI/tIGKFUogkcUUUNjwMY4RPMCBJJTsYAEDCmwg4wY7SMBBBBx8fqMEO07TSy4rw+GISthEGNZIEs2WRJRqYEMbSEFKldbBlF/cQU9Y+dodtAA1PXRpC2ayA9jkcIctZIEKWqACWLawByFQoQ992MMe6JAHK4QFhXugwh62EDU+8MEPd/ADH4RQKVGN6m28KOLcbiGpQ8niFrLAzCxe4QlPpIITqQjiaUrVNsLl7TSpwkkqGJcb/1BoKki3sYlsQCGcUGAiDTAyH7AQYIACnIAQMpjBdrADrfOcAAMxeN3qHHACGMBAPIGMwRW2RYr2IEIPerjCB3x3gxo46CMeoIACNGDJFL0vAiaxSAfw4IMHPAACGAGYByyAARsMwQIUsIEb1kCFLeDAAyfZgcckkBEysKEMPHiAxjaygYuAjAMLQMAEAGYNHk3jF7KwBBrW4IggSQMpQFFSk9ZxjSNdY0rcQBI1rYSlR3yNC1zBYVbykAUuPI2cHuQCF7AQBSk4YQt4KKEeWIjPJbRwhCvEpw6FgIQt5HMJSwCCoQ61mLj1ojFFRCISbdHESVWqFavwhKc8sQlOcP/iFaERYqVgcSpZoKpVXqyNTT4RpFl9AqW/yc1t3hCGiljkV288wALuGAM7nk6QMCiPIF/AAhRUoAErWAELWsACFmRnBtY5JCEGsYQcfCADGUAIBihAgRCEcgEhqNHIEsCRBVAgPxcYximwegGN5UsDNqgBCDhyAR0YQRJj0AERTGKS+WWEA/6yVwdweUwcBTNGHShZjNygTWrsQhNsMEIY0hBAa/DkJwZ8oDqwgY1sXEMd3FjgTqYUFKVMo0teIu04MZhOd2JhCu6cghSOIIUsjBAJfNBnHwg6riZgT1ziIigf5OAFgS5BCELArRVtoVC4MQoXi5IUqWKBmFWsQhX/qvgEJzThiSBdQhMzSYUrOCFdULkCFtRl1atgNZvHCXCltHpVbCwhkvLhCAJvRMACOrAd8Iynj4LEAAZkAIMXtAAFKFgBDFygghQ4wAEueMELCHyCGTjLWYS4Ag1sMNVHfkADFaiADkKggwc4QkEpSgC6NBaCNWwgA9HwwAOApwFzieADNBalDYiwgzJQQhNlCENIeECjUcoUR/KVwDE5sAHCzkgC1oCJL/xXCTaAwbFruIQ1QFvZB3Y2G5jtbDYXyM2gtGMdlSAa08LSJS4sBGx50AIWwAYFLMgzCU6QghSikAUl5JMKT3CCFvYw3OISdAsoFKigryYEQ7ltuY9a/ygvGPXQyAgRM6lJRWcucYm+XWI2lfbiar4YK9nUpiaPq5VKhePFSHCuyBhBEQIccB4aBFKQ5KE1gVkQ4Bco2AEtaDAKHNAAFjiYPOAB8AmuEIgl1IAEHxjBCG6QARCEoAY1sIEXHOADEotMAwqowQa4ugYvsJJjDLgA8EJA4w+IVQdQMIMR0mAGMsSXptSD0flQVDIjRyDJH8NIBMKgjWxOIxeZkAQboCCQMGRiSt2YGZWuuY7OYgNK15hGNawBJSlVSSnU8AIWtCAFKnwND0TTA6GpQAWqcUF8SbgDFo7ghChMwQlUqIMSCEpQg4iQCh462BI+5KHb4gAhH7CBov9Pw+iF9iJlkGmbSOsmRNSkxroapSJtcDJd6YomNCVtnK1IHaTPvAoUb5Dpkn/1uQWYBzwE/umvK4BrAR8VBkGd1gpc0IIVpCAFK7i1IIva0xgwIQc1GMEFMJABEtgAXkMgwhB0kIEbPOACCNh2R1JygR8M4w4O6NIDQrCBB9RAB28Vqw0i0YYO9PgkF4mAv2eakpSIrGSuJ+XHUqKSR0QjGsJ4ciwkcYYdTEABEuhFT6y5caFI/BrRsTjGecITJfWsHa3wAtiyIIUuaKELa54CFriAQaJhwQl1lgIWoPCDIFCBD1HDgz/x2QeeUwHnxB2uDYhrgQwo5nCMjhQTK3X/KBAlGbEwXqJCC5FBJJ+QCVWXCp7AaaYRCwIoKq6AObByGytlUmjUG7LxCGaHI7iUEZ9TATJwAijAU0KFAknVdy3gYLq2YCvgYCyQAg3AdzHoAA+QAg2mAq9DHiVQeBqAMRfwAUDQViDwASBgAz9wCth2ANvmSxoDPEAQDRwWCgwQYwugAR8QAtFDAV/gbh0QX0j2gQ/wgfcGOgcQLBdBSjcyARTzAD9ADMNADKTACHbwBUYQAgtwAAkAAUWBfN0wFEKxDdgAE7owDc5XFNvghz8xfd0AS1EwBFOwBdqXBUTzNXkQciHnFVqgTlLwA0lAAjqwBQWzQnswdPC3BOGi/wOolAEfYFu3NVWkIil1MxqckFGc4AmAIxmJQoCyMF2ucBhTpBmfsCmXkAqssApK1DZ2cyqo5gq24kWuwhsbWC9L1nr09TkMoF+B9AIuoGA56GADtgJ5hwINQFQtmAIMcI4voHc0qAIuIIMQFgM0kAEY4DtB8AM2AAJGuGEgkAGiYAMM8FU2IEoJQAE7wAAY4FgbUAEMsIUM0Iof4CAXcAZ4RT2dYxGjRFNehRxpSFP3pgAKwAhyWAqlUIdVkAMXkAAGkAA8wEBK8kBMog6aJR2HOA3WkIgZlxQQxA6/wAXxNAVEQzRb0DVtpgcr5xVcIE9RkARNkAQ5AARZEARPIP8EI1QHe9AHdXBb8YcEMTcEOTB0xSUuOFACzYVEgTMLp4KLnKAKr2BFaZkqoRELmEFR1cU31jVdqoAoikILB8gqk3M53gUrtCEctDA5mOAB80Vf2Ag6E2AegvRrKNBrLFBULgCPDaCOKdBreldUerd3e6cCoYlU45iODiBI2YEDJKCaI0BjRmiEGXABFtBW6jZ8NZAvIkMxIqABRfAIO/AAwAAFD2ADQPADE7AxaGAGZvAxtjRTNbIAI+NVnwM6fKiYDxABIqMAJEAMxFAMpLAIc3AFQFACCmAAe3gGoIVAQeEk2HCIF3cN2eSeULIN6smT3LAGXyBPQ+AE7sQF3Lf/BR8Sc661Be5UBR+XBAd6AzgQBTigfv1kCCz0nyQ0BZCYA4pHAiBQAyVQlm+DRafRCqwCKsyoGI0CUVsEXXMZgU+0Cm7pUKMiaRSIE6WBCpHRl7CQCqgQHLFyGwaCdp+DhgiAAjMway0wgynQgitgjnxXpDDYjSrAAOp4dy2gAgEAAAFwdypAg0UaYCQYnjdAAlT1pVOlAzZQARgTAj+gAAugAPsiMgZAMSTiAGMwBhPgA47wADogBEPgIGPlLx54ESiCIs+5h2e4h/lDX6OEnWhTDKWQCIXAEDTgAAZQngjwCi/ZJD3DDlaSqdygC5LQCsWiC5/6HNbQZVTiJDzT/w69cAdeEAXkl3J4gHI/6QRAkATfBzbuxCUlhAVYEAQ3cAQ/gAM/4ARYuQQm1wchhH1OkARIQJYZAJUlgBhWJCqxwAqr4lHJeDiCkyglikRz0xhwkzdYBIypwQqy4EUkxSoUOBvRiBM24mrIEUcFgAJ9NC2SCY97h1QzqABEZZkyqAIskGCYSVQtIKUNEAANEJoAAAAqUFR7R5nzOgOERwIYgDEYkwEf1mEOsAUOoAAMcAfukwAHkBLU9gBjZQSV9ABTgAM6MAETQAETYJFAdhHWeT6i9ACAmhyFOl+/8gAMkAelsKjeSQdXgAMVIKnluQHSEFo94yRLwqmXQAmGYf+IFueeiQhaPJOpaBAFRUlohKZyShkF/MkFVTC2b0Y1WzB+dUYFPwAEQ4AHe6AFT2AQKIcF4UMF5FIDOJAES1AZhEEZdKkahDGXmEFdAIgot/CtpRKuzVU3mEEYj7sKW+cKZ+RFKzUrmoArlgAJj/AIHHCGR1sABfAAfaRrNNhg3vikDLsCoakCkzmlB8uwrIulCLu65gi7BDu7MAgDJsAEbVsDVJV/VEWxFRsCDlABwMBtaVojuukR6oIJGsAA0TAHQoBVCtIBncMDGxB7uAcBIYAGjuADrraH1qlvKcEAWLCo3akIhsAQJkCeknoAPSAN1CAN0hANwyAMwgAMveD/fLqwgMXCC+0JHdiwDUdCTZfaDtPgca7VBVhAQpX4feNnfpeIBU2gBQOqZnpANNoHBUNAH08Qcg98ZyhHBeRHXPNXGIiRwoRRdYihUXSZra8gC5CSKIbyuC6sCZ2gUaugUZrwuKjCCqyQXWH0CZDgBpaQXUHCKaEAR6FbAARAAABAggR2dzJoVO14AO9omUhqjqFpsAObd1QKAAhLmUaFpbE7gzToOvPauzjwARZQARnAmlPlXxerAQ6QBXmoAAgwMjEmShSwAZ/QBhOQBeCgBVjVIBMAAYAMZGqaphTjshYwBpwQBnuIb0bWehhgCtCQNt2JCOBJAwpQAEd7AHCo/wyAAQ3DELSPoAvsCapTa5PPkVmkKiU0YyXcgAZAgAToVLcfpwX1pIlSEARu9jUXbKtfwWbIjAR0dqtYkDR70AThEz5IkKfXBV62qFGbgLmZwBmasFHSVRgaNZeFsaI6rAmbwM3ZbIvazBkaRV04gSmegWkshWmawF65gQk+8MRQTAAF0CxICo4I9qQpcFSr+68A2wAAcABElVSza44P3cUMi9BVSruhia8wUEcRS7GPtGwkMAL1aAG7GQJFsAa0gAm+6QAO4gM98HlnYAQW0AjQgAEV0Ag+MAE2YAceIHwdoaYj44YTEAaawAOfkwAR0LISsAF5AA3PABjcKbRNUP8BAnC0LKkHxKAMz8DUclgMtNAKlPDKX92eGPd828AT6Nkk6tAKURAFWbEFVYB9UpAEUuBOWkB+dVYFaHurUoBBb3YHXUAF4JdOcqYFWRBPIbfMkRTSIvAbmZApjO3Njt0Jt7iir3CLGRXOkZ0Ji61RnVCMC7gJneDNr0BdUdQZ6HwJUrSu63qjl4MJavDEAzAABhAC/FXGlDm7rdukXyy7oVlUUwoAAhAAqjulBnuwEP2vSCWwDQYtM+gAJnADGlIDG+ZfFxAHwiAN2lC/suADT+oRHbAAF7ADaNAIHyAhIUANjkABVMAIMVYBFxCRGqCmNfI+ZcAGG7CHRp0vwID/1YCxF7xXC3lgAlJNygxACla931pNC5Xy1a8cyxeXWVGCnjwjDV/gZ1yiZlRwoHVWZ4NtwdoXNl3Dn1HwfeD3ZuDHiSVEBbs6flRlbqiUzpkwCZPwG97cCdx8zlUHXjmcUZuwKZRgCZXQzZvyI5Ug4zumCZmNKdhVCZyAxNj1CaHBdTeqo5fwBhNAAAPQACdQASjQgiqw0K2LYLud0MHda1IaAMAd0QFQ3A+tsMFtxrYLu6GZVPMaA8FdATS2bDRGVVQADtqgDfQrDbRQBD3QVSXbbe/yC4xwVTagDVV+BECQ0hoQSfBSA2kaPR0RAryEIlj1AcPgDH/RACGAzpRA/wmSEAbvC78AwATKcNX7vZ3F8AhuQAmb8Aqjo8KfGssYh1naUNbWpHxg4H1VMAVZAE9O4FokHHN3lgVawBXuNKBasHhBgATytOwftzTOMAyMgAVVINfFywAlQASOjWmVQAmVcAmboM2Mjc7cjO7tfl053Ak6rM2YfeSMHeNAvilBgrnbFQmTkGlRFEWucDnoFUZQUAAN0EdlnHe1q8VSqrBkzPBeTNzBHZpqLgDAHecR7dtjXNBJKkjmUS0YMB5MlQdyQAxMHQ0vEQ2+gAag4AMiULLGiYcU0APAAAqtBA5wMAHUdgEOcAEhgAGxWQEa4wHUpgEKSQY3SwFFQAyf/v8Mi8AAC8ADZUD1mn602UkHrL7f0PDqpkAGX18GZKBjGZULuhDAVKvrO1HWV8szlRAFXrByKFfXxv59VBAFVGBnJERCIFeJJbThbdZaagsEJSRPdVYEOoAEQXDki18J3MzYj6/uPXyLtsgZ6BzZG/UKPLxR15XvR77YR44JPx4JmZYJ484pnvE4tJJ6JxCOAitsQEUtrKvbR4Wlvx3nG6/mE6/mxX3mVSrxso+w3UjFWV5shLDUWx8N0iAMsbAGoAAFLIsSwtkBG2MEJz0BxUEBNQAEGOARHzDTFuBLDgACN0Bcj2QvGKDUe8HUd1AjEvD1Xx8GEGAACvADo3Dyz3D/ys/w6mmjBsCXnP4CEJQ46SI4bVq1atasXcu2jdvDh+okrlvH7heUI1GOOIkSxQmSjlOyYOHiZIgUK1iSSEmSRYuWKVqkyJSCRUseKVSocIGZRAsWKV2wTEmChJOmSZUqZcqkyemlS0yjbuKUiSonTq84bdLUqVNWqq9axWr16tUmVWlXtUrlKZOnT5AsYZoU6ZGbN48eRbJ0CdKlR5AqPcozA0WKFYlVqFjhwoWKAAAMNGDRgoWKBgECNMis2fNn0JoBfObcYHFmAZsXL0a8IsVmGDFkE4I2bBgxYqimCZsF69EUHxB2PFjwAMIDC5eMmDGygcIEETguLLDwoQIG/xsVFjj4MKKGkCkXwoQR9cw8tNpcIBQPU8Y9mQ0liD1zZv4ZemLF9BdDtIAHmzPaoISSVgoy6CCGsnloG3UoctBBdtixBooooEACCS8uPCmIH6ZwwokpgpADGju4wIKKD7ngYgsuppgiDyzy8EKKLLi4I4ospqippI24SCITTCyhxBJNLrHEqkyg0gQrJrEyi8lNXlkFrLOYzIQTV1yBpZVVVOHEE1BSSUUTTDCJqhKoMFFqrksw+aQSSOCIoYUGGEihhRdcWAEz004zjYXLAhAgNcZWQI3QxQRNTTTNFiUts9FUYMHQzVh4IQXOUmBBthhwK4WUReKwBZZK1jgjiv8aHlBgAQUqgAACTaaZhIc3YAlhgi6ywGABDLwjoQYKFqhghBE+yCADDzzgIZr7aiPmlC8meOABHqrlwQM5zmvW2f2KISUJ4159VQIOeDDijFamWQgba9Q9kJsI46VIom3A8PCIKaAAkQuPFimljh9+AKIEPUzEYosphuIICySA0DFHELPQSYoodsTCJCCisGSpJDeu5MioLrlqK6u0wmqVV2JRWSuzWhmrLFdUZoWVVUD55JNQxGTyyEw+uaSSSPgKzC5IHpEBhj0XW2FSzAAwDc8WINssM6lDCw0AQhsFYDTNOtPMT85W47M0xFBAIRFEDKnjCi/WQMOIGkIAJoT/BYKt+1VdppHFAh6ACQOCO8D5YYELGM7BBgoeuO5YEhoRxYMOULGtllMakeOIC46TYAMJJJiAEfScxa3bYkoppIJppz1O3Fc5MEKXa7BRkJtrqsnmGm4keuj2aq7RJowhiBjiow+LfyKJ4JNIwokupHgCihNZ9BB6IqDwwosoRGoRJiqkcKKmi5cfcqlKKFEKzaauWnIrTgaUspOxVCZL/rLMcmUVmbtMxeZP1FzqkkigCRJusMsb8vKINqxhDChoQGOiFpk/Ra0zpelMoSAzqAAkKjKLqqDXGiUACmKQNFLjGgUb4IA66IEJP7iBDUJQAQpQIAFZiIaqFKAAD7iK/xLToEQEIAAFM3BgAXKQA+FGgAMckGBaGvCABowQjWgMwwc7OMMpKncHldTgAhuQ1qseQIFR3IZ0pSsdKUgxhAWksTiqYx0EyKULa2ADGw+ZRt6mgQ1tWAMhCKrGDzLikSEg4QiBdEL1qDCEQFbPJESoWEi4UBPrbWELWijJD1okBR0QoUU6wkIUgKAkpgQJZFd6UlbMcspYyEIWKxPLylYxpVe+kktHUYUnMJGkW9olgHCCBCSCpBe9VEJOnGGBCy6TmQheBmuR0qDVPIMaACSKaxm8oAg54wAHqKZqfeoaBU9whR+QAAMXuABxFnAAAxigET604QIgwAlckAECE/+oVhh44AALKE4DH6jBERKXBnteghKSCIUPXBcHPEgBCDOggQl+cKs1akAKpdhPKT5FikRkFBGImAMEbqgA4qSOjeKSgC5uF0duVONAc6wdQrCxCx906AgBG0IUkECEJ+SrkIG00BGkAIUiFMFFUJiCRzSSUxNlwXtQyAmNqHAEIDxBqZpoClOoChX1caIVThJLK1O5yli00mRceUUntLIJIqmpKkayRNAM6NY3WOJml/iEJewqhxhMClOLqcwxwyY2znwtaXxdgaI+kyhrNuozTjuBCC7gqNGYBpmlwQwNaFABdKYTAQhIQAEOgIDiSIA4EXjABOzZgQdIIAwW2AH/KLwwLUsMIxrSuEXmamGEA/DAnmPQQbmOUIMZMEEPpBgGNE6hgQVIwBEWLSNG0XaIQgRiD1eYAQVumIBViXSk4uIAL66hkGrQTqXTeEjtrJENN/hABzawwQ0EZtMfDOEIRUBkxWLCBYlJDArPy9APKvTTmvx3pk7gQh62EGCJnQl9QLqSU6LUCkuYkqurFIsmwiKlpnzsZ0dqayQuQdWldLgukZDLLiuBCVDY7BFVgMELWNCAA1DGMZSKLGNI6DRJtWBPgRVUNI85tcUa1jOp4U4FBiCAaWKwaaW5jupSl0YFFMAAEiDtGyaggA5A4AJQ6MAOhBWcCYhBGEZ4wBq+//EL2krLF2FIQLmqZYNy7aAW0KjPfaDwBQ9MYANrOIUZNQrdQuDhCkygAQMScGhEY3eNxkkdd8uQDT2yixvZUGl4scEQbBihCEQowhFmigQnUMjTREDC4XDgxx8gASM/6KRHqCDIJ/x0pgFTJIi0MBIXech8dmUKU4ikCUqIDCmU2MSVqHSVTPAaTUoZ8ST68jMTFynZZDISW59d17nE4QSWUVrS/jopSOGYT5IKFJKp+SfMpGaCWBPAAI78GRBWQAMWuEAFKhDuzUQGACcwQQgiEIHO+TACCIAAGRBwgB6MYQE92MAC2MA5DnROARYIQ7AoEIY0cEABjohGKj5xHP9b/A3gnqNABHhgidnS5xnEAIAGQsCBDvDADHeALh30cIUk5MCxhk60otVYnEUzWjgcKMM1DGK7Sat0jtnAxjSA6oMb4NSmjZzvD4rgESBwJAonclEWKAQUJMS3CE84AhFwSupA5jp7RX3CxgZkV/M1RRNKiUpfllQkIh2FSCHmy8ZMXPdJvMHDSUo2V47Sa014gq1JGowMMNVAF+RJBQxQwJ8ugxl0mmZp4+ZMahwoNR4LKt9Yc/eRza3uG+SghXHTAAOe6YAMyGAGNdhBxCXAg87xgAOZiEUZXBfwBTSHA5LgQQTSuAHi6EBZZPAABeIQjTZMaw1Q2ABIE3CGNdD/8xHSkEY0mAGNYgjgARewvQR00IQSVMAB01JAzxO9qjUuQNHalYDm2pCNgizou5O+hi5mqgP1AgIpAIkBJIKZOoIbGIIcqAEkYLuMmIIjyCkP2bQhKConeJ5VCx7roQKNqBi2iruNEahKWJJNGMGt6ISPUYqueAWn0AQPu4Q32DCpMJIAaqtnqypfkwq7gpOPsYQ7eAwcawFjGjelkaCtySAhfLEC8LHLAzclE41BAQAGaLcopEJ2cwAmsIEa2MItHAEMUD98KoH0awAd0L3bc7Ny0YWq4ADkS6P6i4AyYIP1UAAJSCMPuBUekAU4sIA4CIU06gEPCKlZgKIJ8IA2/+C+aCAGYxiFVYkAzumcBzCAQ4M/+Xu/noMA4zMnRAupSoSAEIiFbKgj8uKGbcCGUrwGSQDAHwgCINABJLABHRiCTQMCqCKC73mkIfCCKSA7KNiJTjoCjPAIJHgCs8OpTDoCJJCChMkeKIiKZOOwD5s7Cyu2aSw2qnAwtFiFIrEwTHDBr+CESLCwaawqqgKxZUOTjWmrj4GDGbg8pXEBCYoxDdK8wdqxzWiMF6AUxQI9SBGAKXQ30Xg3zTABOciBDzCWDLAAhawAC7gOC2AABwAABdCBDTi0cYGAAyiDSyC+fyMOzkmtV1mACBCihQuD0gqDXhCDBwgBj9yBIjAOKP8Shi86g2gQhluohUG4AgZYgAnoHEg8gElklfZzv0RjP0o8NM6aFkS7AB7wBaPTBe+SIzmqBjfgQle8gS20gRyIQCcoO1ATHiRQHmX0gifoNChgqoyggqK6OrWkGI4opIrZCCdIn2ncmRK8ik24xqo4Ek5QhSlRhbASi00QvKowq1fSijRxRjKxq14qGsc0oEcAgwqIJsiQMR1LARVogag5gBizlBegkxhbAahZDdH7oG4CgAEgAClDp0FpTQw6ASa4ghPIAAxoSAa4TQdwyIZ0AAbAmmSRgENbAAPwIR4gg4jrgAtAgBAoJw4ArQXwACFSgB3AhGm5OGHYgVdJALj/SZwI4L5fmJYw+AVZeIQxIAEHYJWR6xwI4Czsar+hJEr4RDQEkMT3hCEOyIU9yptriJ1pCIMaIIF6AwIiuAEgiC+BqcAh+IAh+AHhuZiNwBeMAAkduTWlAsYpuB4vaMuurJhCQpJdQx+sqASzmJJWyopW4Ar8yQqaSRlYuB9OSIW8xAqd8QSqkgqlsIvAeAM42FEDgoMkiAzMmIzEaI1iurwGQAwhdI0UQIzKUAGsMU3R25MASM10MgDO3KwEMADSEwAMSIIfMIEKSAMNuIB9AgEQECcLwIBjubcpVIAQEK1pAa0EQKdpmYBbOYA04sxDg041YsnqRINe6IEHOIBa/2A4N6IGapCG4zCCWQiDCmhPVvFJ9YxP+OSszbrSg/ssdGJPBUgcCpAAN8gbhNjPaUivU9tCHcgBqzNQFgrGnFCehNmkKKCCVHuCjnACl+gkCsmCkeBAVcO1rixHq3IwkzGlrZISrdKKKWEFKaGZKUmFWvoST/AEafUEuwoaoJkEvYBMHTWgNYADHZUBvsKMxDCNPHk8fGyBx5MUQ8HM0DA3zEiUApjXdOLMz8LS67qAEgDTEOiBvCgCDzDT9qoBEDgW2lTIKTwACoAA+bTU+UQA1pqWC9gB+pSWVQGpaVFICjADN6g/I0gFNHCjaZAGapAWD8CECTi4L0qA5JLUQf/F0p6DWaTMVHu1Unu9Wc5yp+J4lQ4og0ogC0kwg04Lta5cUB0AgowJRg0ZHiBYnu85ApjIiJ9KGKpluwrZOp7AgotxApj4gbxckhEtNjXRBFVoBVZICyfhEqpAGZfRClVoC/aZVrvawY8pmkeo223VC3DVUThwBDg4AXbNzHxcgRdwsRRggAYqXBdgoGUaDdeILG0KgKV5JgOQMpvdLPbELtVZgNFwgDBYA0vwBDgIAQ0YWBw4SH4agYTEGqSs3NJztwMYAOX0AenzAFZpJ6AbPwzAAHrCPe1Ug9RSBV+IhgngSSgwgAcoAkC8ofQUrXrFXJY9tM9KgIOrUutNJ8v/tdl7VcoEUEqC65wOMIJQ6yQFtCkI9EqfygInqIGs4ylVJbWhUEuPSIJgjNCOwIIs8AKJURgnAIqzVYUYZRIvcZmq6EtNkJIuUYWUyZ+0iNYv6bCgqcFe+hi7GIw3WIM2gIMM5ls4UIN72yvXWBpMaY0hDT1tChtIeaYJYgB0steDw9zMxViPcoAdiAKORYM1cIQpaC8bAIEaGAES8BXrQLJBSQABKIDXLb0F8IGG6wFUYEn5y66QogB6uwAKKM4dmABp2YC8SIXihQAfKIIdeCHiUIDmjUTtxV4DgFnMvVdNrVx6rVI9ZRWghLLP4ski+AKJGR4neLUoqJ6OEJ7s/+nKC/EpLwikBc06HSmqHAHG7OkeinkCnXCRWVWqPJilregqBV4FVmiSk9lksXiZBKaqaS2Tj5GKTEhBwYATBHKDNnhlDW4DDk4DBzjSqUkBPXGABGiAyHuBeOUrFljXv/qrKDUU1bxcGM7cTXyVDdCBHuABlxyPNHgCY0FdEiABLQQBDJhCAaAAY7GAerVehc3iBACDMyjeG6obulGcC9hdC6CnSRiD4/CAWliDUJCAG1I/e7OAYDFjSYUAccbeeZ1XTKVe9zuAAlBNywVK6uVM+DsAkAoBshueIXiCWAueuPyBTBq7itEXJKAC7NkvXvyvjo6CJ+jfRbapUJvVov/6ryYRCyc5CikJ5SlZEhJ1BQTeCrliq2qjy00IkkqYhLpQijeQ5R0F10fg4DhImnw7Uj7RlMeQFLNhAaRBgaTRMbOBakrpvAGgVxeGYfdTnQnYoi0KgRCwgS9QAx3AAH7apxrQQhL4AITNgIPMAAFYFQFIpyNTgA0Ig+KAKDVKnQmQty90AAWAACNghUDcgGhoBJZsv9uESGxCT3LpnAvorOut0oFmaAS4ruBsv/kc6MymT/mrAIINJKxEpI2oKQHkCPeqGPn6ga7MAmYMKqvrtLU7S6ntJB3InhzJ7Y54AiZ5BWctJU44zGL1S5RhQargilsqEriIRqsAk08AEqD/KaA0aAM3OGoMXoM0wGAuSIzCKr3JsDHPUIEUqOXEMJsWE82n1hRDGY3S82pMTWaYTSPBjqGQciJUiUUgMFobOMja5E3Xu2viuM0HoLzi6IFoSR27CSkI2AANqAAFgOh5GoM0AE4P+AVHUBXquACF/ELmlVQPuAADUOjrtVzo9WwoQ0p0IgBJTLSDAykdKIK3rgEdiK+zzJeNICpCZiQoGIKM0STsMcAKgYJiJAIdkYIBdIIfoBAOzJ6tM4kL3C/2ycuyNRkvaRK/TIUvgZKjSDxxvJmm+ASqgAsyb6ukTupv5Vu3WQM1WINvjQLOQE0CcDcCyCAobADLSAGrVhTG/0CM0uRMA0hiFNfe+k5mRFMABIihDbgAaSEc9opFqAsBHSDYD9AANcUACshNhdTYTncACqi3M/gCT13n53gA0uqsAYBoaZkAIwiDipSb4iWc3dWADKDwBGheMsWsrrZc0a5cK2VPmZ1ZBBhoBCgt/Rb13iYCVK2es8QCXiSqCrmQfDlLW6TVI8gkRoJACCQCP3KR7ulKfNGRP84porJVKOAKw2tu9jHBkaHWae0SJtGEjaEKXpvWXsuEoXmDMzgDNYDMDtZgt0EDNOjgPJCBBphX1bzzO+egFIABiUcBBjD0B4h4HctShL5zPFfoOKbZm71XLD2ndK7TCwiBDNABlf+/dBDQgRu49BAw09rMABvYJxAnJ3vDJgqoAEug3Qmg3S+qTiSGXZA6AOOQuR3AMhtayNy0rgRwI59cD1YJ9oGuejm+UmOfUxXnrJM36xB4a9lmxoyQbY5g8iioqZB4AkEqtdK16B+ogQ7RAbIE9xtwgrGbgi+IAl20EF6VwCzIg+pBE0y4Rqdokmmkqq+lCsHjCgsDkrpQzCSJhLwgsaJx5TV/BDhIAzUweC8weIPHghmoXIXm+HcjG0xJ4tddABRAmjm9Uo4nAI8P9nB+XkJn2S+ytxi6AFi0dERS+Zi/8Q8o2H3WABJA+Vv/gNq0gPULASOwOAZAjsSZgAQoPaD/fIAxNg4jyAQySyMLqIFjGfD2g3pIpF7Rj/2ql32Rd1iCxtznDAEfIAL10oEn+AK8n4Ii0AARCHsX8QIsoPbuESSAgHLESZQnP45MKSLwSBQqR4gUOaIDShSFX7pgyZJlypYpU758OTJpkqZKmS5p4sSpk0pNmjK9zMQJ5iaXmSxNshSpUiRLmTJFChpp5Js3j9y0KWr0UdE2bdagiYomDZovUCgUIFAgK4EBXr8S6Oo1LNivABooOGDgAAIEBb4OCKt1q1YDdreutWv3wAMLFSpoCBFChw4bGT7USAziwwcQNmp4AKGhgoMKiBc3zoABw4ULFihMEEzhwYIHFCyY/76AwCsCBQo27FigYEIYT0ZkG/nlg3GGBwkSQJAgXMKC32q9bk2uHK/eA87Zqi2wl60FDjV27PBR8KPHhBouZNCB5AkUL1s2RskCxYlHKlAEPiF/8AeRIw+LRAnZJQ+RGk/yT9FFFl1YFZ8TnGhiySYwabIKJ690sslMJV2SUyU8XZhJJZoMtdNNlvA0iRuTQPJIiUWxsUZRcMCRRhhtUOUFGl6IIYaMIRignFxhcTXXcj8W0JaQbsEF11x3aXXAW9LZhcADnXmGgQdP6PCdBRro8AMIFmRgwQeE2aDDDTV0yVsNIJCpmQUWXADaDjyM9sBfppnGwGfFPcABBAqURv+GKhIk8IAwv4QwGQOuBTdcCB48oNdbXh2ggADIMZecXjkWoNZabV3gQRRhrLHDRGBQRCoQHwz2g0dYRBEgFlO0SoUUDEUxBBUFHQGFQRM9UYNAUUBRgxpQ+UAEFES0moV7IUXxUyWY3JRSSx9euNMbOV1SySWUVPIGTzp5+wYkRpG71BtuvAHjUyzCMVVVMnYBRhhQ9LCAAT5mBaRylz7HlpAJCPlokXHlGJd0POa4lgIUXMBZZzoM8YMPN2hQgwaMYSBCBho4RlhiNtwwAmIk3PCByBj4dQFlE/AQAmkduEzBX349wCdoC5T2GRlkSHBAAqGgUgMDhyqQqHAKYKD/AxA22LCYDj7o8AEGDggwqaVMMofppgsQtoMRqsBRgw0MvefDZjf8oNATU2zk0dqtRmFfEUAMcQR5Vh17QxF146eQDkdElCuswEJRRBGwulSJJQqqtIomlNz0EyaKa0v5JZcsrvgklZho4rhvqIHu5+e2gcYaazxFVVVgjIHGGKSGYYQFbuW7XMIJM6mWc0PyPqRYA881lqV2LVDBZinbAMQPEhMGApSOMR0EEkMYdtgPNWz2AZfad4kBZQzvMMECLD8wQcOckQYBaDVTwBkFPJDBAQUUfCKMEQ64FoEE+kvAQAAAMMB4XaIMAwBQNdcowAAD0FfWDIAAwgjBA0aA/wUtEjMYIvjABiEQW7F0BawnEIE8QEAC2erzEPr44CB2uwER6JODFkosClH4wd9kCKwpQOFWWZCQSjghIQlpYhOYgBYldjK5TGAiW9oCUSSewgYTgU4NTDEDGpryxBWlIQ1rSMMZwuCFL4BBDFH5whjCMAUfIABTtmvgdJ7Tu7YA7DdtGViR6BKWS/WlM5/5QLEilsEMZCAEG0MTCZiGgywdQU0NswDKGHmBD2jAAiLoTAU6sAMIJMAD42NTZx7wgA1IAAKkmYAH2rQAHkyCBzVDBTA8kL/hSOAvBASAAatmy1sWYFJxkQsbDfAAHnhACDeIgizioIMQoGowFnskBv8jEh8kkNAgB4HCFKTAhVsVywcbJIIOaiCYuhlhef05ghSkMIWHTAFZR6BCNTmxileooiaauBwSM7eTZ1Vrc0rkyRtS5JRyFUUNakgXG6ICldOZ4QuuO8MYyhgGeb3HCFDwQBrxta8G9stfvIvjbwBGx7GMRStt4YvM9FiBMKUQYlELwQ1CYIMP4AAHNxBCEGwQhCHo4HwYqEEhXzqCxXBmY34JwQ5QU74JsIkyedoBBWQzAQ344ALjC0MrwtDUsL1yODKTpQMONbSvKoCWAhhaAhSQgOhYKlI4mwApwwQHS4CBMd4MUwguoAEb+OAIQ2ihD/JwTiIQgYSAa9VHoOD/gxTSsAjXa2kNnpYYY7XwPSfkJhbyEAVW8PBBM8lETUB0Ic9eiA1vsESFhjKuf/ZTKU5pgxu0qAaGmm6LZxhjQxlKxjCMgSLvsYAa6fKj2zlnLf3aKAJ+Y1YEyAV4WqnLARYwNJnNzwNKOyEQdHDTIdwgCEHAARCEUNkojPAGbNpYBmwghJjm4JCL6ZJf3he+8qlSZg5YgAQ6ID4FeNIIOygrBMLwijFcQJRZFc5pKtCACnyVAQ7o6tBcU0sFO4ACRPvNADJ5gQiw1QM4CAMoHPGDRQmmrhrwQA18MASBRKQ+WVCsDN/zqlYppFZEyMIRfmCYzWjAe5th6Q9uwELd/4JQA8hSiSqCOKFM6DMSl0jiJU7SkwpNoiiRSBfqHsEUNrBBDUmxohazrNAvqGEqw8ribM8gBtuGwSr2yhEv18ikNrpxSB3tKHKLtKMc8cWTlRmNzEJwECE8YXrQDLQNoBkFJ9iUCloQAhLIpIFIcskGJCBBDdLbtEh6rwIUCEMNyqffzjSVAvgtDs4iwIHf9CkWYbgAAiHAPwnITHtrIuBXF9xV1xCNAVt1wJrOeoEHREAHFjCvJ0KBBpdqUGyDIUxEPCJDhuCQnTl8ghOgIDG7tWo8YKgxYKWWY8ugqps2OMgX2CkFXSEBQTIJ4ksqMYl7Zuvdk1vclM91BjNca/8kkXiEUEYykqMwpZ+lg8PphhXmqVAlizHygheioIMF2JFHw1OjcIW7u43+BpNnFcuOCLAWOs1P06YJjA/GM4RnUjvQQwhCq5wABCfI6gdB+AAgD7OZw5AMZEH4AQ7O9AGVeYAMG4DABsJQ1wp4snyy4VNwfuNJ2sSCDHtagKv5t0iUyfLAlKmMLGmNawVziQFdypMN+tAHOagCDJ1pbJgsSBhELiRw9SnCE6TQETDE7VdeoOYXcAi1GojABhXDAGJ8zEKJEYHhBXmCS4p8kstVa4iYmGe1+PmIkbjBDZC40BJfkqDKRQISJQp4U+CQIoRHZcyqA0kX7jAFBbxlRz3/suh0hPtGOEIAkwrcpcLo5ICkJ50C2XmC4KYQnyBQe3oynAIWpJCeLEThBji/AQkAWQOeU/oDNsBB02ogMud5bQMP8MCqkT4/0riGAuL/zQRA099WdIDpr2ZkI9c066775S8LbrACDpUBBfxf0UjABSwBH4RCHBydl1yfN9UAC0HNDehAQQjEFNBHFORVEbSQRKjKf+DQFEzEOc2HN2mAj4VADuDU34TQsUBMTbjb4kwCtyyOJSSRJmDCuy0O5ClOk01Ck23CJnRC42XLJQiFlY3BG8ABulCZGqhOVaTBGKyBGICBjORBGjRCHHiAknDcLkncRTVHRvUOcEBAVhhA/6CMDwVMBgX8XmqQnA4oBBVgwdrMHBJsQa+QgBAIARBoQR5oRBdUXwaQQExNGskAARGQgAXgwAgAgWJ8yQewDA9swPuQwQRAAKgVhwJcwPrNBqj9EqAsQAR4Iob5hf1hwGHQQAkA0oHd3/4lmCHiQAYwSn0NICaswaPp0cV4zGMwDRtCTGTJEGAdQbEYAQbeAA78QA4cQbkBSxR0wRFkQRykU8WQQAkmBnlEwd49BBHcQDxpwg5aguf1YA+6hEt4wk/QhDz9xJJhwjcmiD0FBVOoARxsWeYJVBqEmUIpoVR0gYzEQShgQgT8xu903BZKx5tllEbJGaoBG1I9mgh4gP8F/J4DSFdjRYz0rA0SOEEWxAcWaAESgIwQaIEWZMGrNMFLad8HRAwQ9NwN5IDPZRfPEeMxRRIPOCIFGEEHTGIIVACpMUzNKIDxbAYFqEUCdOInSoD9rcnxfEAJlICs+YWt7Z9ZNVd4fMADJMoGdIAjQJJdrckH+JjHTMwNQA1EAI59GIEREEaI5dhhiMAG0YfdFIETwBx5FM4v+sCs5AcVUAHeHMsPtIQlOMgqrIIqAKYPhWNNeIInuMQ3LshPeJ5PaIhOBAVPlAgcFAW6IAVVCJRUjAEZSUVUOEIqaEImTcDugUXH/ZZ06E5BbpT+sIkHbJDgyQwGuNTT2I3xSc//FCDBHSZfegiTf/DceQ0j9wkB0zSNH4JMR0KT9HDXDbwUBmwAGchOcNykVAmlBRiBqCXAI12MB5xVWRGlBGiAmsgSl4xi13XdU15KAljABABbBFzAGAjedzSM9jFnNzXW00DN8ljb8viABkAYgykYZVSAXW2QCCSGjzXgQQALBiKLDLEKFPQdDrkTD7EEJ8STTPjQTHCCJ3wjtNDEPHEIiJAWlPHbG+ybwJULUgwLPEJFZ7poKvRCJCRAGCSAwBiJ7DFQFw6XkEAAB3iAB+wABH6Ha77dEKRQ3bAKEmRbdiFBFgxBFCBBEyTBDVDBHPKUzHEX9zHGBeAAVyYBowEB//I1ARKgJElagAeYwQ4gHdHVFaklnVB2gMWgylnxif54YvtUwKzRXyjm38zo360lwKaoBQKUBinFwV9shl01IIJ20wiIwF5dj2DoAGDV1SjelaSGJyNVzFqKCcgcmhNwW4mdk0J4wRF8EXdAgZFlaE2wakzAxKtCC2lRyxBdzj0JhbkwxT8hRRukSBZp2erJiIxIxS34QiRIgBGE4UeRhcHoi9bA2e5kUg8YQUJgl/bhJxIgEqwgQRAIwQ8ggRQE2kYgQQ7kgPL4WBLgQPWNSXDawMlkwAjUAA4IU0w9UxCQAEwlYgXAjw1I4pugBp+wJ2kswLA9RgjEUScOxwRoxv8o8ulR1p+BGRiD/YVr4MwCtAbO+MAXZExiNIb3eWtMjQAgBV4LEYbE0FANfMBaYuNhHZZ9spRCvAdgUZNHHAtESFR9lAcYeQQYqOpKfKO6JdFJKA6IwEQMYkg7dgsk7MSUMYVlZl5sqYE/GVwafMFDoUEcbNGMoAEv+MIl8ACy3suyfhTB1A4DoaYb8QBunUE4OUEKEcQUAAEIFIa3SpoNDIET2GEXPAFGjokNTCnIAEH0YYwOHMZjABKl3UB3xRR3bR/3adf1XEAYRGKPhkEH1MwCXIAECKz5DMYHIIDPCKBwINXGHA/9NZKajGKmOUAAeMmCVd0CHAAE1AAauGb/YsCrS5Xryz1BImpfCIjA8oRpBmVJf4hTCr6HYt2ACPgAgwpOqwBOjylWRECBREFoHoCEN2KCY94gtHxW5sQgvZnIiY4L6YlLt/AqjKgBFa0BGyTFwU3FFojZGtxjVNjCL3BC7ECAW4itkcAFprRZckicxTmHEYSBGZzBFyzfsUzBXslQyQAuEADBMEoBEoDA2oyJR26BFDhBEziBFFQabi4uT4lw425Xz8WUpOHAEwRBYWxAmmLSm5BGXwjsAsyPlKhGcSnAqyEVYmjP8XTdYdCcZryrXwSQK+5AGLxBKqjCGoTNBoFJA+KAEiyBFVzXENwrmSzPEGzrttIH8Zns/3v8RxQQAV5x02QkjRMEgbIYn938wBMYgbH8yhaExBC5RKw+puJkr/fGoNJawvgeBbk8RdSa6GkFclSkARtkXtYacha5KBrMliwIAyykAQ/kXlaMbR3NXkAyVxoZwALgliNT7RdohAeOwDCSJLwG7kb6WM+VkxJUkxNsAR40BBWQKQ4cmnalCWOMDM394eLS3AgwGg4UigSFAGqIH848WlNhrgiM2AXMmdFIQGVsT2KQwCjK2gfc6whMGg6UrgUMExmJwUTpWHmJCXNagSEcgiJowQgsTwMq1g8MQTzHMxFgl0Tg1UFMDESEUEOcE8VkQKW18bnJpeFIlFXAikeY4/8NYo7icAvl7JvilMjoke9TmIFooQs/rYGKZvSWFZQjj8Fsya+7SMVsqUI00EIlXBIEHEBX/M4CWfKNlq0mn60BHGvrfMEXdQEVqLDdDoH3LaVciQ021wASJMEPREESAEEecMEEw2U5BVoH10Ct9OHGJAbKFhIORGkSwCs0cd8kSdAOaIAn8ckGaUDOBMYNcGdZIez+xNJ4ZkAOjAnKCjFPTdoNJAEG3CsgMYbxfNsPa9+kxasS3CEJHAFzpg08r00IPUFERKAK7SU2Di9eGl9BMOdjNeA6FQ4RGN97vAcOgdaFXA5oTcLlKcVoQxG6PMIRWlnAsXa6mEFFr++wZHT/lqHBsFQFws2ju5hZKkyDL8gCD0RA/rI0XNCFXYAF1nCFFhpMc3QAFDSU6XxRbjJn8uSAyKCKUIsAY9jYEJQrDiTBfngBtWEBPE9BEnxpElDBl4aM9SlBut6reQlBFEgBoyHBMHbTBaRtDSBdaQxGWT8AstWAM6u1nUaAB2Q3oh7GCJwMyiQ4NqerNgfiyfjkzJhMAzINMo2A3SZBzWqQCECgUdcY8jZgCHlTC10fFBwTGxrffyzEGJdYWb5xCxkE3Mg3TwzFhZj2rZKev+UqEhohHDhCUVhZP/WqFinFG6CBGagIi6wBQ7VOkjvyGagOw6WCMPjCL3hCGeSvjQoP/5NcclkYTBoVAAR4DRmMgRlQxRaUKnMiwR/ylIJbUAhgwKNpQIYnwXhkwUc2QXbZdXzIihQ0gTVJQY9tc3DewBOcl3zjbQTbrRN4BgFrElWKjQXwtz0LeJ1+4mBsyU7JdfdYMzZjczUfBk/RHM15CST5IRTHK0pmsfQ8xAzB8/X1io/BEAYFY49dTw0QQVk+zbgNxF5xtkAYwWHZjfIIBERIQX0w0bvVm7jUmxs8gguaaFCkC+kx8WqTjmyhAWtlUeoUnOnoNpQ3+U0zHBhUuSv0Ai9wQFuQ5o4skF3wyCWztMcpSQJ0wNcW8FSsQR7cgRNoMw5kwQ0swRJsQbpyJP8gzbkOkEAOWJbeyjfdJIZ5S4EWyAoVZEGg22EE+xjJ/CFz+hg8A8EfaleOFd1+FY1+UfoD3JU3XfpQeqIPMJoTTNrGBMYH/EV4pnqoh+y9kkDIfgBK1gANiE0QRDDJTDd9ABbwQqDfXGONLTZ9hBNK6TofQcSkOoEdGIITxAdnW4U4XY/MmlPDQUFkMm2usha6YEslSPS5KEXoqdZqo8sWOdQYiEFGU+ZTMLH8NpRA9arroAEYgAEqCMMZcEBwCwlA0kVZEMACfEXEhdSS/LfXqO0ZqEEc3MEWBAvccmQUL4HhIRMkVXA8S0FIypwTcBdIVhN6R0EVNIEw2cAS/IH/H/BBuuKi9wUBzm1XBKPsBl3Ave/JAxAwpUOADayl9uAwsAlHBPgABMcz9d1reBJeBiBqTz0GqJfApIXApC0lCUiPy0kaypDAib1H9KENBLaQ3ojl28DsO9MHfRgWeYTQHhQDI5CHfUiWCXFgL0qBe/DbiSoFagOEJUuTIkVys+aNGzRt3jR08+ZRwjRqGkaMuAaNmYlq1sBx+MYRHDVn0KRZowZNSjRevoARg0oYDwgQEiCAgOBAAQIDEhgooHNA0KAGhBYdQGDnzgIRbBSJEkblmo5t8nSJgsQLEiQ4bNzoWoNEiA82kHSZQiWJEyRTniAZgkPIkyBCbtyQckPI/xQgQXD4AQTIDwkSN5D8yAHEhmASNcbuBaIjxAUPOyIseBDGw4IJIUJo0EDhQAIFECJIMK2jRt0fOGqMACs4gwYMGCxkqIEDBxCuHwSX4F0DyI3cQbaSKGHBApAhRH44cY7ECZEiOXKItfEjxI0fUIgYeVKEyJEjRW7U0EGEiBQpRX5U4TIlio4fPmy0BvIEShSWR5g/eQIJkkosauiNSAiaZBKLIEnooYreEOiRgzhio8A32lCjjTYOagMNhBp8YwwzOEojjZLMOOOMMMKA4gtLhJnpJgRkPMCAnB5Q4CikjPLJKKMKgGAHKMb4Ig042uiIoza86KKLIKrqIgvEbv/IoS7BhigrjydqACuIKXEYbAQq4ZJjCyeSkAuuP6ywIYMtFsMhibSg+6GGJHJDIrgaQrBgBx46oGCDDhaA4IIaNKgANNFIK02CIqYo7AYgHuWLtRwW++CDEiK1EwfqbgiLhsWAQEIIIXIrj4YtgXDiiR+QOOyHIZKQ7gftYnUCiiOc+IFX9nw4ggrwfjjirO+GkCKKXI/4gYghUosi2fSmOCKKI6CYAkCLHsnQjW7ZoDChcD96Y5JLBIqEQzPGGOMMNtB4Y8FI3ljojAjX+PYMlNI4Q4wz9h1yDDHWjcKRWWCEEaecEgD0AB17LGonoQgw4IEOhGR3jQs7yriNI9b/wmEtL6bwggjhcCjvNiSyuEOKIICgIjgnckMMiymkuGOKJGoIIgsqnBBiMVPxqiGDDD5IAgkphNjLZBw+0FODCXjgIQQKFkhgsxC2fCC0QRmNwLshoEACWv/Ug3TLEkiwYWbW4BqBBNlG+MFOIWzIIYgchrDBBiCQBlm5GjBAjQQi8BxbBFe5Gw+K/KaFAj9qkYU2P2qhKEI8H4z4oYjGjcjPiPCgeCQiNzLMkNxKJmno9NPZyJDCRxZ0Y98TJzrJDQpzT4ONNDR8g6SU2EBJDXfHCOMMllo6Ag5OZpIRegR+smwDCgxweIACHhaqxgUo2AGqlE5qAw444ojjkinY/9IKCR2myGMK3FB2LQoqVo5iVL7yGKJ+HKLYAgsBlALbgpOFKTihPLz5AQmKlgQgSMFOwkGZDT4Aghp44AIbCIMRPHAjCYTgB6hxQNcgIIHSRABzQxhVdJDwhCg4YVVJ0MFvbkMlG5iqUyXAgNposCog5ABOWrHU2g64GhyI5TDOIkEORiAbDBgtPJhjD3PCgwTpDAE/6qMCevwjnx+ELldQMMIY1SdGAsGrEpGoRCY0YRA3TGJ2w+OQxl6HkS+Q5CFueIQaJuG7BpmhJCPBFxrcZQbklQgNYkgkGI7gAx+gwRMJSECMZOSTAiTAMhe4wPWQsgAEbC8oB1AABTxQhP8voKQkDHmEI1gZijo0SThaAAEQrqWb+ijmBl2gQh7ycIct4EELd7hDFnhJTCxoAX9dASJuLuU0omGqb3NpmVtyABZehaArF+CBGYwwAQVsgAwasIEOGBCa0ZjQhD3QgVaI4IQp6OA8xyJOEFIDhKcxZgSsCY4JMlWCGvTNgZ4SDNFIEDgN8IYEV8pNNR1QgdlUwKHDOsINnuBF7eiAP9txoaN0AJ785IoIYowCF3xwg19JAQp6nIQmzLXGTCBIXnn81pFWkhKUnIFd+XpdQyi0uoioIQ1hgB0b+IU8dakBqWkIWEqOl6sofMIDz5tRAXxiAAWIhgIWUIBVEwDKARj/QDQbqAFUaIcGDMHBEatsBCPqgIf4EecqX/gCAlGjJ+Hwsgtb0EIX7lAVvW5hC7zUgtISQ6osBAF/XXLCEH7gGtcAgQQfuMEIeFO0wcCTPiKQgBHIsIFJhoEMnCmnor5GBBDMLTg68AFxWLUr7MDTK5TF1G9GgIEKaCCBkZKVWoKTmPpwZoeP+UFwPnUoBzjAAhVoAAZS06wj1IA/ORiWDig6BMbeoHOtEiN/ujPGkm3ncwXaxCYsoUZIkK5bJ5kQIlWiEkAypCGrI1BEHJJHNZjOXSUJHolSIjAwJCsKY1yIBCg5owMcWJI1olHEQGnVB3jABooESfnQmlZWNqIR/1vAyg9sEIU84MELT0DMV+qShLxioQm/zANgqSAFWb1QLsONSxdYhYMfPI0vSwSOzkZQtIMy0GQo05MEwsCDq0kgRR0YoWgeEIETQgGe8lHtsoaLBCw4AbbDrcsNPnDQolmANhjQMcicEIVHXYlONEizeVCTqsiKIAQPzUByHSDmhE4BCrYKD7M456pkLS6kzPJBEYrgA9gypwgEgoRBMiQVNmAkkSTaV4dqx66S8BRBk1ADo89I33vRtEQiQiVJ2BWGL1hrPD/YQhgKHD0FGwDWOmHwww7gvcmEQQ2Y+MQqK3y+OAizDlNgTnmoNVFiPWEKXdGB/9wphS3oZ39BGP+CE6RQgxwgAQ9CgFmdqBAFpQnuBsd6VRL6FpYPZGAx1czT3GrgAw1wwAhUm8AG2GCEB4B1NE4uTbPqMwLVqvaiIFQOPIdwA7XcAASSFcy5M+AagEZh2tPetmAwIJawwDlukj33COJ8AQ1YAACuwcBFKUqEJxyhosy59ngq2riTi4c5zAodf4b3uiOtYSOIDJ5ZM5bfNaBoIr7j3RvlNYlvEcRCj75QIc0ASDTckSQ4XRcYwBCGaPnAC0YgsCQTwIEO3FuSNIr1rHt0gAeQEnxocMSuy+eIRoSiEee7gxZQU3dhYuEGMLuSf5yAhRb3FUpZ0MoTIFhN3GSBC3mQglr/nkAFmy0Whi8EmXBy0OWn8W0xW0rNBzhDAQ5ssIM8OIMCzEka0khAA/D8gAiItiXh3Ec7Hmvh2KAwBL68hYE7VBsQeB+nJARBClpwGQmcloEwzwZuFxVPEajb5QaQgAZdFoF0QvqEkPLHuiGEObNgbgSPLisHRcABiYpHfv6aFSXqOgNELGShI33I6CIiF4LOyDqcK/XpRgjfkIoKhTAcj+qSxQhQw5F2AIMogAIeQJIU4KoODNYEgCiy5yeKwuwsIATSDg5C4RN07RNAIRQ+8BIawT84jzD46lWGAAu44A7kAA/uIPHwygukTQi2wAvuJGm8QgqyIAe3APGUAAeu/yQJhCDxkCCy9ARTEkrafsBUGqvHjO/jeIAMesADKMAISE8BBgVGIsDjPEPhFiMD6uMGQoCxGMuAnsA5EChwDGUsiC8HAEoJguBveK8wzs2hMEADeMUJdIVFqsVZROADeIUxnugO5aNzxIM1eIUIqoXQYO4I5OPkQEg+gIq92AtFzICo3AAS2CB3CGR4HgLpjO7oMg1BTMdC1oAUieoMxih8nu4LvEAMxGBFPCd0DM0DEAWiEPABGIABror0xM4ABICqtEd7QolQPEAHjEDtdM0SLsEDQQETPDAU5EAHQGAIqOQDtKCguIBseunZqIALAigPvEALtAAPsiDE8CQPhP/PDiAIsADoCbiAaJIjiKrRCRdDa7akoKIAN6rxBjKgMyYgDMxgAzpoAaxKAR4ARiZANjTA+ECoK9iGMfzQ5H4gC7AgC3QwLfQmOBiIsnTDb5IAWmyPN64kCoiAsmgAB1JlWIhgCsDAC6KAPUKI0IZAB+BMa/qMTgrtB2iABjAnP9BjcY7RB/aMO27gjtAgeBrkW1DiQygC6XpqdRQiDUhRvhKiEt5Ad7Dy0dYgYKTODGDR1Mag6qAADKBAc7zL0DrDM2yrAo7LAXYx7GrkAX0CGAXgqxbmAi6QReBgGS/hEj7hExiBEUDhLx3hn+ZjCkjgKrzkB4LJl6bAgKRgxbL/wAwh0zlWptv4pwmuAgecQAnwZGXIrT5yAx+J71PSggSEIAuEwPZawwbEAgM4oAzIYAc0YAFE6SAPhgufKAyt7TWhqTWA4weqZZ2SZfGsayOFY0tShTWI8AMs4AOmDVLCcIlyAJ54RbWYZUoQET32zMYkaJxqYFdiLhGd4nKeYCiBchbHoHjgq0DyqA0AxEDmL3dWh/4aBD8JJEEi4bwS4new8udS8f++4Hi+IAzAYAzI0gg05wg2x5Ggpsvs8AIw4ALechcbkEZ8UQA2tEZuazKM4Av4EhMwYZUs4e2cMSQ8AFP4Sgu2YFr25gecra+Kaa/yQDdYc5d+phyPxUyy/0ALuEA3YOhMclALqK0KeE8L/KYaO+UwqA2GkMArzs0zPKANwmAHrDA3Z0ICZqMzZgPMPuCJRgBlvlQEMEr7BIjaFI+eKI4GtIY6BMM6CQMJtiQlefIxoG85rS1WOKwGnuC6MuoG1KxZckAK0AMmUY4IOipGf9D6xugLjCC+ImEZNaG85vMN0iDpPNENKGL+yOVS7yu+ShFTHaINNHFTg+d4UvUL/EtFwGBBO2dBbYA+QgDONGAL7RADKMABFAAAGPDAaAQCNzQBBOAAJCMEOuoL4sADd+3CnvES0soIUq8RuoAF8QAKakVlegkPqGAJrGALqIAKgCMu7gBaukDxIP8TCVQwDxDvDJ2tZpKACpQAC3wvLa4DguzkgRZPHzGlaD6gAnhADXhgqxgwAmAE9YpgC4pAT3TAVkEghOZQByCK44aFc1CQCqwrOyylBPzR8JaN92xM2haLJ03ABPTGTgDxaVzlCNJiCMTjO2qFWXIAA8iCBJLAUziHPygvB5jjZEQAAzSnEpYxjSwhE/yyEtIod7KSdkaiXTZxFNkgQebFdvBTE3nqK58uDMTADBqnFRN0LBnUkajPB/QENp2oyy6gLXWRARMgQwVAATKgAoj1Ajivo7igEZqRdAQEFNaqEfZoKIcgD+RAmPLACdBiZPIAXK1gD66ACWaGCrbCLvD/Jwn453+2YPG0olScILD0Kg+4QAvQIjdwYASmTWbwxPZUqDq+JAM4jArJoCcWYDQMVmtK8jpaFj7wzC2A4A5sKzY4xweGMwqyoCTpJDVqgCdHoG8+0trSwkzAIgTsVAciDkrh5mSGUy1gjghYw1YKDk+ewMaG7QaOYDm4SzpC5wZUKxMGYhIE4mhXR3Xq642wsltQgg0ssSHua9GwUkPws1QxpA2USpGG5Au2dozMsgd84P8apwjGiMP+7TV9FqK20FbTlgHX9sAawAYcwG3z8liPAAvi4O0eAa1IJ+7Op3z0YwruIA4EVw5a+A68IA/qwAlWTAuOFDdYsz5SAzfw/+Q2sgCw5o73biAJsoCv7qAOJlMIDoOJyuwt+IL3nKM6wEIDUsMGLIAH2JYBD4YDxsmR8APZmGTFoqAt5EBwaoMmxVg7Tq6FbkAEjGMxSCBkpQAItsRMoBQstqRvrGsKhmuOMeWffnBVWnZXrssJgEg7SrIGPIow/ixXUvA9YNII2vdADMQ+GST9+pdBPPVA3ug+HQINlFIqOKLUwOBRd0D/Eln/VsTqfsX7YtWRahJMKZQLZQNtK/RCSQ8AAmAXRckCFvYJknXtRLh8VikUWKl8SLmvtuAOWhAP6kCY8ICXeskFWxNP4AQ3kkBpgEAJFA9KvHE1lABcg+nDHlMufv/oMOwExmBICWQlCEjANbrsCBCFaxYAC2fCA5BAWbzgIkemC74gr6BlC55gskaOz4rg5IDAWkhgNmyDbe6G94BgNZIpJeOGM+CDf6jL4TjP2nCjjokwNwZKTPksVrqAO9CjCNQDJk0OP1BKEiQBQYL2Kj0VK5EKQ041fttgdeArfvPoIe6rp/1FKqQCDcrSkT4ACsTAJQtURQq4QRe03aKsrjyAVv1w9UgAg9xSF7NaAXbxAurOCMAgDYKZwh6hAzEhaONADXxNDuJAmoVpcHkJmqOAMbaEL3JACLDAKpxUC5RgcvcuN4QAJLWAiGfU8cxkjgfjmulVLXIjBN7MX+f/uZ4hoAPUh7HUBz5a0Qvw4FujoAtock9Wl3MMGs/8YwiADGmcIzeCUIb85qErD4QMh1ma7ysOw8bG8COla47pxCvKQ4Wco3GSwDCAgDm8A6Gd4mjNJSpXhxI07ULcoCAuBCsb4iobRL6iclNRoiHgIL/KB5G8oNDIkiWUp1X97wi+IFkITZ2Gcmxlte4YgzNqQAQOBQEtVG2v6gJ2AJ4+ZwviYAMFwhHaoBIuARJCQRRCgZfkjgqewAv66g7AuK+4wHI7k06dwEelwHu5QghiWGaCgC3kuj5sQC2CwA5csJoO44dMwJmoQ28WCwpOBh8xQARuwAES4AEim4rFhrHQVRMKvICUYVgOcsV758w8FNEIiGVZope1m0AKlKAJrEALkqAEePJLaIA6dCAIrqMGiKCaFsNljiV+kDNn9IYEhuXkmCNPmAUHCA0IsCBVzgM/9iwKAgIAIfkEAH0AAAAsAAAAADEBqwCHgYlAfodEfoxOe5JXephff6JngKNsfKBtb5xnXqBeU6FWSqdSRalPQKhMRZ1HS5JDSYg/UHw7XnI2Z201aGg1YmEzYFw0YVU2Zks7Z0I8akE+cENBdkNBfENDg0VChUpCiFFCg1VIg1ZNfFhPcFpTZV1aYl9iYl9pZlx1alt9b16BeFyEgV+IhmWHi2x+inB0jnFokG5jj2tfjWhbiGZUh2JSimNRlWJPm2FLo15OslJVx0ZT4S1V5SFJ5CBA0iE8tiIyoScskyYngzEjfDkddTwdbjwcaDodYDYeWTUcWzgmWjwvV0A1U0gyUVItUFIoTE8lSEgjPUckLUwlNEMiNDshMDYiMTIhMi8iMS0lLioqNiopOyopPiclOyUhPSQaRCAUShkUTBQTRRQSNxYQJhUQGxMNEhQMDBEJCQwHBgkGCQoLDA0PDxAREBMWFBYXFxgZHBwWIxoYKBsZKB4bJSQbIiIkHx8jHB4nFB0zDSBCCCJMByRREydKJSw+LjE7NjY8PzY4RTc2RDg8PDxDOz9JPkFIQUNIQ0VJREZKRkhJR0lMSEpNSktOTk9JUVNHUlJLT1FTUFNWU1VbVVleVFphSFlpPFJmNE1mKkVlGD5qDT1xCEeFBVKbAlinAlysAF6wAWO0Ama2CWi0F2yxNXSqX4KjbYakgIShlICko4qxsY/BtJLHtpjItZ/GtLHFtL7KusLHvb28v7exubCor6ijrJ2gpJeZopSToZSOp5eLr5yLuZ6IvZ+GvJuEt5mBspV8r5hzsJhtrpNxrYp1rod0roZwq4Nup4NvpoFto35toXxqonlonnZnnnRknnZennxUnoBIn4M9oIQ2q44ytZQrxaAmzaApz641y6hHzqJZz5xuz5yEzKGMx6WPx6uRyrCVzrSXz7iXy8KRwceKw8mD0sdy4c9d8NZN+d9L++Nm+eB8/eaI/eiN/eiQ++eT+OKX8dub7NSl5dOy5dTC5NjM5trR8OfU+u7L/O/G/e7C/e2+/eu7/Om4+ua0/Oe2CP8AJVSpEqeKEysW6pyJE+dKHTtn6kiRQMDKQjMWz6Q5g6ahlDhpQqZZE9JOnDMosxxiFCmSJJeSJE2iRLNmI0sp8PjxQ4iSiZ8mTlzC5AdQJaAmUByCAwjoJEmE/kQCeqIQIUmUJiW6dHTSU0RBTZRQBPZEI1OnLF1Ca6ptKVOW2lqypOIQIEVN8i5ZcgWav3/8+vXjx2+fYcP+5PlL3KvXtsfCtgmbLAxatMs3MoMAEaJzkc9GjBw5okRJhgwYUl9YzXpEiBo1RsiWbeOZ7WfIgOkG5qvxN3Hygi9e/O/f4MCIgYU45qsbcHn/hkufTl168eHRsRsPLD2c4sWPHFb/uWKlvJU6aOpciYNmoUWGUpxIIbjQYZ2BVtCgCbmG5Bv2DAHSSCMtwSSTVzPVxAhOOhXlE1V//FHUUUChgIIdf1CYVSR2TRUUIYZgNQkilyAykySNnFBCWCY4MsgkJhQClyUosNUWXHCthYIikTAiyI+CdNHFDMQJRtg++iSpT2LyxBNMEqYdgcERoY0mJQYXyNbZlp3RYEMMzywzTDDB/NJLOOKMI8883y2W5GH/IImkkm8exg9xhxl2pGFKFmZYL98UV5yRggk2aD/XDXqooMYZ2qihhXI3HHDDRdTQFYIoUsUZjVCCRn5vtMdRR1VAIQVK+qEUh0XntcGGGiSl/9EeGnbUUceABcKEoFeUVELJIgzuBMiDQN2RRx5GIWXhH4QgteEhhCQSlCGJzDTJIZYsggglkSxyAlXfKhIII44QEldcOJryFloqWDKJIpBIwYUgXAjpBQ3EbVcYnf7Es1gwS9SA25i9gJPmmsElrPA8DEsnJ5/6IJkPnXVCHDHEc8LZrz95WqxPPhPzuU8v4gBmJGGBFRqdcdsVGmnKhCHqssqDITqcmn/9o5CoVhR0Xh0hadSGflgMZJCtKMnaRhonvWGHSGyMJGocdmShCIEFxhQTrzUBm5MddgyLlAl27EQIhT+xxOzYlUzCyNuLUHKIiZRIgu0kcU9iybcn9P/9LSWBZBHIIYOsdeMpp7yC+LozWlIIvfbiK+hxcybZz3C/POMPyh1nfNyeb0ZMZ+VKggxykhNTTHHqFS9GuuqmH9aPL+MMlmdhkSIKWGAon4zy7/p+LrNgN0NXXBx1WFEFenFIoTwUcajRhhrUq1HffSd1RP0aaqTxhqoarbHf1FQLiHVLWnNN01aW+IEHHsNWgnbZzKJtAiVRNct2ViguQkghIrpbp/T2raCoqAQlgIQgthAIRZgLLYl7hVxwVAq6zCUQ9RKS5AZ1JDplxx/BGAbH/DS6PnFOdSikk+lWyLrTrc50StrH5VJYOpDZ7h/BGMeR/GSYfujJd3r6nRD/hzjE41xuMWoaVPPGUweG3KcCVIhe9djQhjgoogRVeMSmToKe6snqDFlgTxvEh4ZQmYQQiMBVrlzylKysby5awdAk7GeHPPyhEEeR31Eo0QhAwEh+zsrKgPxYN0RYohKdooQlOvWTb3mlBI6g1yAgQSLEIU4FN4LgW+KCgiB1AQsjMF50QGe54QRDGD58HcX0pErUse6FLHThx2Y5MRaOjnSvdGU+8hQMeeywcz000sN+x8ogEpGYR/SHmgr1CClAAXurkoAFIlKH6lmvIeeRgq2sIIUrnMGaIbGVrNLgBpScAWzRUmOutsa1RNBIfpSo1k8otJNC4PEnvTLBHimk/0eg+GoSkWhEiCRhSERmJQWSaApQSiAJR0ACEoOIKCVl1JZTQJAtdLmEJU4RiCB5IZQ580cqK5dMYQSDH6L7WAtTB7EVqlCWtIwlDF0qU9Z5LJcq3eVhesm5PcmOcnYipp2MeUzDfHCZgrkCFbp5kjNYARJNZAgaqleHRzyCClFdjxTTYE2SfFNW6VmI4A4xIHUaCEFvtERNaOKrfP7Bjvdsqx7z2Kt+OusliECEIbgSCW7tzRB+y4oJHopASDjCEZRwxCUsiTgcoUsuW/AkSBNFypLyonIwdCUsM5tTXda0pp7l7E03exh98HSodLrT7vzEO592jIj74Nw+jiqPQv8BogTJWx7yAtHE5U0VVmtYHkEYgjyNgIR73KPeRqZKviwYghFlbQmB2MkrrczFjT6B51EKkQd78rOfc60EVIgFFEFG5ZB9jcQhE+G3EyjCJwh8gVis2jcVuEJxFj0XXW5EiEEEabLDQ6mSStoLzGY2lzKt4Utp+tlagvZiKiQtn4ThSx7GVk6BWe0PZds5IdpOttJB6j+ugIX2jIcjyAvaQN7AvfIgLw5mqMNSO6IFayq3jPpJlVjJej6XnNVa7nRXgub6E0Dg4Y4aqmsefSW/RGihEfa7nyQSQYhLtIRbKTgBe7+lhZasyCcwgMFgIXECRSJOghA8BSJRYAlAWOL/v6I0WSpLuRhhFDi0DMZz6g4cy5w2OMF1oqEuIUbh1+6JH/oKqms7fEw/0bZQVODIQv4zK+pZYQJUcAJBoLC8JkpEixyZno2XhgaSiOo/ddACj9bJRrRaV8gJUrIJoKKF+N2PrfBk6wlSAAhD5NOfALUnlQGagkp4q29vaAokKFECv8n3oSeAxEYtOkFLEAIFp3BzIwQxgngwiph09oed5/RZldaQwX8+t4MbPLp/CDqnfPpHoQ1N1ENzmNGNNmrxCuWECVQzJKk6SRqaIAEJqEcKUIzPqYYrRRt3TyQAN2cctEAIs6LvKUCGY6zZWt5IAGIqbcXKWnt1AhQUAspM/87jU1byEkAsQgXGrkTfmFIC8prgBS+AQQms6girPkIRinjEJExxFsfRhdvxMNRffvexO9W5F+oGtJ9nejp263ndM40hLjfrJxByrMN58kcvkPGNzQkVmDGDLWL2jSgJOKG41CvIUq9QBStgFeF1sIATnBCFJtQhCxyxcX+4tzSAy+o/WriDIqC7xgPxiqAaTdDGAXm/meR6EXa4ylorgYIr17Wv/DuErwEKiBR0K5GAuG15g/KCb1WgmYIIhBSa8IjDSsLoppAR4miQdET/pWb7OqK8vxF1W14d3VKfetVTKCd303CFXe/F14EZ23DQABnLCAENKrzo2+Vb30isrf9gLJAfgkxVxs47ieydIAGFQ8GqTnR490jSvf3UvyPJfrLFHe8VuxXiEjyycXWlT/qUa9zyBxiyeVoGej4BCD3xFYngKwmVLYwgCUGBSIX1CAh0Aq3nc01AHkDyCE0QF5hwCSrgB6bwCq7wAvEQMxzUQZdTHMJAfMf3SumGfDClfDa4Sv3wbqYTfRxTMXkiDjaQDLzwC8kQG9wXRKwEM2qnD48mGOOxH4GHBligC1glCFUACVf1CE5AHnGABV1kYwA3VWDFVV90BlcALWWFNdO1Kyt3Ew6oCCJXE2yjR3VTCH8wLG7EeYkQCUMmCV0GUIkgLSaAN53XLH4jFo3wCJn/gkAmoHO1R2JXcAXiUgIXEBcqcAKVoAgqcAqX8AJmFzPChCQxyA8zuGB9Vny2hIOctYoR9ibRoUo41XXe4A+rdCQgdAze8A3e4AvIsATLEFvHBCm+41rJhFT9oCpcpR+G4AiKgDxLhVUSsRARAQdvQIZelGOpIhILoWqL0IaNR10kcgl/oC2HIBObB0gGGAmF4IAK+Ic1IT9XgSKFYAhttQgoQAmI4EeLGAiOgCk9xwhciEV/dwWCYwKPQALtggI/52ZpgQoi9TuRsnbRkYrHV4OumHx+BmFaRxijVFq3NCe6WHYxRIr9IA/BsA3e0Avd8BgggC871Dsz8zm8Q4z7/xBi3lYcdXAHvyUrBnESDXEfj1AHh9BE1uhF0TM+aMiNptYeEwd0uBJd6MN/h3AJ5ngIhwCINDF5eEgTkhAhvjaPJ7AIgGgtbxMTHMII/8QIxSYTLRFYgdBAtDdJGmgXdTCX0CiClMCFjxAIhJAJaCGRQBVbtgOFfyFuNKh8MVVuQqhK+zAPr3Rhq2Qxv7MYPKR1IqmLt0iTkCIPzwAN3MANjwENNwANPtVoNNk7hRFiopQ97LEQmcY88nEQHKEQgUc9bmAF9Tc9XKWbcMCNUKkFh7B4PZYrTyETkrBX5lgIiaCOI6ddbcUt79gT81gJFbgrhEAIPnYI99g2+lhA9/8jLRbSCIEgglUACBpoQHODQD1XAs4TCIjwh5/oChJ5b3vyQcIADqz4YHVibx2kJOKwC+HwkYOhdbd0JCE5kjUEhCiZYf1Ams+wDeKwDdAAAhxQYPhZjMJTGB8EHIOiERNxBWhABS5WB5pmBU4QRQUxEN8EK92jEb8JTvsRKwuxW1fThmb1El5xlZbwB4awCOpDEwQycrgGItbSKyiQCI2gnYXgY4aACHsoCYsgc4tYN5TwLYfQBFKgCLcFA2R2AjBACRrYTE1QBVKgnk0gCGRaAjAwijzEQyVVoFjnn5XZJx6zD/KQC7ZAC/PwMNRHOiJzOfsSaC/loB4mD4+xAz7/sAPaAA1KkAQg0CSbQ4yFwaEdmpNs9w8a8QjtB5/WWB5QiQUFQXve9HBS9VtdNU4P1xER8QfGGY5UuU52MxcVVy0C6IBbOXJ9I3rW4hWNAF3aGSItQS2E4EcReBTtdYhY8QdXIJ+HAAmD1WwIZFVN4AgDMZc4Jwhh1gT4AnzApJ8Fqoou5ZGwE0OlE5njkAuw0K7zUJkdk0KXYzG0mA9+Eg/SN5OEwQ0/oA0/0KjUgAMg8AzyYA7ZkA3aIA/eV0THuHbhVyhpUFXahAD2Zz2o0hEnQQXR+FUl4AQKMaNk+JtpWGuHwKSLwAgnS5VbIwn/ly1LOqSUcEfHuiuUgAIn/wAtcDgJjWAivPI/UHoJiwBAiYACjYAUk1Bmf6AFqtaIPZcIlKAILSKCggAJCLkFgyAWJdAEupALSFeRcnIx0iEM4YBLq+gxL4RCDDMPt9Cu7jpLmhlhMHQnrdSRcyIPvhAc26ADvcOv2sCoQTANIHAM4sAP5mANhmsOdmIOM6gYnklMTvewgmF3yXMI+gGy30M+MrpcyFOxq4qG94c8hLASb/M2FgeIUGFPH+e0QyqzXIkgNouzOQuH9xgTAhW0V6GPenU/gHAHh1Bmh5C0z+pz8LJzgnAFRVsC29Jz5ikIufACj/CtpWgx0kEM4EBuduq2C7ZKaasLtcC2bQtDef8COxMzr2YbYX4iDzvwA/8KBO7ADuzwDtvwA9vgtyGAA9CgQ4V7uL1jDtVADdRgDinzD/JADuJQdl3Hdv2AVRGRjd3TPeKEHhqhH/XHEWcofyJhhhuhKoCQRuEIXTqaNVARtMyiumgVs4nACNU1ExYCu9SVnAhCrLVrFVOGApVACJMACFowcVlqAn0ECM/qUIGQCJBgkIEQiWIBOPSyBTlXAiSQdNErMfkgHcdQvTqIU88nS5HJMHv6Ct4LC7JAD+VqrhSDKCmFQvnwD+LwdejrA2z8A+ugDnDsr/PrA0GABCCgQ/xwDoZrDefwO/xbDdYAwIShDdlQDTuwA77ksMr/JH7/kBEO8aJqEAdaJAXOk7kgSz2c21UxylyoEgdodLKke5w8ChVYeUckzDVSkWsI0kfbmZzK6coywRIv0Qj/Z0/dQsOGYAKIcAdv8AZaYDcsoQhKewgJNAiNgEVzOcQw4KVbsJAJ9AhM0MQnI5ITI8VUbKe0qFmulLbzsK5sy8XtSgtg7FIiozr7IjGrBA7p+wPykCRr3MZwrA7okA0/cA5+mwTmAA+LUbjXwMf7u8cAPBg7kA3WkL7xoCeuaSi2spDroRHdEx8DoE3ZExLVgxLgRKMS3MBTowWIkLIfjJyTUGWXUBSnnCC9FoG/unIRYiBa09Iy4YZ7ZcsR2AiG/5hQdnAHd9AIIucI1wIJAxIvlHyePg0IWeAITEwCj4ALTdBt09xSSzIcxzC2UJyDKeRCVq0P3DwPs9C93ntfXiyZmSWSdELG/FK3bOwD7Iwk7+wDQCDP2tDG9kzHSeC/1ADI1nAN15AN8RAPiqoNhnsN52AkO4AO18CoB00YCY0okEACUFAB6hFVCtE8ZvAIVgAI0UPRaiAqXpTZEhybvzU+UJkFoSt6hrCdpn3aVIaVfvAHuNqVNHFHeJTSAKUtMMHSLd1/ARWk9xgJ7BUJuYxPLFE3kdA3fWU3iOAIZ1oFedFR8yEIGjgDMyAD9PACMiBShRlDUjy4+0LVm7WKWf89D7bQxbCQCrLQrl9cS0LYbj24D+Ywv9qAi/ogD2ed1nrKqG181nB9zwVQ13aN19aADYVcDXZtDdqwOwNd2D7QgohdPIJSAhUgAeVh1F4oBVRQBZEGwWiQBRQNEW9A0eOUBkODBoCAY/cHVmdQa9tZCHMzN4vApGW1CH+AlQ7IllmByt4Vu7D8Eo1nuihCy7bL2ydgCWDhLEqbIkfsCLUWvMo9EN10BVFQKkftAi4AA9znWhEzvbfotc9XxSDjD9+9tt88C98MC7QA301YqBFjHDlJz42KuHo63/rsD97wr/jNxt2QvudwDXQcBQ8QAHv813++x/4t4NlADdhwDf//quCPq0w76Q+OAEUl4E3KYwVQ0G8VcGL4IaPU0+EOx1Whwqpn+EVo5MHHqSs3rBZPekglPAlAWqVdGbtawy1kRas9bk/QMsNCjrUlUHAlgMNA6us+nAXKM3tV4AiUXHdoSndN4KbEAKf3Jh3Q8A1KBxgGtmf96eXzQA9pOw5c3a6vYAuv8Aq0IAuxAAuz8Kc95Vpq/g9s/gOCLN9tfMjqW+dnTQPqm+dyfQFGMOB33c947d93vccCjteHrOg6ORw95wSKoE37IREGgUBXELGbC3H6wR7KtY2oNsHfdAZwsOKFeMKyqkZP4WaW0COGYAh9VV2t3la74nhagwKyMAko/79GAcUI/6PjQ3sJhUAJE7B3BecEk6AFFgAFSgsHVqAIVuDk8oE8UoDctuIQz6rMm3OMnAPtvcAoh+lZ4rtC/kAPXs/NtMDV4T4L3XAL3z7usBAL8+DsaYfYJtPu3FAY3EDvdD/faK0Nel7H/cvv/dzvfd/vhksN5JANhb0DTrzo4+Avi7EIDYQfv1UFA+CxMpoej+DQaJgGcEA9mq75sTnBoVI+WokIJZsIJ3uyf6jTN2yWbridXBmzhoBHrw6HLf0C9tB5NB9Q/gNAhBjk0lIBTzABUPAETwAJVQD82oSNL8ZpEl3sVaAFtpIFWbAFXLh9QmSpigwNV/97ao69CP8KO1n89Wl7C7UQ7uA8C95gC94wC+UNC/YwCyPkmYOh/djQxs/AA/Ne9/jfr3l/BIHe//4f+AARYdq1bD/i9evHz99Cf+Pi/Vu4iJEiRVbqxFGjJs6jOhfToHnz8cyZjGrQpCmZ5qMalWpGolmjEs2ZN3HsACJEyJBOQ4YOHUJ0KBGiRIz+LGoUSenSRYkUNUIU6VIlSpMmSbJ6VdLWSJJM1DohaWkkQowaNUoEqBDXQ5EmPSrh5MkTKU6gVKggwQKFCVzo3DlTRwoWK1g6BsrSMQ4cLFcgcaEhj99kfvv2Ubbs7x9EaL0QJpy8T5++fKVHn0Y9Op+/efPovW49b1z/rliwbN929eqVLN2x7NWbNc/yZX6f+20ufs3HcubNnT93rk15kCPWrF+znl379uw2blxTfnAyw4YPNy9apOiRFChSPJawgmbmTJb1S5Zs88YOyvsq/c+MwyYt/tCiQAMH/CPBBAucqqurlEoqEkQIOaQSqrLSCiuuJGHkkLCWmgQXLQ5hZBFCCukqEkMooSQvCZygQooX6YLigyHQGeIIR+yIow4slFhCEC/owCKxjq4IpA5BSJDnH8qerGwfzRbqjDjMRCstn9RSWy02emKTbRxUbiOzTNt8A86f4Swr7jgn+VHOBx62ga5O6KTzgTru9uTzuh18iIcyzSByaLN//9B7pAILXqyijjTiOCMOKs64Ig6U2PgIjfs25Y8llDJN4wyQBiwwQZwMSUQiqMxK65JLEGlkQwiTMpEQt6yS5KyuthJrEUBQEEspSmoBpMS0UIykkRUlgOIJCSRgrwopopiGgg+CSCeMIbLQooomBBlCCHG3vSiOLIBUIgkm/UGIvNCk3MyfKq20jLQstdySNNZa+zK2cWYb07bdZjETlldg8S2WWeo97TLk+rnmBx92uMFOi5nDU88+N74OPEApi7c8QxcpoYInnLCgPStIUuMKKeKwCI6U0qjjPkw1zQglNNpwST6R9LsCJ51+IiqRohpR9Y9LJMlJJ0Y0TPYspP+JYsStQ+z4w9Zdff1QqUlQgZWRtAhZJNlDSngCimedkAAvKKhJZ5pr0xkjiSuUrKILIYLgWwg6AqyDCXHFBaHJhLZ55hlzwOknM0Oj6UWfNUVTLct89QHTNTDHmYcSMmPhppuDDdbtFVduq20Wf0wbbZ/N+nEHG+YkvthibaoBYggkquGYY48lmyxkh9xMpIQJKnDPiUcmONIJJ3qsQ1RL/bsvppP6k+mkUNGwKaefvhcq1aR0BcRVRYA6BJA/EuEqaqSVmtAQQLAONhJfK6m/kULCTiSnPwDp3yOg0B4pWGEC1cDGE6oRtxxgawxkAESltrCFvfWtDmaQQxwEUcH/IBSuXc/gWzag4aR9uOkfkGsY5U5zL3zhax7yABNsYjMLS5BpFtzgxuh8wY3cnK5MsrAXvorDj9jVzgc94EESlbjEHwABCV9IQgaWAQIi3GAa1KAG76qxRS5ucU+/AxlE/CGOg2wGKIoIhBUgMRJBiKoKUZBCFUbSoyx0KmclmQnLsMeSkJxBCz4BHyLQY5aliKV8kqBIUBThq6wRUixSU0r6tACIRlQtEon4Q1SW0og/GAJp/dtJWQjxiCdUAATSmAYGsIEOKCxwGnyjGxnqgAhByCEQQ+Ab3+hQB0hkgQm5DMIH5AGPdYSDGXzDBjQa57rHRe5yQWyhll4YQxm2/yYXp7BNLWDRDW7sgBu2WQUPR2cmepDmNILKxg6S6E0cqmIVrXBFK1qxClWoIhW3wEUuXNACFrCgBS6QQRe6wIQYLGEMB1WCEXg3DRzkoBoO7SLvsnONPwGPH8I7SD/8MUlbURIOGxnJFZj1iCuAilPyMYl8QuKpTclnJnYgGlAQQRRVRUgp5fOVTBFBkUSEkkK7gpAh/nATQvyhEIAQKiHyl8lPnqgQhuhQXiqgA2tgQwirrMICrdHAdIjhgUsYQlj5pgOybkAQNcBABjgozHWkwxwgDEIyl2mof3TmmZfbBwznsa/MtWYcJyjTLLgZOlrcUHQFsw0QT4OPetRDFv/4vAU/dbADyu4ACJe9bBCEEFZqZCMbODgCEpSgARSUdhAZMGgYNIABJTwhBEUAwux+MFvLggAE07giNXYgD9CIUWSbgQMeENGh9MEhPo8igGAgdQUrXGE+LnlZfa7n0jumdI7em2nRxGfTmy6iEHiAgxYCochGnA99/7MkWe5gB0IgragjUuomMyk2RJzqEIt4xLOesINrYEMMqzQCNtKRDm0QIVtjoAQJgBkEWdjDwQ+WhTd8UQxxecChOfBAEIAg18y4CYVB3JIKR8O5vfoLTLuQBy8A+7lXDBaHOOyGN2yBWCAyVhX/ZIY07NREIOhgizkgAhGygQ51VKMIoSX/QQpSoQIULGEJSTAGMDIgiC4oIbZ1AoIYBJqEaCwENAoRY6E2s15jLeIPdZhfjyARCI4IpiNWUMNKH/UGloiKehnBlExGYgdDaDdVR5OaTbOmvj/cQQs0dcpEgjIhQKjvEIawgxbKwqoTJQtCZk4EWtJyKvWobQL8xQYSBDzgAWsjB3R74BgqeNkGP9jVDhZXLoWQ4Q0r03EQicY3oJkvyuVVr/4CBy9ikAEwbCAGSXiBbk6QARO8IAZkJWtlu7kDb9DCFtokkyxcAANv0GMV8ojTcmZ72R1YAzznPjc60qEOahDhCOqqhCpW0GQRhEAcQDICEa7cHMpqYxvg8MUg/wSxhGV8eTLHWQgZ/3Gc9X7SV3WoApJgZgUqoKEKAzCDpmimEkdwxI45056duReHPwDFaCcvilkgaUj0/K9AKUdPIs6YXUSEMkHtRRojjHUIQjRafbAaitAMoQgnSKECFOAvOkZN6nRkY4EHHQMRhIBZILTaHrGojW5gDcwPYCCEI7y1P3JdOdahZjjiIPE4doGMGmxACWEQQ9zjHgYlZEADYXggGcgAhi8oIaEb4AAHhuABD8wgBsrAtm1csIx56KMeqhBHNSy72SEEmQjoxnx/h3wNdythECpgxbyXsAEN3GADGgbCD3bgjG10QxzyAB5CwDGIE7SAF5QBDXnIiP+Qf9zBD5cwGn6fUIcXlMDQj1CExeuA0pacQRFYCFAgRrJ8NFD/JWkIb4H6/JPgpwopge5uIRa0vkCb6A6AAApSzifUrBUCPePTOSPkZ4dF5ErmjdaJ85DnBP6qg+mkdroDUzWqq7p7sIfewDp7uId74CAgCAKpC4JzgAY1gReIuAFduyvJ4QdxaI1dIIEkSAK4k7sRFIMwAEEwOKi9A4MVBEEQRIIXRIIkiMEv+IKBooQxQQENGAFcUIVZuIV5iAEX0AAlOIZowAEvyjzwqAbwKIIY7IJUWIV5E4R0QQIQOIZuGJThaJ026YfZSwXbgxLXWYh4EIdB8Qc8+L3gE6D/OqiUOKgCKnACK3AESCGM62GJ5gqQ+XCjOAAJn9GPjkC/7Do5iagpSwIE73qDN4CDPwg0tEAFXFCEOCCbs+iQAvEfSSubqCmR9MmansA/Q2iCKoiDJ6AAIKiq/xuwa9ABVBMD1MOsWDBAB8M639g6viHAZKJA3vOHGwAHEUuNsxOHZAitJFhBEiTBMIhBFHygFWTBFoTBGDxBMEgCI8AAGqiFWkiGYbAFVViGF4ABDbgFFhgBhsmHf5CHf9mGaNCGdfSsbDCCF9SAeZq3LkgCedDAd2mdhjk4cDABVgDDK3GTMRqUf0BD4BukokOeCnAeKrCITLEPk4CUQOgRUZEe//mAFIuMAy04v+8xGppCCpWTGgAqhI96gz8YC/tBhVugBDsQpPExAUCQNE/ECZygxPRQhAnpuU4cOouogwsAgmtAxVRcxYMSAwIEgnqIxVerRVd0QHSYwPFolxsIB180O8vAgRCABnEQh3fDAGAghmN4hhsAgQ54NzE4gmmIQahjRmmUQWg8Ag4AgRsIAWm0AbSDPWQ4gm+gB1Wgh9WAgVVogRe4DCyRnMsYB8+YDHNoN2gUgVZghX7agCUIByiJksnhQnBwAX+8vScpITEqQ0NBQ0s4OYpQhLYRgJORAvfIIyv4lIzQgo6gAoY8A1GczTP4CJUYiTeQNApZpKZIOf+dCzRGAAREGEktWETwa4QXsAUTODRdaQQUwCRCUIShaBpC0AL2OoumeLSiQqqfSBQnKEWgDEpVZEWq4xtalMVX4yBXDAJ06LLxWDixm0qqbJ3MkAzLKIIkoIF+sJx81Ad4wIYjKIIb4ABiZMYjwAFh+AZ71BLL6AUQFIZf5Ie9JAdyMABV8EddGMwU2ofDRIiLercu8AIvaMzHZIFd8IYQYJcPNTjc+4xwWAXNpEwxIsOBLMiTMwtFmIC7cIIKYMiLkMjowZk0kIJSOpk6iJEzsIIqaAmWmImOqIMs6CTtkohMM4uqEc5C+C5AWMT0ShYCGapMWwrrlDSdQx9CCAT//xEa6Xy0RpMfR5AAAYCC8AzKdOC8aiCDMWjFBZsFBXQwA0zK9US99jQGf4DP45DKemGYqrQSfsCGabAB/jQNNqEMdCgCaOAHfRAHYkyCIxCHqgyNB02CYbgM1oiHcjCAW1AFGJgACojRwCyHYOiFf4E92DtMdtlALpigLfCCEXDMfioCIihUEwIN43AThJgHebK9hPgyhqhRhrjR7isZtjG6oqMCSKkCaSkpOIhDRrmCKrACi4CCmkmJSBmJSIkDABpE9KipSjIqQsADLtUC7mqEoiIEOxBTpaiVQxQbRei5nAgln+vERiPNuoCCAPhJVMQGVRQCLCgDJGBKB4S2/xxQhlu4xsKaBbFaMEI1VC7sh0SdHNFYE9ybDDuVhkzVR8pwhyKLhsYZB2KzgXGgQEodom+gAAEoBwsdgAiYiwjIBVX4hn9xBX90gX/phXIoB14IBmEQBgEIgAEQgAKAgS2QAy2YIBP4VRfAgSGQhocYFOOIF0M5DnpwzBb4hRVlVmctQ2j1g0XwyEYQICiwgkc4gJWZCRmRAHJtggqwAgGIAwI4CTSoALl1LnLdnjwKDJgSJEGKP5A0igSRxPD6PqnpuUPQAi+VGlUpETSyxEczhECYyQJBKvVQyMBJWFKzBiIQg6k7BvcwgstSPcpKPdj9gW0oBwFARaWjhhc0gv9sEIaOLY7NuAFxCMPKJA43KVlsyAbjbdSVvQZtMFR5wAAwwNQPbROFmIcKNQAIeJYCiAdD9Qd5oAVVQAZooIGyZQEKeFphKAeHkId4IIdyKAC9IAEuqNoJQoFfbQENAIFokIeBfB26MiF/IFt/3IUpYZeFgIh4kFm2ddvRRD5GoYI3nAkraIKVgZQ4qoJHsE3uqQIoiMPUlCM9O9eMHM6iGaT4kwijOCo4kFeQrKRGs1wvdZ+anAQXkITu5DmcAF0w7U5wtQILEALrMDIwkDt9O4ad5YDUq6zKSr3Zsl0BUDdUpIY3XAYoCZm65L2FMw4upCt/SAdswAZ2CRmGeF//dXje731Z6l0I2INfVCWACHiWAZoAqBWAO77jnx0GAwiGof2nWJXfAJiACQAAaBCAaHi9eACGWhqQX/nVVJCFXEiGcajVSrbk940HGCpbYHBjTIaHT4YHc5CH+C0HNPTN0VQEC3jDCV4+JOUISKkD5IkeiKsDK5BbJ0BSKugInZGPSIk0CvFIza0kpDEqQEhX3YRh4UQ/LZjcRqTERjgBWTgBQlg0SHgBooLJQYNJQDC6L7gACgBXOigDMlACJCCCZzCABAiAaGtiyhq3KJ5i5V2HTxaGCICAYICS43gHd6iBbTjHS8bkTH7fczQHpcOGf6HVSh4Hc0gHawgGUTaH/wuogAKI3wIAAAl4gggIgKctgAKQYwFg2pAWBmj42TiWgLJtAUIWBnNgaXOIB3eAh2GKh3j4BkGINJzI38dsAVqghV0oB1AGZZhuh3cgaqKG6WRthRbwhU826nZoB3aAanZwaqdGQ5Q7OUqQgEewAj4UFTRormvN2wrI1laWACqoADN4hAJImUlxUj18g0YbCipdYfRInxaOA90sm0BzUy2w0kqC4aQoERM4AZNDhBDZTULLCZg8hEDQ5SowgAiwgjiygChogjqYgHSOACmggyigwSRQgiMIq70JBvmdhgpIgigYgZfuB2EggAQwB6N2h9iW7dmm7dqmbXToL3aw7f/YZocwDoByYAekHYC2AQBzWId2iId1YGltEIYJqIIpkABBHuQJiNpaUIVyGIAAKFtd2O3aJgdBwIP/ceTHXIESMAFkkIfanur1ju13kIey9QV3aOqnjur6bgc38ANN0y5IYBYp+FY+fAQB4NtYtoBwjRSGDBA5MmszoILh05Q36OUzaANqnimUa4reNBGjEqrrbE6/3jRD4OvyC86zUAQWQZWhcIQTWFPxFm+gSE0pMIAHiIA6iMMrCIzLToAZr4MoaBRIgQP3MAMzKAADQAA54AJHqAILSG930IZ0Ngf17u4ol23cxgapdurZbgd36G1s6GhoiAYQtIHlXsd1FIb/aDDzix6Aju5oczCAAhCAn11QfniFDI3yfZbveHgEaH7JnGaBFWgEJoCBcZDv2F5vp45qp3Zv+C5q3q5vK3dqN0DDEz65vKCLsU6DChCAOGIbi6g47hHSjZCCM4gR2cyU3HwDChcKj3QKdi2qQvienHgKnZMI0Q1xlXPcEukQpvG+RdjOpyqqoRi0xVaEGInxB6ACM4gew6AAzHaZHrXxOQqQMxjyBNgIR2AEGXhpJicH15bybq9tO61yqM5y2u5tazCA1zaHd4sGKd+GaQCACVBHcyiHdYiHdpgHVYgHdoAHP1YGdliHf39y2Q7lljYHXUAFe5AFW0iFX10BSGCC/xfYhjE3hzGn+Ir3hbJthmpox2w4h3WA6nXQBmmQBmqQhglCP5MzGmt1mVmWgkk5A+dR0vgQdefRFE05g9SkgruRrpHIgtTMguEMPt+MuVZXkPSrpBXWyPAKvs31SOA8hEkwGlnnuU7aiaMYm0Y7gSsoumI3WCvIAiwogXTOWw0GV2iviWk3F0dwBBjIdnPYdnMY96mW7X+n+5YGeIIn+HOwU2uo+IrPhoa+gJGXBmIsApHHrcM/fBwgAmtQa8uzvCKIAVXgACMogldlgWANMhxYh/bWhmdEAmLABVp4MMdcgRRgAkF4gRE4gtU/AiNw/deHfdefgbIlgSLAfCI4h/+oXgdpgP1BGAQKQfnpbHkrcB4oqIIJkIA3jMM3hBQrcJYzQPYeOYAJsAAzsDNPCYz1yPks8AmiQGG3BQQ/sIObpilFUGFOxESz8BUOFySkaIs+Y9f0Qaqq76SZBAQXQJI6KPbYjKM42AICAAgDCSJIuVClTp0rZxYurEOgQII4WhQ1ghHPnTt45B4Iw9juI0h3RYwYKWLSJJGUKomcHJkO27SWMotMS3ct5sgkYJKUREkEhA0bN24QwTbhyDRpSpVGK6YKWrRorVi1cLFUmrZ2GN1pI0nySDJbt+zVszeVRYpBgpiECBr0RtKrTJUim9rixVJq2dax67suG7Vq1Kj/ESJ06DCiRIgQQZJS5wkUCVSkWJBQJ86Zg3HiSJEg5YqZg04elahjZaGaNGrQnImDEOEVLYYTL060KNGhP3bw3CGkKPGi4IsYKT58CFFwRosI/bkj+zYjQ4r+GAqeyBAgQIYMMf+THTuhE4GaUDHg4EGFOgzlDBAo4VGTK1swn2GN5k2c9gms2DlU8WJGG3XkDkghESFNNglqs+CCCSrIoDbmvGQNhA8ueI5N2CwozBFg0GAOiCGasw6J62BYzV7xlMgOPPOoIg888LjCSirKsFPiVhhpE42I49iCij2xvDLVCmkJIgg0JSq5pJLy2PWLkn1JaSJffRWG2GKIIAaF/xROVGCGaY5ZEccjUrBWgmcWSCGFGSUc0EQcZpyhXmpptHZZHFfEod1xuPWJGx5w9HeIIsIloohytx2HSKGMOEqIFnf8QYhw2/0B3HXecdfdd9oZMlETBjzwABVOXLZQBQJF0MRBWaDBWn2t5QdRIHcg8h9G7whIYIEg3WBOXyHlOCxIL2EjZYFbsWNTNuy4Y44RSUgz7FYgqZOONdkM+847Ll70zoyp6EJtrgtq5c478dSSSiyuqEJkCiaYUMIv8cQTI77vUKuvk1T5guxH7HxEpZRXGneccVhAwaWec0pRQRVWqIdGHVQ8cpkUDlsBJ6ypNXRFxXpOashhhZlMiP8dcABymCK22Wbdb4koZpujiwBixx2AUOpyItpV6l0hhTDnx8jaMafII6I+4IQTrVURR6oDVXEFFvXZh0YbrA0AEX+IWpTrrr36ek6v5Ob4kbECf8Tructe0+yzRUhrtkfXZkuut9zeQuO4OeqLrjDCyDPPPLPMokoqqigObyORlABDM8soMzkyxQDziy/efBOOOOLIM0srrbTgSzvBBjzwOVWyU9h2Bx/y6RtWWPHII1Wc0ZkUJdTeWglN1HGQFWi4tpkVWLz6xqvC37mZHd794R0hOhdmhxvZaaGFzodYJ3OWjBYa3M0577wIIiYnhhvrQv+hxaSF6AzIH4o4oXT/HROolycJAkGAhZ5xwJq81iBSBy0wQhFfQ9dGtOERrZRuHe34lQOTdS5qoQ0bxwqJsNwGN3PIbVp0a4fdsDHBrXgLIySoCjJy5Q9/0IMetyBBBl7QDGQQoxfioAUqYhGLVMBrEFxggjDiIY8hlqMcIdrGNoRxDGU8QwYjOEEqRie2KaWuYAZ7HckgdYfN6AkSrnECFSr2Gtl50X9pSMOp0JAGNaoBP6wZ3kKwl50rtY45vSEEFq6HMztID0uJaZkiFHEzPhJiZojYjiHOdwj4SW99k+oO9pBmngfIDjNlIkE5BpKQhbyqPm1gyNYSMMDfHBAe5YCAMIR1OiKYQ2wj/yRWO4wlwZC47Vhxmxvd3GG3bMBjWC16UYxWwIgVsIIer3CFLVwgw2RsAxrbyBE8ZoELe9hjSKwoUiACwYRnJmuB1BqHBlTRgl8wkIFUVN3JDrMpSAUqDlUL3u2kMJk6SOERB6Bda1ITB4slz38MedX9NiMbkvXpEMUBRG8Akc1BHCJ6z7se9tiXvUMNUme4KQ7JaNNQQnAHEFqwA/aY49GVOUIX56mC7aogBSiUQBbEIEEWMPOGWMEhDnPggiIMYIAA1CF+hijlKbOCQQKxg5Wu/GAsLcjABYKkls7iIC7NFo9cGMAUpjhFL7diC8VZFRWtYMEgRgAOcZhDHkIcB/9al/HMrcgDh9S0JjYFsQRulo0dIlrbN1BAFWNE0CPnlNLz5ngySMHhDW54Q38uo7wxrbE1j6gPGivwBCesEQ1YsFMcKsualMWGowfLUm56owWEgDQQWirZILKZBT2yTzeE1FJxzpcl7nT0o9DzTnYIpYtRveYRV7CCCeyhg2K4ABKOyAATNPACGHDgA7pAhuFyoIElkMAEuxhHWcdBjhFso1dqK2orTycsCtZygnVN2y09CI9x1CIXAHLHOEgxivmS4r3uOIUpUkEKUZRiKiYYwVbioQJMlIIUpLiEOXJUi1MAKRZmWUWR1CKIZ4JIHWprhzRSUoRqgOQbqaAKMcj/dq7S+UUbqssOI59nspS9gQ1ssMOazqAaNWRNDTZu443rB0YZW83GyTuDFgr7BuwZh6DFaQ6kXJMzxJQsECg2zMrgd73saCkxizotIoXm0ZCK9HnSqcVOLVCFHzoCEi+4BwyGMAIYwEAHv5CFLHRgDDgXAwi+oMU3dsANeogDGEBgRgtzEA3vOhC8AZOSlGBZugyNeIrGMocRozUtU5DiE6MwhTy2Mo5RiKLTpMj0VvCr31D0lxUsqEGAUcAJT7AaEwnOVS1KASRqtgLCaQnEhG+ABCKkAx1qm4ZXqKE2cawCxH1lWzvWYWIpQVSiXGZxG9pAhSdYAE4zrtONbUym/0ecRo1nVE1lz/AGQcWBkEVmsiGao5s62IGPx/mNlgZ4BztAuXyupfJioudZkiGytiFlpM4SSQtdXOAC9dABCSARCBKQQwATIMFCzEAHQAyCCWF4xAty8Yxh7OIb3NhBN+ZBj4/LYhbIEKpfSFQ6IhT6HAlyeTbIdrZz0NyC2Ig5zXOu85dUgwYwiEQS5taJTvMX1PAluig+/Y71wkPUoyD1WZqR6k6w2hOYWCu6amEKVNTiFjy0dWonDIJdp8PCHwE2SYT9EXmwwthrQ7ayEQ3Rdn/0eigrbBvgoNIJrKkOqcm2jzFGhdbIWA2bWaOdGAIHOPSGO+qscvkQituPGv8GYYTSQhYkdRhA2Lvdud38+kAa0u0UZsvvU7Fnc3GeOmzBC2aIQxUIkEkJVIA+4mZeb0pQAgIgQBC5mMU98IGPe8xDHAMQgDbOYcFsLH/lVTpHtpifrRG2AxvVqMY1sr+NYjjjGc2QxvUdlI5qoMDAnOgCGKbliVCwvxRGHwfSPfGKU5TC/VdNxdNL3YIUYiQelqA6q2UC1rnDgi2CJLTAu9haJCjTNoxdEfSawLADDpBEETSLwPRLCxDDsbFN3EnJFqxWs20B9qQMHLSBG+ABjFmBE1hAHaBBtsVBFEhBFfgWffgPGpjBmCTPt+2JbHAURxGUlhRGRAWWbwTScTj/gkKF1CI11EeB1MochmtNipRBVOj92/oQQiFsh0mRCu6cgRVIQDkoQAQ4gWswBH7klglIAQE8QBbQwVpAQ1bJwwA8QDZYgx3a4c25wzrcAF9cAzZEAzQkSDRkQznJQzFkgwAMAPZdwzlk1S18w/hVw80JAwpwmiicX/rxQyeAAie6H0ZEE9KJAqfN1yh8Qn5xWqmlwi68g1b4X9V5Qh9cAA3QwAwQQ5FMgjjBVVqsQCzIAwgkARIcQTWUyA2QxDSogzqsQzzMgguIkwaq0sBog9zJkXdA1M3ggWG5ARz4gSJYgQxuBiBo25pcAe3EgcRwEhzcTsOo0asQ0mC9I8qE/167IY0jwBsSTscTWs8eOSFHaQE4vqNHFRYKghQ/6sxuQYATrElKDQA5OABBnONMtQb8EEIJqOEDBJ0REEE1nIOOmAMdWoM0CIBS6IUestw6vM0AEAABDMAApBKBqMM5DGJKQkNgKBBGpMI3qEMiRoMARIImEB0nBIKHzIIncCKp1QJS0l8oIh37nQL+8ddUpEIqyMIu6IIukAKrdQIn6EEe4IFX5kEeFMIJqIIrxEIPnYAtfMMRBF0ShIA02AAIUOA1pEM6rMMsAIMkiBNfqQ1TdWBfwAFuZcfz8BGLGdYb+EEjXIHvGE8crMYjPIHsKAIVnFELdtJmTIwaLcTiBf+KV85bu32mFhxC8zShFlhABQhCPSqCI0xE85RM6UXKvH3UvPGG9AiNyejGG+jGvMGBFvCGc4hKAjwAFLDkACRAAYRhBJAAFsgUQ0gEIFQkAlxkEaREDnDks5SDA9RhIrKkAGjLOrCcOtycSqqkALhkO6CDH2bDeLKkXmhFKnSDOqQk711CJhCdVhrY0xmlKHrC0C0lU4KCU+bfWRTC1m1CJ3yCJ3wCJ2yCHriBgzooHvwBHqRCJXxdhCHgCLBl0CFBMB5BRmIDXcYDN0TDCqxCBvLF24GEX7IDHryPYG4ZztyBjMqoFjAUIpjRDXYGQpzRapyBjaVBINCHnSCWHAn/lsmsU+WxTxNSBgU8QiA5wmo6Ah8RFKQQpETpTHO4o20WhmuhoJL6Qd5JhAEgQHBKAJeUChgOBAWYBma+AUI4AiVIAQRIp0pI441gZx0S50omiAXZYTVEw3juKc2pA/OJ53q+3Dlswzmgw0PwHiZggiguJfuBQih0WihQqqVK6qU6JaWSQrG1AArIWh/wAanuAVc26INWDyqkwiqowAr0UAukwgZo6IYegYfWBF2KwzZwwIedKF+S2I3YaV8QEopV4/o0GxWuD2akgRVMwGhcgUK4YLZ9m7ixW2u5qPT8IEEZh5JqgSA4QRRYgAU8wmgowhbUSsBhh3PcweK1q3cU/9YjDZaEBhkeRJQWnCD7iApBBIBKRcAUKAByQsypzBR+1AEkUEIgUEEEJMF0XoM1BAYjlsMDRIM1CMBKSsBOUoM1CEY0yKdKDkA0VIMdFsFgeKxKJsgdZotKOgECXAKkVmoosp/MXionigLMWurMAmgqfAIo6F8KeAIq9MEmcAInaOUmbMKDguUJ3MIxCUmtXagLZIBOaGiHFoE10GU6gAM0gIAqGNuvTomwsoP4FOtIAQIIagEWZMFqwdjF2EEJTABKRSvgfdsbDdCUYWu2mszBdKsgQIEgNIETNMEjiCsWDELOBBJ2RIqDRlsbrMEaCFm8mgz8yCg2sk+7EekFCP8DNAQA7dVBBEjAFDgAOSjAA0jBmCzETMEBQkACJBjC7yBBRl5fDqRENmAnxW4ncR5fx7JkoH5sNJQs7/aunvKkSiJASmLCJfinzU4qpXJizTLl8m7qzoICKdhFCpDCKfBBJ2xvJxgoJ4Al+L4CKshCWcICrLaAEoDBTrBlMJYEOmDtN4SANnTtiWKQ2qwoH6FYIEBU2p6t6AVC7UxACQDCQXgRZN2YalwNQ5yBoHDZYK2TcaBM3aEUfDyCIDzCBFRAuF4BIliAIyzSHRgW4zqu4x5WvLJWbwYKb9adHViANhTqNHCJv07BFEAAclpA1SwwPWWBajpGHSSBrfbEdAL/gHlo5/EJABInYu8Kb0rmrkoWwBKPZwEgAAIUQAFkQn3658zmLPspr/TyLCm0XQtc7ylsQtVppSd8L/gWgj3kUPnCKgvQaq1mJNZmLQ6Yw6c+49oAK/4KTTY5mUdhQf8iKxY4AhWoCUK4hg4icGoosIylQbnl7TsiUkMRpB1cQRQkJNNAQQVIFgVwshQEQvSUoIuxQRuwgRq4WBvkZunhwYOKsCmzVnfaHDZQQxVAAA3TsAOoCrQ2J286QhOoZsRcQfsWAQ5cHw5IA3ZCwzWMJDUAgFJYbBR/LHfq6TTz3kNQMQIQQCZsghdvMSjMF6XeLFOGglOCsRiTMQDyJyco/yj45oEktLE9lKUuDkILrIAcdygdYy04RIhd6LE5lRii4YH7/HEGLMG5/nE2vSjTpMecnNEiT2vi7clMsasUSvLJON4hYI/zaAF8OMEEhDTEJGQoUwQgyMEprwEbCMqQacEbsPIoM64bkHAb6BEJCEOhWhA1CEAu6zI5nMLFSAFmMJ4WXEEgFHLtWMEVAHFJLGIzl0MVW9/1VcM0DIY0r6TwqiQ0HEMO5AA0XLMUazMCaEIWa6rMOm8orN/MRq/NnjP1Wi/2fgKCpjEnhIIaK20sAAk9n0Va3DOtBmMFUEAI8BpdokM3nIM50C9A84pAS8kSaABka4AHCMEQdIAGbP+ABggCF6itCFLcDFbBS6eBiyFP4dWJZU7elMHjAxsGpGzZ9QRCIkRBYFNAJ4NrFXyrIJx0SufdHbjB87x0YMJBKZ8yG6xBTWtBIOA0LWODNMxwLj8AOVCCafTyHbCMI1jBDFKBxPBEU2ff20A1BWzsVA/GNATAejKx5uqAenvAV19zFWtzAmjCT2rxWTtvGm8x+5ViW09v9VJFCnTCKcg1ghooKNx1HqhAXs+zLFgTWtgzPrMlBThcSOM01mKDLyC2GCNDBAV0sCJaEHx4EACBDoiBGIB4EOzAEcwBHcwo5sUUzhC3m9pBY5r2QsSB88AP9Kj2YDGhRGXTI1SAE3D/CQU8AQWsCRZYALgGghy4QeO6QRz0toyaIEitT4upsqDAgRtcDwVogwVJgzUsX0/7tAv8bROQgBnQG+YJwhVUASNotxUUs1PXLglcwMOONzWU98cu8QBIgzGodzEUww7kAFgjwJhScXzPd6ZGL/OCAqtxwjiLAida2n6ZM3/bhQpoQoAjaCdob/eCrx7k0Fi4gizYAl87OPtOgwAEABQEgDS8L11awy5gOFUkw4YTVWP3hWxkkyDYAOymeBmUQYmbgUqXcim3G3G7wRlggd/9qJ2YAW/iOBHquL6ZTGuZD7VFwWRVAJdAgQUIwGRIgR007hq8AbsWtymvcjYyebS5/0HzVK4WIN/NSQM2fHk2gG5Pi64rSEITKMEI0AG9zdsHXoEkELAVcDfJenc2kEMtPEOdX99ghKQAREXwrqRIasMO7MBw7UAQOIGea65YI4AlaEIp/Od8RS8oyHWjo/XJC/gnUDoYh04LqIAfrEAfmOo7v/MenEIs2MI8v8K7mFpapEKGBt2GWUAUTAA013E1XLg5iHEyhBeH42924Jo5rCUSfIEcyAEZCAEZDDexG7uLLV4dtMGMNVZrPA/a57i0l55uPM8WTD0UAC4FRMGQQ4ZkQUEUXMEdiLug3IEpFzcJn3uqjpuXaoEMcLnNSWI2OLdP54ItzAAGkIAc0Fu4K/+mJVgCAng7U8du9tWu41cDAFT1nUsDTxrDBwQBCCgxxQ/ANmD8n2u8Gq6nMKi3DgiAWIc8JxCd8558J0wqyrOz87K8puvsy1PFpQetHuzBHpDq0TJoHuR8LNTCPK8LXzNBLojAhhLBOSC9aQIA1qJDNXgDYtuFMoyIA7kDokl9dgjCODQBF1RAEpgBG5QB15PwGmTbKhN3tNVBZZ1RfZgBQNz5M5AgIEIHESZECOjOHTh/tMiRA6dOEyhPnlSoACVKlCdQKEjRogUOmzVxtNhh04ZNmjUv15hs48bNGztwtAzM8kwbNmzRpFXDli3CFKNTIjggd8IVuAsY6uS80yb/SxY/fhAUkJDESNciRKpdy0YOwSsaAgBQmyZNADRoQOACyQGNAIEBd7cB2aGDrxApA+oO0KYj7ocCCBCf0MRJlKhQoCB78sQJ1ONPkj1t6gQZ1GXMnjp9OpXqEyhSrFi1UOHpFCdOnWCXBtVJT549p2LVsveqVqpWrFikyGBrRJIkSKahmzbBAoAJ6aAL7WbO3O8WysytW9euHTvv7NZp+87ODiDzj8w14aJkWpk1ZYSMgamGfn01MVeyAZQGTRr+aNBoAw/zGkFkIIPMM0ihgyAqzw6CsAjEESicgEKKKCh4ooooLKjCijquyAIOlu5IiSWWWoKJjTfeuIMNN9p4/wMOOOSApqehBPCJmqKOSqqWCGq55QImtDDvDjfo2MINOBIoIIEkjujKiK+qGUuBW2yZgJpqorlLmLjiwiAwu4YBEwglpKiLAAGeMbMJxBDLhLFQHAMFM8o4k6yTTTjr7DPQRCPNNNRU88SUTkCTjDNO9rDtlFdesceeWFz4jYUVMnglA+OQoCadaSqYYAIKoEsHh3S0Gaa61JZZB7x23OnOu/DGe9A8EszhYgs6pvnivfhe8m+NNlSMCUY24jgjCzTOADDAAQFZ5JCCCEFwQUIaBKS8P8wLxBBHFHEiCiguGlfcKq5IN1k27EgJjjjigIPFmlhk0Y578XDXDBt9Gv+KGmum4fEoB2iJABdXMBAEDjzwWBgSDGRsEgKupCziq7EcSMCVGdgCbIAvzUxCgsAGEACEuITIIk27BDNTkATgxAQTxxqzUzI8IeuEk01w9vMzTgIt7bTUVCjlEsxKewyUTTaxzRRbZJE0FnssXWGEGoyD0ppPn8iwCOiwqQY6aHwhVBlptoNVVvDE++5eLbagQZhAsqCjqzTgIyMNNdI4Y0WW3pX3jZrueKPZMxA/I8acCinkDzv8+KPxQgwh5Ko/EHocjiMft+OOe6WQ4okJroiigieiQPdDK6qoI44V5Z2pjdlpr33GGfOFkV9r+sVmx6OQeoCWAxKAhQQuaIL/gyYTLhjEkKyejHJKi4sIgBwHGMglFQnuItNMIJKIgOQBJjAiCCG8uGJklrUxk4sI4LzkksYa80xnyCyLrU+b9QR6NKFZ0QpVpOISnPDE/uzENNuUAhVTiwUuJAUcFmwACVkzAjbSQQ2MVIAI0UEHdM7hDReo4jrmOAd3YvUdWs1qJHCTATToVgcwTMAMZBACGfiWBjPAZA0CmVwhAJGSNLThDGYwwxnalRM/4MEPjZPfJa5SCEtc4g+RI4S7RuS5hniuDnWwgoauoJErQOEKXQxdHVwSIzes5ES0Y0N+3vjGJa3ERtnAhgAEYMff9YhgCGhALVywhTzogZB5KAEX/0pACOhRjHoWs54DGpCAWwRCAB5rk5m+8Ag11UUAEejiFVYWmLeA6QrwQ0ACpkg/UdhMMwh05Wc0EzTT/CYFhYDNATsjmz01bQ+mgGAsbOECeriiFSxgAQeQUEEkEAGD2KCABSbQQXSIDTrruAcLWtGCZWhjHedgRwpn1TbwVAVuy4jGFlIyBwp8wYY4TAOyYvISH04uiCRpgxGNWCItMAxyebhKEy1hiSXiwQ0MY+I+lZcShn0uXeSKghSgUAWIhq4Kj6gDsYZ1rDiyEUUblaNJ1iCAGxVgANHwncCQQrBKNAABqtDCG/IQUzyUQBCZ2ESTnuSVRgLgeg1YwC1c8P+XuwzgA2AKAhY0ucm7RMAJj0AAYAITDTAJwQolgFME5ke/UOhsE7JxZZ9As7OuypIUlkqB/jrDmV36UwUuuMUJSmCCqdXDBSswQjKTSQR0oIMa2ABVB7FxDeioIx/3eEU2maGNcyzWVSoU5zoCgU4uCGMC6LyDGYpwhHbepw1xGBaJ7hXa0D5CDm/A5+bu8JKVDOtFbkgBJtb4ojcwjCaS8+c+2wUIKTjBAk+4AhaqwBEqQIEKrHudajWqoo4W60UgHUFPspGNaFQJACiNgPBO0IA/HgIPMY2pCezQhz40KQJI8AoRqMfTBWg3Aa8IxCPuIgAKBCEuSbjCBIZayaH/QtUugREAB+gbBC5YoS6IicDMVLmnzeBPaV/VGdAg879ZEg2tsvmEWPPQB0tE4hCLCEQgXHCPe8DCrkdQJjNxgMFqGKGD18BgOtQhDnvYghu3UMZiz6GdxrJNhWf0gjAuQAc5GDEJ0xjDDTkrhzXUpA2em51HSSAIM8TBiDOhSRyX7IaYWgIT/mzi5BCxiIBOsRB4aJcd4vBFKaALdeWqgxk+BFI3etSj+JEJSClgx2gIYLrSta5SUKDdW6hgJPfKQybycIfxOilKVLoBenmqAO0+oBa5oMJQAxCFIQghCViIwpasUQ1peAwwCBhTYCQQBSVkwQqNKDACMpEJVdYp/xS1rkyDv+pVUEi4rKk5a2g484nLYFgPpTiBJFBBiUPI9R4z3sAROEWEaWwtHdX4SrVLFY914MMFqXCFMrSRjWko1pvsaMcKvVPGONBBGFGQiBzoYAZqGAHJS1Zy7EqE5tvNCBIkeHOVmfjPgRRCfo0b8xMvEYlGLELMBB8ow94QhyqgqyMQTV0cujgiOdLEyjTxeMc/zpKX5Hko0IjGlqRhXexqt6V0qAMc+qCJPuChDotOwBEsRoRrXAMHRIi0diP5Cgs4ASjTmEYRkgAGI2ypGtVYyyYJYGqoL/URU3BqgROgiU3MujG2rsxXwc5r6/z6TzdjmhuKjYITtOAFkv8gQaRe0Y0QQNs4Sy+VtZlJbXXoIx7akAEJJvGCaEwDx409tzjZIYcuCkIbUchCSuJdBBwEgQwxadGSlJcvLdyBYbdDBA0EAS8zzA4O/xS4FsawhYMvIhGJQIQhDJGIPxQUEPXiOHCv8BFyVeEMrovD4GhSL+GzSHD12rfy1nCGAAgjutCI7h2BhxQI1CK7DWDAKx7RBExwAhOOwIMTMIFTnBNB5zvHgTTIIWnt/pQYR5jGNawRf6dXgxr1nwYABAB1/Uc9MAkg2SkzQRO4rutqDdfArk/EztdgA1H+hBP4YBPQzhQqoRFQoAVQgARcgRVcoBt8gQOypgherNpy7oP/YAwf8uEcuEEVUIAGoIHw1iEbdgzd2GEksmAJhEEQWigiyqAaKC8m4MAOZGREbGKfOm9GtGAGSGAOjOgMSq8QBK6KCiERAuoSCoHhDIFyGscQlMfjYGR24gALwLBCQKSLXMch9s2g0DAN1bBh2EAQhGEotIEexiEYtOEBkKJHIGAWqq8BaAEXJEATMuESJgAPJsASxI/8ym/n0C8BgI6lbGEali7+5I/+jE4a8G//oA5O4KS/TkkTEGwAHcMAhU3X9ofXCOWsXuNPdIYP+MAN/EAFHMEEUKEWbKEFWmEVWMAFvGEWYCADlICZ7s5iTmWw8AEezoEeYKEFRgAaqCHc/xbLscajhZpgbnJQDtRg8iqvDX6QRt7gRfIFDWckEGiABJoAC6gMD36I4J4IBVDAEuxgDeyAcq6wcQihoLiQC+PACbBACiogdaSADOMFd9ZwIA3KDvDgDx6hjqKrAHQBF2qhAi5gCa6gCqRPD4GuvS6hEVTAEl4AD3TBFKDnCBBx53ZuLBgR6BTAFmqA/CQx1OwPAPCPvzAx6jSRZAggAQIQFAkQMnSNFBFQUIZGNWCDFEjhwWCDE/pAD/DABGTBIWVBFmpBFSzFBWqBFnLhBZTBBkiw2qYkBOMBH9TBHOrBHlogBoRhSxiLOw4vGkfiAoSBC1rIDpQsDIAgG7dRDv/WaEnQ0F4qwAJGAPTerPQGwg8A4YcuwRIKYY3goDCDyCGIhaC4kPjgIPcyYgKewHXIsCHWkPMWivM+5xvNTAtKgAXDLRuEwQAwAQ9IAAMyoAu+gA6wYAoeYBZWCuhgwRQgAQUuAbxgwBIMoAAC4DhYLCx8QhvSrxEb4ABagcWogSSrASZhEo/ybybVBDHUZL9wUgBBEdeE7QA5IwEtsBEkYRIkIRImYRIq4QReQAZK4AVqgR6kxhZe4AQsJRVmARl2oRZiwAayoTSnAQNC4BzQQR3WgR7EAR2EgRboqhm0wQbOQbHU8tzKzTuSaBnRKSVuIg3aaVh+0HNia7YapmH/3gAKAIACSIAEmIAL8FINIYcwr8geCWoN7kNGsyx5FgYNnQAjnkAKMO4O4EUz05AzDfIbP5Mz8eASNKERoEEYtEEbhAET+CAPRoADOEAJlOALyqAK8lASGvEWXEEXdCEXdOEFxJQXeOEbeKEXegEYhgEY1jQYygGSGlEBXmEEiMAIqsEl66/+ogEm7UIa2GJ8ZNIugIIa9qyTZG0ARXEUDzBQDug0VuFESaAE5kBSx5EEZgAGYqAGZmAZYiAGZOAFYKBSgAMFBsELMkAZdoEEMoAJXHUJXJUJMqAG7gEXvOALMIAEZqEZlKEasoMa0sYd3KGbzI07omILoCEAMNRz/+BAQ4UADN7pB+MltjBvRgYnCgLAAk40RengDOzjPuzjJWTEJOpDtWRrRobUoO7gdDbiCuJADn70c9J1RjizXs3MMxdG65jGBIRBGMYhFwphEjZAB3aABwx2B4SgCx6hYOa0FjyMbuyAC5qgCTAgV0/0ESp2YptgAOQU6BjgAGwBA7qi6erPJ3bOGqgBAKZN/v4l1PSUz/LUGq6B/uqvBIpyFHBWq9JqFD2hO3OpJx11UFghFYi2BbZgBVwgaZX2BVaABFjgBS6FBE5g7SzFVAdhEEgAF5QhAwThageBCTRAA0jAFnBBELYAa0tAB37hGLzp3BpLWLvJHd6hOygiEP+EIQDupSFmZA1syAjUAHYGp6M+7o3qIACaYATIUUW9lT7m41tjBKQ2TiAZhgjxgPO0AAo0ogJaR93gJQ7MUHDsVW9vYnPwQF+Z5hJ04R5ooWAN1mB74HV7wGB1YB4OADlpYRG4UA66VhAEgQkioQTiygTU8wUOoGNR0hVIwAKQo+lkliRlVhLzFP6edyh84vmygWSpQRqi4QIE4QUI4BGqyA8wAQVOwRJMwRI0IX2ZZn1d4zWOshNGA1E6IYBcoX5XgRF8oxX0V4BYYRVUQRVWIYAFeBWqhh1T4ARcYBeEQAROtAZg4AV2oBtioAu6YBBQwJh0YBaAoR36gR88WFj/PZgf/CGE+aGI6MAcLkAOOO92+FYIpoEMXmQL60xF3mANtmA1E2YOzkBGv5Vx4VF5ZGu2bjQNF4bzDFILQmVcuqhzj+923MAMbyLftIDVAMF0ua+BbqF1Y5cHYPd1f+AH5MIAGKARD6AFzOxe6IAQgLcESGAF3PhSWmAFVAAFEGCMG3EBcgEXMMAGKiC66A9Q12JPhSEaoEEZhkEYlkEJkuACwMEbfgEYtNY5LMAvwSAJiqBfZ0AJyOALSEAX2BgZkEEXdgEG7MCI5uALviBetAAGZmEe5uEVVEEWgOoWKWEQLvUWZiEWnlIW+jAXmuGBkxYXcOF/C1jtSEADmMAD/4rhKnNAFu5hFib4C7ggbDVAEk7AHoDhG2jhG8BhF4hhGcx0F3YhTEO598ggHqJAC14uCFt4GpKgtWqCzjbODtxAC1aTCQThzWbnypYkRuiZRf6gcm8iivnJoBbmoDcHCzgiCjIuCGckIKeVoSgEmkQlAAQAE9gXUlKBBVqXi10XdsE4COjrBU6SvV6hCTL3CSa5DuhgAnTBFmA6F3KhGGBANGsXOQ8AKmlhF2hhFr5hnHWBGERZTMdZGXyBFmqBF5QADDCgG2RhFqB6F4KBBqDAAq7gC5oOGkQlCb4gCf4OCywABmhgF2bhBYbMDMoADMCgDORAC5xAALQZlqG6Hv8ykAUGIRhIQEHpodkkhR6iumRI4ALyDwYkwVJYAAYCuwmioAmSQFI94IFlQJGVYAmWAAO6AJFg4QXmQcSajR7GUsQkJbTh5ZyxQF06yoaKDC/vcbW5MBBOdAm4gA7mQAuemAg37wcbhnRvJ0SbWBtnZElY5Ao+BOMiznO3yA6yYCKhYAJgkrmdIwDwz6ZONxZUQQVUoKO3mItBWgjEQAiAYAlk02MzGyYDYAIC4AmMKADmwbP9uh5mQRfiIBBuATkj6antoR7qgR7oYR6gmr+/wa/5WxbooRjsgRswgKm7gR562heKYRZk4RdyIQYuyBrEQReCYamTAACcAUzFORj/RuARqKyG1JoO6ACJ31oXXiEVkGEYZiEDLdDCZ6Gn/boWiIEYenoXKgkY8CgAKqARfgNpC2AjrKB00AUMoyBEvGjijvxEA4FoX8Ae6GGX8VtSxhLK8RvjosAc6uAM4KUL3aCdemULF4YmaAsn6Lkm7Hk1cbBzPCe3m/jN5WXf3kAbZysI76AOLuAKFC8qsqC0N4QCAiDQy/t0MgIjoOAR9JUTTMEeUAF9hQC7uxh2gcAIxCAIfkAIYpOMXQE6VXYCqGwY1tu9Z0EOd0ECEgAXSlq7GADF71vU+duVv0EXoLqVn7rBv6EJwGADYlycX+EW8LseVHcasIHCvYEWlhoM/z7gGW7gGZ6BBpCBBphgDsqADshgxOkgCzIECnQBFlShFkbdxVcABnYhvzlbdWfhvuehwqV6HnSBBHycFZBWAAJAAirACUIlCyKKAiogQyjACXgrdQRBElLjBRzcFrxdwGecFhBeFjCOArQhDpglDvj5yMoACS5gCwiqCDfHoZUHDpxAVEogEhbhiVjvCpfodiQzzuUFDzheeY7biyCKOTxig0QlVGr+IzrioSoOo5lGE1zhFUwBo/kACLQ40r0YCMSgu3sgCLbgDO44FgQgZaGbAqiMm4dhF5ABBoZhGGTgARxgAGphvRoxAZ6SFsRhF74BqmMdlGV91lPhBYCBF/+WAAyWII+xhBVg2uBpgRh4xxp6YRZ2gauTAARAgAhCgAOOAAOsdAm+YAm6YJPpwA62oLeq2hZSwdt3AdzTftbx+73HweylGhwsgAJoYRgoYBF+fAVCJdDp/eNV2glkgAIwpALWLAomtQVSI8Tu2x7Kna/LHQ3MIBqEwQyY5QzyEg5sqAy6gALmwM1l5Pk7Hg7O4AkCIOQT4YkSQVpgr/US4Z9b/nYaQl4/Bw5UZlwqQNABoLxFBXXWLF1+CwyxILnDSHQuYX0xwR5UIQVKYRP4YA86WrsBoodAgUGAiBkjpgeQLm4cNHjYoFYuANGE/YIRx0w4ceLGzQP3LRyMAgn/BtRCwABiAwYGYBWjMYIEiQs0ZMq8YNMFCQwkkoBJwgSD0FQamHQZhIGJNWzWfM2wkOQLmCpQKNC4UANDhi5evHAFQ4aLFy4YLjS5gCsVMnDhXLFqweLbrlnESOjaBYOEgGC6BEwIMAGKAAITErVitSJFBSgSJAiQIqUOFCdRojzKIqWCEwtOZKp6m6oePXuk7dU7PfqeantvzAiTFgfOm9lu3LwpI6YMHQpg4MBx41s2Ht9u7tixMEBSoUKXLiUqZMjQ8unL7eCJQ8dOFitXtly5YgVyFCdPKkw4f57CEylVvmO5ggUL9ypVxEOxQMF8AAABLG36bwosqFiCySZ8//DRRw88LDhQgwoFIQYZY/TwgxKAOARRArIgE8wu38BwRRUbgRROON/wMowBBBigywEKLKCShrNw9E2NIPGCY468pPICMsgoAYYSwwSzzDO3sBBDDDPIAM05TEVTExhfJEFBfgEMs4wMGKyxhhlm0AEGGEsowQEGRoRQQy6p1EAEB6u8tUIIRYRAQwhGjHCBEheMMAIGAVQQxRNRTFDBIIclVsETUAgqRRR1XAHFBVVEgUVlUUxKwQtvtuACLbTEYk8staAyiyymzlJLqmeYYQ4FcZwx2xttAGdGbnBYcIQdsr2BBx7AEQeHH9IV8gdz0VGHbCGA/OGEeec9sV4V8/9dwd53IbI3aaPQmufseQHsB0C44gIgwCX/bYJKLAMWeCAfhSjooINADBEhGUEMoQQCCzwwBUSvRMLFFltgUQINBvMJk0z5WWDBWRU8oBIDucgyT8UWX1yxR7bkwpEFP41gcMIGy/AMNOgwBc0MMUQFxl8BQAMNL73QwCUba5QRJhl0kPXMMzakxcGZb7KwQgce2GADESDY8MEQNshAhAcGDwGCwRswcRgLKTQhBRRQRCGFBVc8sVlkWdBnwWIWEMPKWy18U4sssLxSyyt2w1LLLrsQEwMaZJQTRRx12OYGG7SSUcYdSkxDxx2ywTHcbL75sWwhfvhBHSDQDTud5oD/jO0stJV1/QR63oI77rjepi4uuAIUuAknqtijggqdtMvHHpHAG+9AP4ghRhJkhFEMMxMoAEcbEDxUiwt1CNJEE3V8QUMMWALDyzfgkGPAAwbQg0wc/cZoKsbmV2wLLhXbAAYGF9OSy8XioIOONeGM08sSU1IARQAUBCOOYMjAZlzCGRjMwKUKBGMc0UiFKpgggAt8pgUruAAFBCAAaFjgAkm4wAWEAjIjcMBgGEiCBg6VAkFwZlJggwxV2lOHKgygCRSIgt425YJZxAIWPOzh3Gghjh3wYAdn+FtvzkC4X83BVnKYRhJ0ZZzh3EELdrDDHzB3OT8Ua4vJIpYf7ECs/woApmFVaMIEwvUt1rWOdROwAOtQN4EBZOI/sotF7TJxoD3ocQ8c4F3vKCSEMTBBKs7oRgimUJvxIcAV/gNMRqARjZIFoxfBCEY5DACBAYADGFjAEEQYELeNfGMc45AHKcEhjm/0Ahy3SEbH2teRUrbCBTT6RjnoZ41oWEUJX4hCALzmhAA8QxgVYIMxbxYmBK4hCsKARgBckAoa+G9TKwBMedKWKMpgqgIWsNQTKIA1xKxAJkLxIGW+IAUKWMAK76kCBppwhRkgY1Mt0MUr5tZDuuUiF8EQRjIsAYcomKMKr3pDcP5ghzEQYQ53kMM3t2CHR12BDlaYDCAwZzk/5P8Bc3kgluYy94c7uMEPh3hEEwSxBTrMQQ5YKB1guHUe/gDmjH8R1wSiMK4KhCumJtDEfzAxt1OYAo+52+MePPBHeQ0BcV/oQDeOcYU2tGF8C3gFDC7wBAtkZAIU+FaVohGNAhQAAhKAhg2qACOVNCABsFAGJGEGDRrM4BnSBAANeFQynySBBjATxi1aEDILYgMd1ZhGMHwilSpQwCxRgMIEnkBAZB5wDWyIQwAGMAA1kSAAFpjgCp5VQ/qItj5R4MzoKrOEVrSCBS2QgQw6QASDhWAII6QBB5YQgp2MKSgk2BQLcoFPHr7iFvuEhAlecIlSvKEJ2qhDHNgAB8fdYbr/YRDCSuVABmpcCj1jC4ATtAAIQ1wxD2/Iwx/wkMU/XHQ5F8UDZYUiiEHQQQ5eYilM+fOEb70UXE+wKU7DpVP+AIACKDhXJkSlAlMYKI9GFQODkkohIHyBDGTIADeAEdU2UMEhDqCFLRJVgYyokz+BgaQABkBWsELDAGptgAJs4YoQgDUa0LiADWBmAWg8Axc1MJhelQBJANwCBSOAKw0GWw0KTAALUvpCewalKLBxqYDJtFkczhiAW6TiggI4DAUhI4XvRCELMYzhpZrAwgtwgQkb4IY9XFAPWsziFrbQxQw80AEYxEAEHohBMZrhgRvo+QbKOIwLcIEqVaTqFbh4/8E+B7GFAViCFHiggDDmawYtPIo9T0iCEPJTujP2bz9W6G8V7HC5XvnKDX8oXBYvt5w//KZLM2BGBgIxBzO0gUt1MI8bS5cob1ngl21sXRUE3N/zCKDA/ykF3mqniXYZdQ9+2MaD/wgEISzVC2RQAjGegQVZwQFiDUAALLAa4jP0d8AAiCkAElDRcEUjFwlYyScRYNVoUAQDNohGvwcMDeIugxhL+EkyZJCMZaSiBZCkADSkgeR2M1kql6qAetJGhSlLVplncBY0/dJZOFWBCuzBQnvgEx9BYAF6GxDBLUzFC27oQAfKUAYyiuEpXwShGLvQRRB0wAsP50AHtaDFzP9nMQsdyAAXqGg6LnBBC+KW4AWPEMAiSDGHAEijMqULdX6LIIR26/QI03ApACA1ASra4Q7Dqc0aWr0GLaIac4CwgxsK+AFnfMELZdg1ZXsdbMcG5oxWwqmSd1qFbwkg2QLwD4BEJdRoM3iPhVjCtXv3g3mJQQmXjYJQspC8MyzvIbFAARRCbIb/QiEahApXBOLQvwkIYBkHYIDtIbKAWtxC3wCIAiSbAFYLCCAXL7gANPSKjBEwoxiqSAUwnkGBaECcsOeZeBICIAX/+RIKVfD7GsiQTC5dWQpPgKYFpOAEz67HCU6gzxUc9YUlkOAF6dMBN+hhCxJ8gBvz0EExdAH/Ax3AAY6GDB6ADHmjA87gKbsQBMcQdTlQDLbQDB2wBZNgAhdoArWwMTCQCzCQBX1ACswkDW30LBUAYmCHVYESBdNQGZNRB4FgAWr3BmzQBsfkB1wCRoWAasQCBwRUBvvHAV1AB7rWBnIgB07QRprRRs2iGfgRBU2YH02QBUo2ARZUAgXCCZtgCrFgC6ZQCtJWVHvUBBxwefGSefSiBAJADg9welxgd6IHEQaQClpwBc6FBU1gMCVTPcswDLqgC5U0DClSAA6QEhBxALIwA/whGNEQBWDlSy5QfIz4EzUGM7dwAjVAAlwgCEmADdhQDQO2BV8wJROQeAEQBRQgBXHg/33gd0A2UweyJwAqkApoFgC28BYs8CdfcwFTpwvK4H+zUA/2QA/0QAu4EAv30A1DZAu2UAKCEF+DwASQoAFJ4YyCwAVi4YzXOAjbuAIoEFFaMAglEAiOVgIx8AIwAAeb4AllIAwUYC3scSl1kAVgIASVESKvmARVUDqCUwFWYBxSpQZqwCXutQZ3UCyOIHd3twZqYAZLYAzQAAK5dgZngAZlUB6ONSiL4VUUAABQAAAWRxFRIAfgAgUIgIWcsIVd6B+TR3l7UAEXsCDZ5gEzGQQ88AM3CQT3EjwAsIYQ0JFYAAdnMD4u5gqBQAd1II8kEDIHYxMedAEbZBZD+RAKQP8LLlAl12eKAUADSTACqbACTVABUkIlTTACFOACKwATTeA/nZhkSkAHUtFLWGCCV9B+ZnAGU2ZAZmAzbUBaK5AKg1AFFWALq9ACPJILtvALviALsSAa9HAP+HAP9sANO+BmpcEN3eACLvAIKCUIgRAI2ZgFWrAF0HMWgvCUWPAIg5ACLYACgdAEMrAkLwAJgsAEM7ATjmAKnTAHwnABRihRdYAFdRAFnmYe5IcF52EBXBUHWRAYVSQbuxaQU4YHdqAL4BAIfqCQAWkGYMABSLAEK3UGaWAG+uFYipUogBEogHJTXdV7cuAyluBTnMAJpyALtXAKmIA7epQ7evAIkKD/BwFgeUIwCIwgCYaQCIfQCJGwBBogBNomBkighg/gk1Dgj1OlErVwAnQQB3Fwh9HjQTREAfJYWjT0lM5ViA/BAAfwCr+nZINSQ9DQaBcwAVGRBNwkDACgC4CFJzRgAUhGBFHBio7yTS2FBRo6ZWDSiryGBVKwAqyAC7dAC7KwCrNgD6vhmJApmdwAjKXRDb5QDC9wAiXgAqpANE0ABWGDft8CBVcQUdpyfvdhBRYwCKrAmucRBSMgCF4QjZCAAVUCABcQCVcgDI2lj4/VNWODBEJwHuQnnNSAHnLAnBOwdtPlG2wQkALJBl2QD+LABHAwZXJQGaJIYV8gUceJnhNA/wfQEkwBsB4hWgFVUFME1VWVcC7zWZ/3mUeT1wdZYAGEkAczqgNaMB1/UCzQgVB40AZlMDwTsIYPwKpRIFJSKYeoV1oUgIT8M2CCMx7BlF9VMAUn+hD4hgvR8E0TcBY3NW8vUCVRIBXdtEFLwAVhMiWcSFgA8ARzwIpVYAbsNzZVUAfK9H0/oZc2k3oVEAOpgaWPeQ/0QJnBSBqywA3G8AsA6ATyYa2BwAUtsForwARYkAUt9FiTEVFU4QRhBjaoeQKEuQLhsiheEAieUoziok7MBWXnYYKkOAEgoKiPNQF1YAGOeh7yeB6n5ji+UYOXugbNIA/P0AVeUgZYoAXo5/8ENXSKUXAF5+cy+dVrPJuEPdtN+iGSFuB4mYAJ6WKf+MmS1AYoAdAIeMCqk0Ad54VqxOoHvjIrcRChEPAnAVAHcCCVCfAKj5ARwXRTE0CunCU4TnABSKgfEZBWKcEADnCI0JBfhdt7AZALK2CCUfATF4BTAXBS+JEEXIVk0wAF+BomTyAHX/MeRQqwUpEEZWBMbHAGFtQMkWkPs8AN3OCws2AMx6ALuQCAJbAfhJKcgsJVgdAFrrCxGKByXDNyi2I2SsZ+dcA/VzAIqaCy4VIFF5AFjgCztSAAaNS9g2oBixJl6/EEYAct94F+F1B2FcsFGxQIk1q0CxmQXdAN28D/AV9QBmXgBSSgQlM7RhPgBGY0KFxVFVWwGU9JNiYYNveRnFLgB7CTCZZgC7cqeSzpB4/QhJigBZphCcyhLH4gG1ZkOasGHI+whhFgre54B1L5ALfgAhlRWhXQBV11ilolGSXQBAKgX/SGorbHAAlAC8SAHAFwBRzpS7iwAkw8JR/5MhiQBc50BQ+HZNJAAW85ilcQABdAUXVwlAQEu18gVW1gBk8wArlQGrPgDarQfDJgcaCLBYoIYIRCKKN2AYHAvEQzA2rmF2Bps3QQwhPQKOkkNpDgWfsRBQLABZCQKrpHEQOmZO34JxYALRdZAUQgBOhmglk1DfjxHlVyAVQ0/10NZTMBaQPcAA1KgDgWuXhTqx5kc4rkoSjcYoKoWB4XeU14PAGPMEf/cQmpAHlElau54wemMwGLsAXmUQnNkWpu0AbBksJvUBtuwMISiscWYAcRoFb4pgXjGS4cqV9OIDjphMtPAAMGQMSQqwAGcAvqxBnYRAG4oAqNRqNNsBkUIAi7QRlPOVjWAChcDAYVe8BWYLVZoExsMK9NYAeBwARDoAMUcwswsAVM4Fn6XFoXYAX74QQnNlOAMWoWwMetsALjRAFcoGTGB8QhygXaVxkblAUlsCkpcEZRMACCUAKRjAv7EQ2AYWmlwz+X8n76CHZKkJ6K4li9F2ZdVQFZYP+/IrWQZrC/IOC/ypo2mfw1XtNYXsPVmQwokCIoVHFNggIFkBDMm1AKthALr2AKGyxt1NY1VYLJftBYT9AcxKIrhSNVhmAdbfcGlKALTiABdw0FWjB6uAcLkhAHlKEo58swTlAHpaZk+vUyuvAit8cAC4AAtEACmNxfM5UKJbAng5QEeVElTUAHMXUeAT0NpiiKYOBYVqIoTbAEh3BcNvBzVEoau9t/s1CWIQcXIzBT6WGzVUKFNps2gaBaRPPZ+MEwJIDcmshVyO0/FwADNU3XFNAEO50quLAwmDwNwiAop7h450sfKIgfAqAe6OG5jQwYUhDVnpoGSxAP2xC7+Pr/BYLSVUrGTd5ys5xVGeRRJaw6bKa4WKUVCWmNCWzt1guWn3sACNDCGQccBX5AQxbQCJagHHZrOG1gB9Z8zW5wCDDQBV2QVWSzBY3QYrWQCsCJGe1BE0syAzCwDMuADENSScEADAZQb5+kAM2jJ/ghz6lwAlHAQWFy106QBXIAPf4d0EbwBFYAl41lASSQC3kTBDvA25K5AzvQDaFCC/agDCKQCjarCirbVS4zU/8N1PvBWfnB3CY9Tn/RVVoJDYE8KGmz3t+S3W9h0/pFAiZwCxqYC/BEH40oDCQAMiNgATRAAYw+AjorFGWCATCBAdNwBDExE01AAqZMqWyQBs7A/w3HcEAzUEIjUDI2MFch4z+NLldzleN0RQM3Bg0kkwx0ZQIMrgqy8AqlAOH56QhlSQEhAA038AzIUAhM8gwmsBx+YM3GBCwj7gZ2sAEboAQ+QzIk8AgtlgBFeZR1EMA+Qu7LoCQGsxPRswSCsGGftAAGQAsg80FOeZbErVfgUoVzwDBRsARLMFjZUOse0Ay1wJhfXpn3oLtgfhrysAweAAJMMAcs4AJMAE1AneZwARj+w5H8w1WBwlUeFAVNEPJcoFonfQGJYtYHrCgqZ7VV4T8W9+ctkAKLVSUkcGiG3uRy8L/NxAEhMAIhAPQjcO0c4AFCwAHXvgEcoPQyRgF84v/0I8AEpmyEd6cB3LANSFAGMMANGiACrF4DIgD2IhACYQ/2SGMDXX8DaZ/2M5D2InADMpACab3Wvm4JuIM7fcAENqD2NzADbF8Df6D3N0ACF1W3M7gGG1ocdjsrd9AETKABN4ADkR8Cg0BuKvEKk0AHmf8FQiEUTMAE/J4BGDD0Sh+EdfAAJ8oACCALMpADrZ8Dye6VJAMkSZD2zZADgl90RqcD4lClC/vl9MCYslAM/scL6fMCSzAGXmAN6DANIWADNVAMMTAHGKBwM4AmF88CMxBXsuX0MOH9IwMyNDDnJy3d6mQVNQEyScEwlf0tE5AMNQ0yMzACMHALuKB7ubD/BWWg82awDTagARkAEBoybMhQUIOGIUIOZjh4cAOHaQYzLFkiSIudO3LgvGFjxti2D182iJtIcYlEhgKXKNHAoYNLDzFldvDwoYMlTZt0WnolSxUmPkGFBu2jAQSIECBEHF064k8IEVEL+fGTB08bNnLi1LFj542bNm7uXKmTJOlREEwOLGDAoMHbWiuULGn5AYRdDXXqKLGLFu2GOg7YvmWgoJaIGzdA3BCx68WKFciUBdFhz/K8HTvu2btHb9u2eOOAwchhJIkSqCBiKgWxZM2aMtXSWRvCYZYMM2zouEg1g7GqVS1YUOzihc7xOcfpePHSpQvFDVEDtWrFYsUI/xEhRmzPPqLG9hEhxIOv8WIVqxYrasxwhgxZLly1auXiUqaMc3MhJC4suCRhQQCZWEJAaY4wqSQuusoIjjbW4GAbHESSp4OCCBJIA4oESmmDg1zq4EMQP+TAEp020cSUWGb5aaihivrgxbtelHEDQmAEoZA/qsIDLCZ0yGELP3Z0Q6w6zLgigw7uAiEDchJYQIHBDGiBAxllBEEDOfaK0UalokggAQXCVCCBWmbIwZliakmRG25mqaeebnQophtZZvHmBh1m4ECJMaxBxxoQlEgCDDC+SBKtlzbgYo00YkvnGhxkkcULNipdIZUu5pgjleBY0FQOUEMVVVRN59hiuv/qVohq1RparUGEV1cljwYXzktvPWWAAQYZGIjJBRkSZEBmmWXMuYCJQQRRdlkmmEioomajbfaCaaRtVhAF77gDjjW+gKa0Ee5pxqSTUtKAw4c4UNfDEEUsAZMSNUFFlldOyYRFofzQQKaaYqpSA0Jq+sCDRqYKEiwTRljCiz/sGLKNN6owA4sOlpCRg1oOgHKwA1rATuAbYnCmBi+WiIGYYorRQYdfePnFR2DkAyaHZ2qZxRdmdDiGFpRVzqEZEpZA4ggl5lqCDEGX2MAIbP4komgwyABDiYfO5VADL17zwppHxZllhDnWqPSEVAbxYtNO5xh1bbbn4II661paVdb/qGaAIYYXXNDbhRb6TiU98rajgQYZCo8hhsLXaWKQQAQZRBFEBmF8kIQcF6TxQAIZhJFHpGkCkcwTUSSQizCCww1GN4AGBBjw0aUhqzdId13aaQ+RBHh10sQWSVHRBN+g/OCAX+Jl0mCQfgk2eEc27NhKEECEbKMNA87wwqYMXvTgFnIUaOstApjBhR5fdGAmHFnCKcYYX2ihBZxujinGl1+KySEHXQpA4EsnEQgBBxw4QxmKycGHPJCELyTBCC75gAbKEIIXueQas8HBUZIgNSV0wWgdEMEGzLCGNiyBa9woBkXoIDY2XEoQmuKUcNTGNjmU4YWh0tQWAAG3FWiA/wQw2FsumuGCF4yABCTYwBBJsJ0YuEASf7sOeLbjqvU0A3EyMMfiAgGI0mlBi3ZQghAuhwhFKOIQhwiEIhxhAUeEURGMSCMgtrWRNahBDWbIATSccY/XxY4Ds6udul4SIg6YgBMlwkRPaHGK3wHvD8PzAE2KJ7BIIM8DiBkBIHLEPDpsJQN/EJIb4ECOKVyhJgd5kQtu4b23NOAAI+iAN5xRpQaWQUtHgUpibJkLMC1Alw1IQAc+gIMc1OR+w1RCAo9ikyWYYQMf2oAS/AQoDH2BDCLpgIYyeEKxfWEa8PiGEcrABGyyYRKp2AIL0wZDL3CBC4LIVMkcogpWpKoR1/8houwegp25RaVVIiCBCYKzghkMTgYxIBaxiAGMX/RCoebggha29YavtAEOd9BCFwVxCDWqEXSJSETjBBGtQDy0QXJUwxee8Yxd1MKee1xpH9cFyEpkokSXqAW9TJFIfBGCkTIZGE9ltIhBiAAZu9DBBwoxFTwwCA5xiEMGgOSHIdmBHBCAwouquYFJ0gIBbnnLAUzAAVeKiEMYuIAFRhCDZpz0GcRKRluRoTEG7PIAvsTBwDpQhCIQgQgcQCAYlqAuJXjBDFxQAhjsIxtrGOEL0iSDDEulqTI0CIRcoIU/roGEM1TqNeJMBRfMmQpPofNspWoOF5YwgvOkaqWy40D/Pl0blRG0YBWpAKjIlHHQX+gKoQr1hjey0YQwIkK4iEgEGBXBASFkDhDLBUQVAKG5jxoEXVx4IxteI0cHHUMGubiaQ+yZLj7WTgWDNJEK7FHTUgAvKIMwIPEG1lN/TQIZdYqBBzaQozx8hQ1vYGoGulCVIWWBHA+QgPY8oAFf2sIAC0jlAUrgBWUwowtboHATkDGMYSBUtxgeBjGGBQMBCOABbWEALlYSNfvMoQvLzIA0p/YFGdLBDPahcTX+hAQa5ziG9jFDj9sgh1zI409JOAMd4MCG6Y2znJtiBWhnCMNRaWoQq8Bhh/5YzYa0FipzexU8abueGYS5GcTwBW+///ENb/QiGo9gM5vTyNEwPqIJxY2c5JplkIZ0dwvbsm5YsMsEN9XiBd397h5dqq4NkEh3KLLFKyyhXj4MAibtdWTyZvCCW8ipGY7kACGoQpU1vOEMTWXCJTiJB0AMWAIg4oDSROCCWiSAqweYBB1GYAuzUfiINAAPETHw62hhQECCmEID4uoCDQZ2DjmmMRkaS+MeMxuxOIY2jUG1BS5kQQt0iEExpvGnI9DhDm+4w/SW6Nk5uKDJnmIOc6AMqlJxgcqpQjcXWsLMdJ3rXB0IAb9hsIrZqqdVNqDBd2iQjF98AxwL/0YASvDwEkDCEY0go3EZwQhF3LlC3+W4Bhz6hv/XwAEO2NXCLOxRD1qQAHbebSntcBcvVcyCFq+4hHr7IGkPxaRdNMFBMWxBixgwAquN/FAGppIHsblh1HTBRFXyoAVVE61oSvOGCwyw1a42ogyPmA87TbsELGCBJbF7yIm/sIQvFLstCCBOcaAdbWeXocczZvYcpv32Gfc4C4PIQhYgYQtlcOHb1jgCWNpAUTucW1O1crKyuMCEUsH7sY/lQjxTFQhNLacL6nSOc06yR4foEDi0HbYguDBaOjCBBjC42wwoIPHRZc6MZnzErwfCcdaylqUccijq1iDyOK5BC+OzhwsCkWey656l7ypRJl4h81fglEV9YMJLd/6hZcz/Qk4xeIm+aAKiTR7VD/sdNUswgYlL5OEOqn6vznUgi1xAqauDmIsydDGCogXWDHHowh9bHbUvoJoNWJgKIDEEWDZmK4Mdy7G5y7toKwNqmA1qa0C52z86eINAqAVc0JxvqwYkqBQ7MIFJ2IJzo4MuYDwWkKYKNIPlUA7laDfmEIR4YgXrwLzHkoMnI63Ny5RFGL0c8qy1yTzlyBzhoj02+7Xkw73v8q4MsAMGUQM24DM1SIMlIIFbsIUSeDwAgZ3Vkh0TkKmdeL5a8B2bQzAPYZfWEgFmoIVZKAZ+4YDkO4g/mMP8Uro4YLpMqIpPIjBYehF6mIUvcYtcYK+Y8JEO/5CdZIoDOZimafq6JSiOxpoDBGALBYgB+wAVvGtACrzE5JiDCKyGI/gC5nBB5uACOQiEW7gFR1inacAGD8QKONCCQTCDRlCF+ugCTgGtLoAx+6CDMjCOdsM2dRrGQZhB6+A7F1SOyYM35KjFgAPCtvECxzPCX0NC2WG5a7zGlYOdDDAyNpgjLeCWOYIdZBEEc+E4RNsAFCCvTVCBWKgTRFIv77OdDxEBXcCFlWmGGWgvfykeDjCEowOLUTsXTMCR/BqwCfALGXGGXQjEBsiFQBCY+9kTMMgkppoxyEpAGXqBrUqAF1BAZXyhFTQDHHxBGPwCakCHaiiCJcCAXZOBZf9wjxjIAF9QBiYwvUCgAFdMgkrpsTQwg0FQhUEggybIxRRcLLqbsePwAgoTxmEUhHk7RnWiMC4Qxi0wjhZEDikbPRV4slD5RXWKFumSHYYwl5XrLi4cATzTACf8RjnYAjeQIy8gNGQhBkJ7iGu0BEXTCVOwB1x4BVOAtKKonXqck1jwBZ2rtEqrkproAPGzCjssooIEMFU7CgDyixuYBQR4C1QwrcIig2WbO6aKA2aju0vEwRLAhQVIgBVIRq2koeRYDuZYLCXAABp4hmxAB2rYBnHozXDoTWIYgS6AAXoIB+MEB19YBmjIBhC4ICUAgRzAgRlQhlSIARyABlwIuAr/TIMEKpRSWUqmfMqoXIFBoMqqdMphHEbjSI5E8LIV8EpQEQQRmAEbqE8bwDP83MYL0TcA6c8LWYK2VAM60II4UgMuuMaUqEo/YIJtnARM4ATy4gRTkIVaeAUV2AR5bImXmoFlqIU4KYZ9BJHiea8t+YAQQAQc8YM3aINR4wDcycM8cANVAyAaPYsPMCUGQ4UtaEBQ6bE4WCrSjDHZ3Lx1+qhHuIUEOAAUcM3lEARlLEnmYAIMOLNu6IZvOAfd3IZu8IVjeAaFGQFiqAd88IZjIAZjUKtnYAZmOKlhuh/qlAEAys70GMBdDM0UE0KTDIR5Sw+zYY6rRM/0TM8tqMUm/1uBLaADIcw8dlIxLuiCc1xCczFLDdlCs2xCblmDLLADkmICbTwIJvADPgCEhmiERsAETThVnbgEVagpVbgEDAUeQGCIhxCBZkCGWYgFNyQ6ER1RGOmLqDiEFI3RFiWBS8jDq5iqCAiBA1uJdqMDQTAAA1CAVNACBdwxUWEqLiCBGZCBMNvWbWU9GFgG1juAAyABDDA9aZTSGmgGYCRFL/g1YOgGNhmGbWDOD8gADAiBGDgpY5iF4gQGYwhYY+AGK/2GbohXeQWGYpCfVHCGk7qFf/INxhAPOp2876QDeYunY2y3CQPUQM2cQIgE95zKLcAAGSABJ0VUHNSUGCCILf8UCEKjVOnSTw65wNfQgjggKbrQt4agC0hgBFMtkXhBETU5BaBQrzxoDi8YBFyYBRdw2mVqlxEVGLQQj6QQAUl4TLCIgw14l6kAi6lyAk0kSaaiA1QwAHLQgdHqRLcRhCZoAgwYAQ5dhmeIgbuBgcIZnMEpAQx4hBWSzS+ggy+IzdiUzascAQ6gmTVdGR3AAWb4hYMdBl/ghh3gBm/wBWDwBnD4Bl8wBmh4hmPoBnBIM2Aghs/whlRoBmZwBohND2d4XTR9XWdQmMG92MqLJz5tt0AdxkBIz97dApFVBdrKnLA81/PcAjsoFdwLPbTERiVEFw3IAo5Yg0AYuTmyJ4H/INVCyIScENrmMwU1sYVTMIV7QVo7QAQNcAEK9QAlmAMzmAOKaFQNGjp/IVGkyA7GQAwTSFE/UComAFqquApdgAAn0Ioe9VFFVAFyzYEleIQhshtwfeDDOZyAGpwRqMZoMb2lVM/m+FtERVS1mYMA/IA2HSYdeAZnMAZgAAd7wAd7EAeF29xeSDPR/YZeGAZjkNxu2AYe6OFUSChvsIV/ijBnUNNjUFOHPSlnmIEQ0ICbTKfU4lPDTc+PmrhIKAETOAEUWIEWcAEW4I0V2N1hbEoKywJCy7Pcw0vwWq3dYykuiAPrGoS4VIMtyIBJQATu7d6geFVCUoVXkA+jPVVI/wMEVLiFXSgGFiiBQBhJjHRUmKgJv4iKG0iNxBCBDiiYHFHRSmmDPzg/qKIeCJAAOpADkiTc43gBWVAAFwiWasRgKRU2AVkJZXEOGIzBlEXXF+yCS6xWTNw8Ei7hYQJdbrgHfKAHNfUFhbPhzY1hcAiHZf4GbuiBHuCBVPCFzaWFf/KGLSWGNVVitXpdZpgBRXHWKCbPLTgESTABFNCbFUCBEygBSWgERpCcZHGcQUiF4RXjqiTZLdi9Nb6n7eAA8VgXPtIO7RDoEWCCI6PeNXCDPuheDH3VodCJTDCFV4iFW6AFVMCJoNiDjhYKTbCEXLAFkmbfs7Oalfgr+OIXv/9QCgiiUxibMTvg36tAsk4uhIjShQhwAi+og1zexS6IgVk4ABeAgRHYACYoDi9gghrAADM4g19cLKysZeRIMQpDwDvVyBhigusBphJ2hmPwBm7o4R1wWJo5hjKdYW84s16w5t8MB1/oBmf4ASD4YTTD5hZAAczthnDYUmboUiV2BhFAuy9gAhFQhnKOBOFAgUmQnN7V5/T0J9qC7N1FaIJ+iBAQ6MwWaA4Ij/Hgju0Is1ZJaLHwAz1WL4o2hVNABTa8BVQI5FfdA9mW7T64BFNQBRdwBlxoARMIBCRRzJlQTNAzieLwxbE1AzgwmKrYLzkQPz00gJ0uGZekgRmIgWH/+IZw6IVZuIfN2IUREIR2C80zOAMWTMZaruUt4A1HAOF18kWNLIMM8IIQiM42LQZaaOHO2IES/uZjAIYZNlhfCPBfiGvNRV1rBge8XgErVSiF+oVf8AZiqAH/UoIMAAGYXAYZOA/0WAESSGousD12ag6lDkaqdAHhNVSP3V1BQFwnanHP3g6DhgrswKfqnoHRZgJF4Gjg0R1LQIVXsAVcsIVaMAVL4N49xhdNyAQTaIH5ODDS0YI/eAFByLlGaqQBzCBnQ8DjZqq1AYRPywPdoIM/MJgYJYcICIAB7wUbxrBnCIFfe4GLpgd5rZMXQDdSvtOL1crk4FhVaIX3TDEd/1tA+2jUG4hOHLiBZtiGYcYHfKiHYgAgYKaZND0GYyAGglW4brjhAf8GVeAFG7YFVWhnhfKFYegFhFKGcy2ZZTgogK2mGoCnDR+ELhgB0O3SG7AB/Tg9rHTBe7YFF1iBLADPRv0oxxMEEhiGznZxZecOV3mi7+AO7TirEyhfPjjVTMgETFABHz8vVOAN8t1xPvBoPqjtU2ACEkAFFAAEO+ACLILyP9iC6sOQXZQ7FOoITRxNeAuVZMxkAPtwRsCRP3CDOiAHCZiA20qGZ5CBGpiLGmCCRqWOALfverAMX/juQ5VNEH4sEM6xOWgBV1AF05PSQMdEsFyC+2kGXLAHev8Y6x3ohmK4gUMHoELfb2dohiJ+Bhx4hniN4d5SBf8O4hbQnN5Ks+T0ryrMsDIFhu8o02NABlsBqCJG65s/qdV9BhHwr8Jl2t1egc37qHyFyfh+vGVYa+94dvAQAe+wASh6FSiaG9AegWYohhLQhD7AhFMQcloQcltwbRUg8t+ZbcDfY03Qgz9IAVRQhRdYgup9DU/CA8e3gy0i5UrZ5DZoQEVsG43/gnVigkbwA/xyAxjoBRgwSDcQBGGgAApANA64gWcwhm5YhrNKBltoBVYggeIw9sO2hT/EBRgwV4ff9Q9OJ2W5SRJoBVdYgsiTPMiag6VmgmYgIW+YBTsh0/v/sSVbuh9gyn4A+mYUphmwLgZg8AWf94ZdgYTTK91moIGkzoARcIZfIAZiWIYYmIHrHnXx33BlMAYjNob1WQZKX1OAcDZjg5c5XTLQuIWrxYoRNWrYmDFCUBcvgjY0Q0YM2EMbNWg8nPFw5IgZJiOKHKFShIgZMEaIKLkrVyMRLnLZqnULlQpLmTT14bNnKNGifPhksjTIRa1UlfC0WSOVDRs3buDggfPGTRs2bcyABRunjJyyZeegRUuHDlpBGGgQ+0Xs2TIZfu7mcTOiF7FCf968wWAs2DAcOJ4dM9aNr7MaGJZoaNVKUpeKlgUxIfHCFzd79urN0pkLV41muXIV/4MRA8YyXK1UMRE0R06ZMV0amXjxohgzHbx4FTPm7NmzG4ZzGMZxY7lxw8+S48hB/NnwZ9KpM8uoKsYxYiIGDfISuwuTGMCAffPmDEON877S+/LWy9sqVi1YFOvlixixY8eYMXPMMsfIkEFFXnDBRAYk3HKLCyvIsFwNTHCB4Aga8UeMMQ7Z4FENMoDYYQ0xOUTDCByo5FANMBRzSyy0FKPLiRuIUEIllmDy0yZCFdUjUXz0cYkqqrjQQSR/uJEXVUu20aSTTYYVlhxxnKUWHV5URh4J5vUCTDLICEhML7284EceZrpBwjFcXOIHVxgM0ws4xjADzDMbKPEFlgd2kf9KK6nsmeUSGDCBwQgx6ELLLLJww00999gziz333EPPDp19xs0Okk6qKTfH+OLLL+cd40wz1eEww2HLVTfDM6q6St2rslJX6qnKGeeMMqrMcAMIGmwwAglYYhCDMzHMIMMSG3BgIgcYYPAsBhlkkIp9K5CwgbbQYrBBBkt08cUXXSxRGjLA/NKLLbY8OIIGXcxxZbHOOAMgM8sQU0OKKoEEIogmJTtDDDQso4tp697SzDIv5KQLMaydcIkmOx7lY49HJWWCCqZcklUeH3Pl1ZNRklwGWVXSgRm0JNTwTDLA9KdMMs8A2EyvNxA3QyOJFIKHGxgQMwMifsDRBhe+DPP/zAgYeHGlF08//UWCubjCSiMxYLhRhvwh03UyXwLDizfAFbOLwTcUQ4ssjOqASy66lHrDBx900MEHItwgQoc2hND33iKEMHcHIbAEuN4e2iDCSH1/wIG2HHAggiokQC6CDCN2cEMzzZhorJjefKPfL6B/8w044LRyLXqls+7NMiRw0YUgJMxgKjLJLKNMgw9qUCEXG9iAHTPEOfNyDADqqgwyzShTjDKnSlSDLsrQQosuWOtymi66mL2L2brI4kImR5FvMVF9WHKKJX2wn8dWInfFxhkkR2myHGnNIR60hzbzjEZyGSMZw2NO3ghInWaQgGd3eQMTmIGBSfwBLBbp/wJb6LCFCrHFCxiYgZjm44rX4AIY3hPb2HgBM64tY2A1yNYGSACtJXDhC2CIDWYqkgF7JUY4BGxGcIrhH2Y4QwbDuRfNloG8zZkqifT6lwg64K0MaABFvGpeMYhRDCPOQANKCIF7emG6cJiudPIZUy9Yca1dpMcb3vjFMmhIg3P9YlTIWMZwsIYLF4ygMiGQVa7qtQwjLuM8vyjGN2bhMCt2LXvcq8X3tsc970GyFpKcZC3IZ8mLHcUSKLCEJvTgBqmAUipnWMMZ5lc/k5Uhf13gAgZIMIJlIKN4xlAGEE0SIebYIG+E0yUBNfeCEhDiD354wxJEkIESbCEOUTqLRf+YQINeiAOM4AjjB1eBC/7AgAbaXBq3MNCEJiwBXJURhBIqg6BVzsFk5uSOMYLzH1q5CkDLOBXNinMDej1DiPTiWwgc98RyKmFZgxOBMwZkRFXAYDj6bMYIEKJEY8SHdV5kXenAwYpVMORcMJMBhdyCnl907Y/p0Q8wjqEMk9xgGcZY6XAEQh0BFm8jv+EFPfYjSUjiNKfdc6T2tKcLFFiyfEPhwyY4sYlO5gWUaQglKUtJvzJwQRAZwEAIahADOgJRIL1EaQETpzfAEdAkzliODGAAgxcs4hBauFIMSPCILYClDPqjnZjCSNH50MIVtrgeBsZJkSyZ8wt0EOxayhD/FlSmMp2y+wLeXpU3rwKOcHq7Ad8A1wHHYRZyICDcZUOwt2T56yQR0dWXUnE8ZMggBNQagcL+g7xXHaMYo0vjfOazCoyuYBe8mAGFmHAoYAwDGHIKx+mIS9tQkVE+wPChve6VDGMgw4tq/EYtHObI7DnPrDCQQQxkoE2XwCAZxHjbLrxBi2kCNajk04RR+ZAHqpRBDWpYqlTSkAZThiVlC6qBSQCXy17NICLMkYEtI6S3EPSqcI/t5XJuNoMQKOM0JSgIE5ZArBh8KS5aO0+cJOoLD67CF8DogsnoQL8Tn7IMdBiUSkaEWc/2i2aJ6c9Kj5GMUuUTQMU4jxXtRa8f/xPYWDGIwam6axJ8FcO0MwgnDYpcPCDS7MYAwjEz0gXG0rUCtxoQRILM4w1whCMc4hhzNMcsZnGcjqJiJCkwPlzbUfFnGQLTrnZnQDuzjvdt3ANd9WjByJt6rxa5CIp63cuGUJqBDPZNgxlSOVjxkIAGzlieDPzbIb0B+AauqtcSCdzgezqWOTkTNYNddbkMKGEDx1OGS2WQ1eE9h2bGGEZ8QEdGydiCDIZFcVznMC6ozQ4G0UVzccW4H/9sRMQZMoaAmGEM/qw0gEAM0DHoSR1Pa9qWBeUPzM7T5mI0gwMhoMGq/2gsADVvI78QMbr4c4xnEEONtsAoCmLzTPl8Q//MYA7zNMM4qjiue0yiiiPMMISuUXkpXY3Mnp4DzUiHT7LPfs6F93QBAzsXgn180EQmzHRoUJqhDoJYghIKpa0R0GAGNPAQRASsaVaBVquxIjC9Xv28sS7nVAxmSayI04yatZQ6LQ16der1bP4MwxjAHZM3bCGZtXqhfikjQZBf9oth/OKLZzbzlUeK8H93A10wY3Z3Aqh0Hpc0iATOJ4jyWTsgGou7Ba1iMb7UNSs+rxkEBm3Mu1ZFmInK2zsGBjJ04YLNCbd0YSYzccGhxl7AOYA3RkYVb8eMYtxOGcrbiNiRofDTEOORtajenyueC2Iow6w0iDQJWt96QgU0Nlr/WGuJvbCEJmxpyCap6ogU9xBMXzWI2q4X9JbojGrHUp/De7tABMLVl2/VP8XBjktLRXRmxKpe0Ka2s0H1YW+0whUlwABwWx9IXnhRzGcuLr/PrP40q9EbtQ4VuuSzn2QUo4qcP7hcgMHqH/uHgAjfjx1LdyUfdwmMrhQcMeDOqdDRkBnL8yjPCWkI/rXZfHSD4mlgv40R5CHc2P1Rd9RdVuXfjvEH5j0bzEzUIT3MdpmVC3ELtXzLVGUA5HDAZoEACATPy9xfdBEXXyxPDMjMPJmKRCjOET5EkP1LsiBPr6BEzDEDLeGTQPzLcnQILjnhDUTIq+iTAWnaEB1fVtWK/39gFaztxzI810oVAy4oAzFQ1OKRWRyG2dZxHRg9XuAhHLfp4XLRnQlym41JWe3UizIkxv/ZCxJtzh/N073sncIozzxtTiwFEbLIgHihy5t92TSBWb7xWzTxW+jIhQDRESw5TxAVGYgQGavJDDLQEv6dixfNwLRAkQbQIuQMwS3i4hB4wAeAQHTQS3eMDvzJx2/0Ai/EETEkouaBWzMYme9FBPAV1Ob8HKd1mvChorFMIZB9Gi5dIb2cCs3JnAwI3b0YkX/4EYA818wQx/CgITMIkLMFUGzJyTTBoRyimfoRV5hl4kjBDN1piDI8A/PUHTLM0o35x+18jXjp3wnCDP8tCVHucN4v2Bgt1YwU+osQ/dwfKUwyKIMRbQ53/RznfVgceUPjXdk0rdH36Qf9WRExIINz6R/hRSFHNgPuoKHy3M4fTdQ3OMMQCMFPCkEQ/OQtggBiCBfTsc40jYmakZEJeRveyZlHFI6+8J5IpNyH1E7zsJoMoASIjFWv7F3M5cwtUdbL0cvNgJq/HEtAmgqcydYvTNs4boTzxFb+MWBcxFEAHdwa5Zs3wEy+gZkcfuK+GZfAyUUKeePACGHdcZvo2J9caMjgndB+eJsyMJvS4Q5HPqA3mkpWeaMlMqRCFhwaqpu6CZeXZESGkFCXuOTXPNuHjVTgZUi7cdt5aET/wfldvH1DN3CDDgTBEBjBEWQOvMEmUiYlSo6JMaKfUyKjkMHSVtaAZPmevoSEwAgRd3XXkC3RSXBngN1AyxWYIHJlV9ILsnzhvxzL88lARzKPFGYHVmlIvdgLIe4fj6XLfFAU6aiZ1jVeGsVfwNXW/Q2hM2jN103X463ReWCe89QmY54QmMSMf3QkhDIgEdrS5SWDwtxdbQacqHzfwPGfmECmbfrhRggc+nlgmwGc2J2Qt8EZ5/WCpgDBEIhBjYrBEjQDuviCMUIe6CBoMZoQ1+AfJBag3v3LiPSeR9gAsngEwEwidj4kEiFLgIWndSZPLAERV1KpLSVLV5pEDHSI/xOGKXZc26nMZBUZw4CQo2t2zRDeCzEEXoty2+hMl+mkmei0GYLqp/3R31H6JxmB6FO2YRypZPyt0RUtw47NEWkh5JdIIfG1YbddoHzIB8GhXT8aEUdeEStiXpuKV9fcTtYA6EheIhkVI4+p230CAw8AgY266gZcEbr8xthAXlx4W5vKQAql4vMQ2O9VmkMoju7JnUZOKZGJxIdc55BdmmipHTMszyAqz5QS2KW1REHBVIAlzgxsZe383LSNVUGVym1+jZmioXg9D5EZqSlm6BQej4nm5zSN5LqNJL5VVHo43phA5jG0mZuFjqjERXyI2Ki8R5qlB2B+g7JRoK16W/8Kot4fzSYJgeggNU8D3ouTkWuiFlz+XeKHtVsKNUNcAKpKoiiCilF6sKqroqwMcJ5LWlHCzhHl5Q4stakzSCVLSKfvERgqRo8IpBwzNsN2QSA2mkru2CaA3M6P6V1EdIjceaMDkiMzOh/ACBENuKNnvsoMyJNGRBt02aWGsCK65V3u3M4F6gdeMp3ojEkXjdGo4KfjqdGoAgO+8Ed8kNG6pYut1dZ8gE6/3Sufyiu72W0XyVGo3iaAGiqbZY3mKeKpKIzYzqkgMV2cCtIvEKMxNiZ+Fqx8tCrKuuoS3ItGFCDm0ZI0llVBFSF/eVeyGIvCIKIQgalIsMSIhBaRZaf/wAyZ4pLi1xwDpW0OskypDbiuqeyumZ6KrtwLEP0R8hBi/m3lELkjhbYmY9adBP4fvfwRQSpo3akUgPLYjhGqm7EbUt5hqHwgjxmD3SLX3p7k6cRfmoED5JEUoZpq/OnH/O6tGOnnmuFrqLgkRCId13Tk11CeRgQX5IqN3qKodMWf/h5oenAu5w4wM3CXdz3EkJlVSqTclgpMCiXvvdAuzkprXaSc716O6rYh5v2C3emfox7L5mSVEEkwaPlLIhrvyvpjPxIklp4wj33JlJXKl8AUhpkKM/rPFbliMZRnRizDM0Qb6inDJVZqqIhY8n5N8hbP33GNhp2dN8ihj0bs/1N+n6GG0XS57XR50b6xX3Gdjib6pxrxbemYkAnt6HwAl4nS7xjd7+OFDid6XdyKCZg9MMrOgN6ZiIqoBleOhL6MQEQkMnbSbnb6rqkM2d7FQEc8hDaNMOsGUUGhoeURmdqJ1RAfz9BCreLSi8zwULfJRUciLeV5myDxR0Lay8t0iYh1ajvVp1yw4gmJV4ZwJC3B0r52Q51W6qgwKJxeIpxN6peZZDSVjge2pszIVv0VLMFi7heh8b5V1Br3mxi9bzHi4YeRUMkW7DO3zgJvMzlzM8Her+kEsqtajkn07uU8hIqgbj0rMuqioseW5x8lUQxXMibrHgRm8Kmci0bQUf/zvXDOCq0pZ8cLY+PxfE3+SWOnUl7jPlvdSSoivcx5HN3ddeTz1smcEpzS2Sox/NEqZoibIejAgW+XdO95GCc5t/He8kW6IBfT+Sj7UtQ6Y7NxaeIm5ifk8ULAAuhS1mvjdXNPc/M2E+YcDmbjvbONzkDu/JyxgESL2TOyljCIMAMkE+G26WGFGksyCASTqsZqpGbWPbOIuWLWVJHiMu71dg0NN9e0Xe88yRa7MePEAvHXeMkfdfRTboRZoyks4cu5QFcA88e/zeZdYl6G2C1OAwNEdcndeijMOPbo1G+XzMcaFyP++uhEUar8eTPfmmT7FSwv7OefkirW0S3paGL/PmozYXriHK6xnfJbUOP2GIBBEryzipDbV/8sBILkJE/wkXVrzB6PszoPhmCeCx9Lr6YI1kZ2fBQ15H5dHLHZ1qjopYLbHD1nB28o6plKLwuHfAYIR2YY4fWyFcFUzN7LEGue8iSDMr/yCRWkxrK0ntqf+VpRHz6ljg5cbdla+obRUpf2ObfOOksTO8u26UQxwiFXgrMx+7VfbjN1Rc3hNn/iGCQBErwz7ZrKxQVMItdOdzFP4+re2yWiR5IbYs9TKgpfkxJZoqobMe7tJiZnUQec/SnwShozLG2E3gliqG4E0X6gS7Ia8gSR5rl3cGgeDRcv5tE3/y0Gwq1kZe/f/5jgZR7LH/mmLSLVN2keJb5+IHfL35kbZsSuJPyi7awCKeDmN2vXK/0qcP56OFR74vuOqHDVqZ2y7zV/wxhMNRJcHLlxFwxIoyLDxEhUtQSmUAYLWQGK7UmVyCQzqVUCUkiFDfrZqUQFVywPGdQmtsxYL7g5K+oly7GIbS8DQ5iLGOX1ckc+D2LjX0LCeizzEOUxIER1aMDJNEmp22K0LZipkT4Os6Fa6ktOdHw4nlG/st5+WejQr23Wn62JHdYt5VIj54uCatiQjqGa0KgM49ikdn8+cxyBum73J2FyOBhNtRhswL8E38U5eovVs0jIQLcaKzMOGSB15BUd6UisnP/tSiOyNK5GzWp68Fibtmkn10U02iQiUqRgSybkQl6c0pLyPE92FJRzideX3CTlde1Anqa3+cJiDFxwtNkwpzMZid2GnTmciWpyWXMxz2l/17SP5medTtPIOvUaG1dPj9RvUG4CBzo9onE+Oj0+wrt/ptE3zLsIsIa5JYuRppyWonjAn1R2Pq2TUdEkCwyiamhz6t2QfW5+DzBOxhLjXt4JKwO6YiMzMHmGLKRkq6gxx61gF+8gnsvKEh4r4p9LpiDabQ3n5R90fQ0y4/R8rJvYGfvjsVnBPbF0Wfig1+8C0tpM21U6JyU2fwMJgVGYKZ5Sqzv+vq9o7zhgqjE3pzv/VOtj+47xVCvBIB9vvx9LeVqnwIhEqQ+ZNnlX3PV7dIvyBGdEt23NWe/+6nbNfmgNqM7T9A9xFCJRR+ZOhqUbt3VthtDFuXjvvWjscnVN8cByS+I95kEucjl2Dvdj5UWqXLi8S8e6S7uZfYaqKisewbKOh1IqUgIEOIEDvxUEF+7gwIPiBIZzKM5hOIgQw33zBo5iQ4TfEC5kWPCbRoEGNYpjCC6kN5Deeg0U942hGJkzaX5glmzZsmbKkClzFsNZM2bLYMRothMZMWTJii0rhmzoshgxlC1LpkzG1KwyZDhDBgwYMWDIkDmTMSPGsp9AeS4je1SnT6A/bcywUTeG/wxmzZ7m5GmMmNhfvwITK2YY2K9eYMcqVdYs2c5fyZg5s3y02TJmzJTxLJaMbM5khpX2XKpW81dkxZSFFWvsKs6ggIvVPhZWsS/HyZgicwvMVy+L3ogPZ3m8F8uQKJmrVHjQIXSIKJdv1NhRukmKEiMmRKnSIMjn0B9qn26RV8uINNkjmVHbZ7OgmZ3pRHY0cOJfjIkpK1w6J8iq4m00ZYxypjDfsoJqL2doqKGGGWSogYYYbHBGwgyboUq+umawLAaxgHmKsa+IUewXXwYDbjDivPGFJV/G6s2ryY6yjJm0wOrvJ2SC66UXwpZRZiiyjHEtsRE5GzKszw4DiyXDfEMakhnDijlGROCATK4gloC0yKIge1ERGIHO86ai4gwSLjuTQgIpJIcsii4h8yYqL6KIwPOGl4tg0i4h7qZjiM43BQoIACH5BAB9AAAALAAAAAAxAasAhwE6hwI3gAA+jwBClgBGmgFMngZOmRJPkCJQgyxPeC1LcTBJaTpMYUFOYklPZEZQaUFRbztTdzdWfTlYgDxagz1agjxagz1chEBeiENgiUZiiUhmiEZshUJxfDWAZSuMVCGNSBqMQBiNPxWQPxiPPxuOPyGPQSWPQimMQTaORUmKTVWITleBTFN3RlVtOVNkNVVeM1RXNFVQM1BLL01HLE1ELU1ANEk9NUQ7Ozw3Pzg1QywzQiUuQR8nQiIhNCIgKyUfJCcdHSUcGiIcGR0aGxkZHBgXGhUVFxIRFA8OEA4MDg0MCg8OCRMSCRgQDBsWDR8aDyUcDywaEC8ZDjYaDTwfDzwYETMjFzIpGS8uGTI0HTM4HDU6Hz09IEI2I0AwJEIoHkIpGEYqFkwuFlM0F1g4GF04F2E/F2VCG2tAHXNBIIEwIZsjJrIZKcYVLcoQK8gPKa8bMIIsN2k0OWQ0OGE1OGQ1OWk3Oms5PG45PHE7PXU8PXc9PXk+PntBQHxDQXpHQ3VKRXRNR3tRR4NQRZBRRZJYPZNdN5pmNZtvNZZ0M4x1NnxzPHBpP2thQGlbQmlYTmhYV2teYGpkaWxmc29hb3RabnlabHpcZHxfWoFjWoRnWoRoXoVsY4hwZYl0Z4d+ZoGXbnuqcX63c4K0eIKkfIWBhIZ2iIByjHpvj39uk4d0mYp6opB+ppeBqJp8sZp6tqCDtKmXs6aksa+vt7m0urm1sL6xo8GtlLSuiqK1iJm6h6CwhK6df6+Xe6qSeKaLd6GEdaCBdKB+c51/cZuBbJuBaaCEYKeFW6OEVaWDUKmIS7GRR7SZSLieRcKkQcqpP9KyNN7CKOjMIu/UJvTZKfXbLvbcMfTYOOzPS+TGZOPEc+rMeOzPeuzPe+7Rfe/SfvDTfvHUgPLVgfPXgPTYgvbag/XahvTZivDXk+vUmurUoezWpezXp+3Zqe3Zqu/aqvHcqvPdqvPerfTfrvHdr+/bsOTVudjQxNTPztfV19va3uLh5O3s7fHv8PDt8Aj/ANcJVCeQncF27tzBg9euoUODECEidIewIUWL7d5p3NhuHTuH7+xpbHewHcGGG+2pVFmPHj157eK9W9dO5Mp48OLJzBivns+fP3vWw6kTZ8558g5mk4bs0LWn2bYRLCiQGzZsT69i81Z0YUJ1WK1dE3stmzp1uNCEmSKlyyJq1aaV2aSImrMmTJYwYZJkCREtRogQMeIECJAjTZ48wfLlEaQrV540wbt3ieUkP4rw4JHjx5EliaEo7hIlCxQoWfBqyfIEypYhUGCfhkIkcZMZsZ/UiMI7C5bFQaAsga33CGsskH4BiyLjhhQvoGTMeJIlyOQawkE/cdIkSg1kvnL1/xJIPuLHhA4fSpSoMCE89xcbrlz5DmRI+gvrn8w4X2TIeS/lR1N/MumUUEg/wQPUgvYM1ZNKSLlj0FJNPXVNNGocokwv6rDjUTdYjWWNNVst9B56YIlooVlnbfOLGF40wgxc0pixCTPVNEPZXkd81loTRhgGRBFMNBFbEF988gVkUCS2V15LJAHEDj/8cBgSSDDRZGihQcHFaUNoYaQWXdQwhJNaChYEbEw8AZtkqHGhBRZDDFFkXkYMkYMXkGwCCihRBIFFFJB4wUQQTzy5hGiTdccdFo/4gsstuZBXkHkfecgORZh6NJGJJ3L60X391YdSf/bgxI46Gd230UjvxP9DTzwKzRRTPQ062BVLuOZUzzxAzQMsg0i910420SCDiIXJLmKGGYMkgws7ID414jXYcMPOewZ9FRZZZZ2lTi/KPNJLL9BUU400ZySDIzOUTZZXlrQRISRiRU7mBGNXgHHFjpUxYUQOnRFhWZGSSTZZa4wmJlkUrYXJWmKwZTGEmz+CBpqRW+7VhGVNwGZDDY7I8EVeTFzxyCdYQBGEE3DCiYUUMDchxRfA4KKzpZj2DJFHBgF9XqgNaYoQqSpx1GrSudpjEn/2wPPqO1IDGM/R68S6oE/zxLOSTyr1JOzWw/4kjzw4tYNNNMkkcq00vqwzLiNpoKEGNBZei424QrP/w42FgLOIjCLm4pLLM+qy6241zCj247xMHGGvlUQk+mSRUUD2RRB36oVyYCgr5gTC3fH2hQ02WNemEFBEIRoXWWShRWmtzxnbwU9ynOjBB8v+hBcyhAGZE0sghsUVUgzvMHda8jboFzKAksv0P/ucaUQ8C22RqEHTBDV9ItlHNYJO00RqSiy5BFNO7LyzdVBR/5Tr+wsKSw9S8jA0TTTKKHJtNtrohja0wQ1tNIMZ0gBcVgbIwG44MBsKhIoAocGMZjAwG+qKRrsQp4gmKWYvRTgCEkR4BMMMplGNytzMEoYXy2wsX0+QggwVk5ibfeE5c4rCmerUOouJCQpYMI2X/7gQhY9pSWEspM3umJAFIdDpeMg7XhOO0JhHnO4GX9iOFrvjBX5twhjFAMYneuGhS23KPCTBXnnM+BH1SARp9DFVq9yhkfx0RCPgm09LXqKQeNBEQboSik5SBTau7ZF+9lOfhNamjHSJBRvZuEo2IqmVCGJLK1chUYgiCElKUgMr1bBGNaKBBkQ8wxqKSNQHmaCEImBJCUkITBCI0CPKQKFfkYGCEyKTO8VEQYaQQZ4MpcCb53QhC1LAghZi4xuLue4KWYiBabLAhS7QwAZgOo1ilJgFGsxgmUUCUxYyd4XWRWEJQlDZIzInA5p15wtLksEnkAcGYBTDEY94RDH61v+zhKCne1RhY0mKBhLwuQolVCPKSLKGR1T5RJE68Qh6JuKOolgUVz9xCT0OGSwAuYRWYOFfuqCyC6tg0pJkEcuIrmVJC10lK7n4WwZLycHttG6KRiiCZ7AUGCKsaQjBcRhk/AUZmrUpc8kLZjCTeQUseKGLs3uC61BDQyC6Tgu4wY7sWvYEIrSJCUCFU+y4MKjXHVMI42zqZJbwBVAUAww0g1jrvCDDGgCjBlSYwhc3AYkY3sA8EooIRbl3KYEexJ/bm9o76DgShyjERPVhqKt49dBZ9fGPEnpIe3Jy0V9pVKP1S+R71HGh/l0rGipYwSYjuFJrrRRcLVVgNFYgimn/qAsaNK1GIqYAMckkIQlF8IERsHSEIhABCzkYAhawEJwn9IuowSSnUpV6w9lpIYdcbdKTgHgF3vxIC4sJDRbipU0t9ZCIrUNNFIJ4mvHipQle+MUmvACZKIDBC+s9ngzwWoU6HMMRSvoEJCAREYWk8bDxOTAaBYuQE2HEnxu5iBw/AqrIpgRXDeLVRzn7x8UmOLDt4KxQWuJRlziosh6liDqsEY1lYCOU15BGGqIRWxGB67U1juAzwrAIUVYDGmpQhjSsgQgqSGFLS1DCEYSLJSQUIQgzWFMwl/tcyIThvkuarr+U2YXVNLNlgVpmEILTJnNCLApcOFOTfAOnkF3M/5Z1Yph7o9Bl0zRhuUJgAhZk4AjkRYFPkZGqDbJsjGPU4BHBKAalilFgB6MnweppSEHS2OCMXMSfUlvsSBjcLVAJhFQYnt8efVUPmlj0am4MsU6AEo8SA0son6UHPFZlDWgsQ12wzbGKbJxrXUvjxbdVA46ITF+aPcEySPiBEZLA0+XmacxXgOdQ+2UDL9SAqMs9HhjCMKgobGF2QJRTF7rwZr0YSVDOXU2ijOQ4vNCQhxar05u0ZKQs1MA0sKmBDNztBJfdwAtCmF0yZUDXL2TiF73IBS6IUYNN9CITaNweRfxJx/RYXOIUr8jRNPJYhlD6IQ2WmkDg0Z9QV5Yofv+MiUUpDpE+iu1XwRoK1xI5K3aAo9a3hrGuXZvSa/Va1+r68SAQR2Q8MMIRo7uMsmGJBCMwlwjKDUK/vgCGqoPBBna48heg2NSuQ/MKWiCreoM4bjrtpTZB4A2TTtOlLaHGSO/VXe72YtWLSfXYenmCE7euTaZCpgagSPi5evELX/TiE/xMz8QP9KqJR5jidXRwq16VE8RavNPuGLlD0/dRr6V81UM5EUMWAvqxCevVRDH9Z68mjmo8A0c633lr81bjn1tLXc8YxEgRAYgWJz3Jh4nSEfI0BJ9y/blVr4PwllvExGDhyuVUrxZk0wUZmIY6WMhLk1wXQyzMQAat24L/nRcWcCHCppz5MoIL9azDKBwDCy60jGhmkJqUSSEMmeA2KIzBCFBsYhP/9QiOsAl941gTxViNh4AaoROg4miZVkd1NBEEVTQGsRAe8oAmomEf5RN+5D4wx4AmsmqnNywj2GpF4VmfBRPh4Hrpoi47x2u1lze2JyKup3vVgA3LQAjS4AxhQDxLgATBlwTDB3VHIHVaZnXRxhqiQWXB1DpC8CNeEgVCMBlY0AWwMyfRNG5bRwNfVhrcxzGssRgyMGBewB1NUBtIQFV/tm8udGfmtRhQ5FStQTKbkE+bQH8yEAONUB7n8VgQFhIJODX+YSIUl2kqkR9So3EYETQe0hHr//BoUkNyueJRJxhiHuUgpHeCpkeC93N6M1diL8EO38A4LchSOYZjLdVaYZEVrIV7hAANJIIMhDANzTAF2REkn6FkXTUERyAERkhU28ZtYWc7v4QF/sIbOtQkniNVU6Vc3rEFvFFNwuRnzFh/IWMDy3Rn0PMJxdAJWQQleeEmyzUE8dcEN2AkOqRMvrGE+7UJjpAFVwA8++UFjlAeivceiqVp+og+G2EUkOU1C5JZIYZpJFFYjwgqjzWJnRdR8AAgXdMVviI2wDKCnjU2JIaC6kMtpIhrY8FaKsVrPjd7NIgtHZmKovQMr4gtskiLTuCDxoUEUSIYcZZOWmYDcOU4ZP81J/CURRODJqAhHHtBQ4qxTGSXPMS0G8fUJFBAJl3gJlBwOiujcJlgHS0EMvH3g+Z2JwvTGk50GsBDM1V4A8WQCwBmjxj3KvQxEXjUUP1YYbHiNSHRE+8BWZnGLQHVRkUDYTmxkH4kYkZRFF3jiWKjURYpmCTmErPWDRsZSqboWoAzIrj2WjgmStRgY7HlY7n3DGXRFNPADL8nGDCJBLsIG76IS/1SB3XgL7ZxZ1nQBTekMHoBBeEkGWDVdQyDZgyjBTLUMm3yXmHXJM3lHXWAB5uQM78gCImiXUvgJle5nA1DGVnZHTIgA2AgA0FUMquBBZbiWIoVR4wHiN05l6D/ohMIwoAgKBOxshBpJBAXR0egcjYqBw/rwFn0iXKtNiwSOYIuIZin91Hu8DfM4EgiuWsWEnSMKZkHqi5w0ZgKhJlqoJnZMAyIMA3L8JmuhGx1sia/OHU2CQZf4DpUuGdZBDEeg4wg+gRYJAUMkwXitzDjJDtKqQU4cH35chpj4Ad5kCHI8AvIYAj95lxqBSXluF7LZCdtmBh/RlfZ1ggy8AhHZimeooApMTVSCp5WmhOxImr0Q2oG4og50YAJpRNnU1EMMZ+nFh+kV5gOyYn7qRP9WXPbkA3LEA0jsooyCJKR6WM+xpgGOqANinsPig3aEB7VUKEuBATDpRdOUCe+/2iEU+ehVZdlXLJcTvAFC9MdLSMaQNRFXmAMm1ADXNAEYjIEpQGqjKIXamckQzBOT2AGyFAIiKAMhjAImzAI9XUFm/AJUuA58dcmUkQkHnMaUYADUZBDXFADxlADyaSd25lYgpiPawmtIiFz7+NQD4ITM/FHXfGX8SAPAcKA8+ly3PIpbjqR9kORQdFqGiUPFLEN0JAIzBCv8eoM0BAN0QAN0PAMz2Cv/Nqv/SoNACsN0QCw/mqvAVuw0cAMaJAI0fAMw8AI0+AMVwAliAqTbTIEvkiTyGd1VccvohFtjEFMSGodUtUdczIDx/AJu9EaRbqqptGbzjVocmVVXkAGav9gCBqCCGRQB1UgBjKABgD4CMjzMbJ5MKdBPEXiBKlRTtuBqVkQI06KBdUGpefxeFODUJN3PmjJEloaFKA2P3JZEI91am76rTgxn/TpcZhmUfrZiZ4ocyn4HnKjDttAA912s4dgCGpgBmPgBaIwCo3gAoLrAoxQuIxAuIabuIq7uIYbA2MwBlUwBWKwCbZgDHWxDZLgg0PSFxebsf3ChPfVsV/gBVRnjPD0VP8iVR70Xrf0CDWQCdc1GXWylQ6jGM/xL5OxXlFQBWZQCDirITuqBoqADDtaA1VQBk66BC0DMplThkwgBObmBbPTVDOTBfPoS08ApRL1h4qVEQi1taj/8jVbg570AXoc2BGb4pcn6K35A67iehGhkondep/Cgja/MoIlhjYUcZ+6sAu7oAuMoAyFIMBrIAYu4L+NEAaPu8BjIAYO7MBh8MAPHAYRTMEWHAZVQMExsAIsQAOZgwm1YAzRQA3bcAs3YBmIyrl6N2ZOBF3xSLrL9VRUF6mj20Vy1QRTCFbFGm3bkTmhA2YNs32yWSTLNQYWxAxqcLOIgAhqkAjI0Au+4AubkMHIoAlVIKROMAVhQAZg8DsmI1VS0ARO4DpMMAVV4AW9IAP9BgVSoL2e8r2NJxFw3FDhq6XoCUdBMRQC+ZZs61FoYyBoW1EGQohf6hUV9ceaiL/r/2os6soLpEAKu7AIyqAMPaq3ouC/zRCwmrzJnLzJ/MpA2pANzfDIL5BOIIwM0kDClKIFTICoodOoGvtcJrNcNUx10UZ1NxQF3KEwKfQbvjGFyrickCFVVxAGZWAFVkBMe9FUgrANDGQIa7AGhUAIZoAIPBoMw1AIf9AHgyAGVSAFeeEEfyAH01wIcnA6E7te3YWMxewJKptUV0AeU8Gec8xxopIe4Bu+heQTWepQCeJY6nuf6vOQmYfIIBjQ3JrQYirQioQQZ0MPjuy/lJwMyCCriADJu4BBBrrRHG2gcFEN1AAXkjRJ2rALpOACTRQJ+aAM06DKuRAMQTAkB7PCxv+oVNVpk9m2k8HooS2joraBMrd0Ayykuu72oU4gB3FwCMtgzmGQME+wCK/qBlLtBmywBn9gBkH2qoXgBoXQ1WhQBWA9OmAQB27QBmnQ1TIQfWDwCPQ1MpAhw28NGWchN1AqPhxxzxS1j3B0HxgVNvoMFCJRK2EKmK4Weuvgplzjpm5q0IqNcn4pD/nrT/bDC/67C4yACMBgDE2RCKPgvxrd0Xm6p0HnY3Dx0SHtDCZNCjRABFcgC8tgWyVMKZEABAaTd+lknUkVBtMJBjXtoU91XxT8oU3gZ96lF4viHTIgJt3RZU+AKJnDBm6wBocg1f4CM2XADNMNB9r9BmtwvGb/kAi+gAxt8AZwINVxANZVQAUtaQVuAAdskAZuEAdTsM5esAlTF0xsMWXxKC7zTM+QJ0dAYxERBoGZBpdNg2GhRlmAzRN3bFGQTZh6fNgTCXOn12qM3a1ngzZoI2IPnZELMdmVzQu9gAjEqwyc7dmgPdor1aeQGXSmTQ3NkNoz4FOS8NrVsA3TMz0xUNtH5VTAdAUy0KG87dtPVQNeQMGB9gVXtiWycQU3UHZB9LSxgaRUAN1mYAjtbQXcl8TQrd1w8AZsMAbf3Qy9gAxS/QZvEN+dAAqfIAhRMAVr0N7vXQhxgDxSpW/IUVQ/PlSvyzdurHgXEXGKlR8JFYkMgivo/7kQWmoPdOQgg11ZoKUqroa/92mCYvrHGU62D3025/HgGL0LvDAPuHAIFb0Mlf3ZKZ6gBwqZpa2gMC7jUFcDzGBbjLAJ00MpPggz5PTjJsOxOynDV4bByQRPkNBbiiG9j0Bw9AVuO2LG0L0GhkDeViCbV6AGaRDnaF7eyGAGgnAIg4AGZtAG2+0Gw9AP/XAP+NAJY7AG2j3nbIA8H9pU0jVMXndfj8Dffm6QeMmIJKFxjIWQ4wNIerQS40kqDOEODeJ5hMQ1hEme7ABa9+u2wuLgDvnQD+ngGc6u+ysrl+y/vPASuEDiytDZuoDqqZ7qIZ3y1ECLqb3atzSh1YAGUf/gJ6BgAzC5BP0GTEnl61a3k1R3wR7qs4/Ay8zoBfa2JGEwfZPBxmJgBnEQB2pQCNI+BVOw7msA3W6A5m6gDcZgBnugB2DQB+2t3W6ADDoTxcLQ1XJ+1mxABdR4d0m15/clA8ewDXavM3if7zzTPS1nEYQ8l0YB2Bl2E9vapSE2P5T1WQ85axuVERS+n6f3x4R5rhmf6Rl+EWhDDx0P6hruC03c2Rnt4h690Spf+qa/8jH+yF0wGFCgBtOADWXQklNgBTdgMEyQ83EPGaaLy14AqUpuwRPctwlzS7sBKTVQzGHwBVkwOlFAwWpQ1lGv3U9P1lM91eNe/Vnv5V+O/VL/3e5sX1+/pKJSsF9wlVR7ZgzA8Avf4A3cwA12fy5R3As6w99uvPfbM54LwWrkGXmk5ugZAUgAUc+ePXjw6tWjl5DevHjx4LFjaG/ewnoTFyacl1GhxoUM5WWU9zFkSHbu3DWMR2rXSl4O4eEaE2PUymbRoj3DiROazWjQfP78aVPaUKJDo+laSYpLESNQxjh7NsbJVCtXiCxZ4gSKECFSvF4BC+bLWC81wogFE0atmDFixKidEgWK3Bo1nsyVcmVKEyhPptJJg6iQGzaD4RyOcxjOG8ZvFD+GHPmwm2FuDrNJU4hN3itS/JZ9JIWJkyhfvAz6lbrYN9bgvnnjxu0b/7htuHr58tWrFy5c6nqrAw583XB2xdm1Q+6uYMN6Lgu+g/dOOjyU8Zq/Y/fO3sGDA6kj3OgQ+8GJGS3SQ2j+/PmFDUe+D6k8njyHKneRyoVSHj11K3fhSmi/AJGpgowyxqBijCqooKIKBx+E8EExQEmKCyOOgOJBKqaYaooprhoNCq9GDAsMscryIgwvvlBrrbfceuuKJ564IhMvvGgixyiuaGLGJ8xwow1oDtHsEMvgiKOUxCRjskk42JihkMPWyKwPMJ64IYq8vMBCChmwmLGGY3BD5pgvuumGNda8YbNNb17bJs44ecMlt916Iw455IpLriCTTEruz+Wqc6ckeP+2444g6xRqz6F2KsKIo43Ya4g9j+YJSaOQqJtPnnb82yWX9+Lp7z5cBkVJHUWckUYRKshgkMEIZ61CjFCS2sIII7jQMC4nPHxiiRBH5OwKE02sCwwvxmirLbecfSuMKaTAoqwaoCBNCtL6agKLNQgbkrBEjsTsSCfPfYyNI6ksRA7PdPTMCSm+6OyLRz45ZhNPvLgiTTRZQ7NNbroZOE1wXIONmzl9+WXM3bZRZ7h12CHOOIuPa8eddjgdFJ6MOeVOoEoDpM9R68qTFD1IA3RvvUwxPa9k99jxD79R1VGJlFNdqk4daaZpRo0NY6U1QluTykLXUMxQRGgPOeRQWK3/iAXL2GNvBIMtZt0KA8a3pgjjihZTfCIKGsP4Aoq+vHXDjGfUIEwRN9xwDF27mWRXjiiamHrEvZ/Qoq4avHBEkM7k5Ma1brxBMzbH/31zzTfBCWccdLyR807egpN4Yj6T6xO6hjSWj7nmeFZIZna+q2ge8DpSr2TzJoWdUZnnW6dmUd9LZ6ZRcJnPveDl+TmqDaeQtWgJb92llKRnGEUNbFx92kNsh6VarbTCGOOLF8cgo1lo85ICbCyg+CKvKLSgNosudnyCjTjMQOTbNeR2jLG791cs7yk680oUtCQXKNhgBjUAwyaOUQOvqOEQikgEM5oBDW1sY2COc5yb1jSb/4NRLhzhEMc4MDcnOm0uYp9rh3FSGChDWecgpmuIQlACj3WwjjsbgV3KGIUpRtlOP/IolalEEpLekeJ3w6OPPOBBvGk4wwrHq0LXDsQWWo2BeaXQQhFYIArpPeN4TzMb30REIrG1iHtt6RoZwicGMsBoDGGYEbXO94QmaMEL7+tCDGiwNyywoQ1VUMMa4rAGaNCNf4ecUmbkQAUwfCUMNegSFrBQg03IYBO+MEbVmLVJMpjBDGlwoCKYAY1tECw2i2sTBz34wXBQLoTjGMcHwSEObtBpNye8GMbasY52QAdV8WAIMBMywxq68IYYQY96eki7Ho7kh0HU2UcwJY8ijv9CHaPST/HEcDwUeWIRaEBGMh7RIgd5gXmh2AIXRCGKQ2ADG2VA3tOuEISpDIFqZVzL1rSmz64xqwozwssVzAaFLGQBC12gASTpyAY2VGEN36pCIevWpLkN4xSqYMUrYhELWXS0oxuFBStUMYw4rOsOblhDFaYlAxl8rWoyoGQucJGJs4BBDTdFAxrMEL5NbvKTh4igMyoYJ9m4poOUc6U4lApLcpADluiAqsJqwxuIBYdzvXyHO6bjwvnQ43brkE/IdqielfWQIct0ZsuCKApcjMSr1bwmfEYSjWk8Qx2/kNYYBlcDGZwhGepAQ4rCIElzrgSdLxjFChDhTjTspQn/HqLCFZxQNhJVAZ9d85ob31irrU2BsnqZ0fkK+gUBClQLbFiDGB4ahyosY25ze8Pc4hCHSwwDFae4hCXyMIc55GEPcgAuKlYBXOLKoQ+XOMUqVjEMPeihEGvQixdkEAYZ8KtWUayBJ4wBjOlOtxvb0IZPnLEMZSxiEGhQY085eQYHJiKoFZzlwZQ6X6Y6FZb3hSpUwREbOU2VN55b4Xdi6BCUrO5k3FmPemZn1vWkTmYfWWtbQ5KQ3o3CmtOEDz2e0cRt9EKl1L2RI8ogA3Uc40ZqOagoDLsFUZBiBYtw5xmmwAQmRGEKVZBCj7Q0IsuasZ+aRaNmpXXjMFSBXlnQ/0IXugQWLHSGDVZIw2qtYAjZtosOdcDyHOTwUIbKLw5taIP82HCJV3TZzA+dQx1y4IBI+KEMAASLtMLwiEHMQBBteYQMrlCDR/QLTaZsHH+foYxDqNHQ6e1pJ81whkMsg5TgMId8x2Hf+45DHPnFdKbRkQ4SVnVj1NmPc+IBVtORZ1IZqRR7IqVqAZUMwv5hqzQnog4LW9PBbt2wXXsh50YM7hF1+UUj0NaiLqh4F6GAgRFf7E4zzJgJQjAbjSnL4yhG0UVvgZbXNvm9sH1BC1HYglyoxS8sOGENVvikJ62wBjDUwQpAuIIV5D1vej/RCnMohCdsEARKrGIM6m6QJ//ZbYkc5OAHxytf+W78CGQgYxNnqEEZxnmFT8jgTGr6xp8DjcFtNGMZikDEIG6ahjMcWr1maC8zniEnb4Cj0vc9B6bPEfNMp2O/cQKOcdRREuWUpDqVIg99ODaflJknUwHyqn74A2sJawQXtVaHV+UqD2jUlR3bGAPYBncjmN6IRWOzzwpCYUQWKCLGM15CEIbgBGkTKy9mjGJmuYZZrcFIRevTQhYIGIUs0MALUjAbFazQyTKkIQ1BuEEkLBErK1Sh3vP2kB1+8QUhDIESqmALrBr0bzOAQRU60IFeplU9KoTBE7jZhCDEMLgrPGITNfAzxjOeJsZh8M8u/0actPH/DGcwo7xq2OmhefpvUD5QGRO0oOUmnd+Zo6P5ms5vOqQ/fenvXDmcYk5IHHL9kxDdItOc5jKfCWt1YFgeuYC61OX6s2bwJusqQpFZTPN1tXgh7KMgBSlaYHZsrEALNFY7J8gREQELzvCxH7M7bduatpAkLCgoveMLcOuCLSioLgkDGpgBGmgXKcCBVVg8BrGCMaC3WBG8KcguMKg8SkgFK5iCxnOQTQIDStABS6ieEVGLMfCEXwCGTeAXr7AXHqwBjZM9gAk0jesGD3INgGET2miG8kqDMlAjM4BC4fMk9kIElduGb3C+LdzC5ps5mmO+cwghdJiTOCEOeJgmP1HD/04RCYdwK7RyDyBaCV0QhfLLlPPDP1szv5H4GWZYhEb4sBvZq8Ehi+lSkfszIhfgPxiIAiZYArXJkbLhOyTrgkqkAQyMARh4ARfgxBZoARZYgVAUu1AgxXUShVpDxfyrmfxjRVIQBRYgBSCwhFf4QMETwREcmikAgzTovDqwBEuIAiEIggdREEbSgQdQhYSbli2hgkc4hhnQhL/7Ci94hEyogTs4wiFsjdlDJSGUJddgpfl6JZrbBmjwuERYBEQ4BJHTqUNbtPZaBuSzIHCAqph7Pucrh3wkh0yTE6riHOPoPgIrCFBbJpLpFHXQBV24hVIoPzZEPyMqP/V7D2mgBv9FGJwNeaRfE8QV+YIaAAW1qIFeuIVbAAX8IwVFdKdjMMWVZElRIEVRhEmYZIGZ9ERP5EQXeIGchIGdfAEY4AIuSKcu+MktIMqC0oJImARIMAMfaAVYoEEPsYIycLx6Y5ApKIM2uIxfdIIhEIIGcRAtAYMdUIVkfBqFo4IyOAZNIAMbACBqsaRMyLPZyDhtJEI2aZw0CQfW+KBXEseXs7RKoyXwggZn8DhFOAQ1QC9D86TiUwRlGKVt8AaZIwd9JAeaO4dJi7lwUBip6q+JMYmBBDUB8aE4xIV90Id9yIWG1L6HvLCpS4dpqAaL9AIPmTNxuhGO7EizCIPBGIZ90AX/VnyBZXAnF9gCtSECIigCKOCCB2ROotSCMMgCYtuCa2MjL9CC9DoDLzBKmKqCO+qCGqCBLFCbIIgCLMABV4iFUwADHYAFp6SXKRCDMng8eQNBTzIDK7AESpCCICACIXA8GXmCH3iAV0gF0VtG5CmDTxiERwCDJqsB0+CzR+AXIlQcjPug2XuNU1KTcLQ0EFoqprI0vpwlceigEKIvqNoGZyC0nfKkKFxMNYggUhqHcjgHGvXLcoAlGq25WqITdWgHAgse5ZgIoQtN3uAHf8AHfOiHevgv9BuFOpTIkXjNihwc2vQCGnCE2xyLsag/ULAFfciHTzDJGBDO/uMCBmAC/yIYghzpAi24giYTmxqoxBoQvjviqWcZgzLIPAMRgz2rxDBAgzPYmp+ckSywAS1ogFhwT/aEBUrwEJgSAyuI1GUURiFwgmgJm1+8AiA4TiKQl7z4gVWAhVRQxtHDQWPoMylQiwPiK37Zsz9Tk3/RywtVk4LZ0L2MJQ+dtKZqqr8M0VcKUb+EpVciQ3P8uMMkuXdUA2iYtHHghmZ4hqHqBmAdBy/8wi/EUc60qp3rFHZwjpdISFsIBXzgh30YhmHAhS/Vh1uIuiilpmmg0tkEG67bOtxUiy+AhHw4TV0wSRpgBneqgjziAhmYgZ+EAYS6RBrYyRjogp10WBi4xJyU2P8X0KObrEkX6IKaXAGa5AIXYIEZOM4hiAFIiIVUyIErwIH2vASYcp8UmScg+IEdcICZBQMyUAvLyk8wgNkHAIIdedAcaE/9LMsrWBaN7EgZKAazqJqqmUtuTJNvyMtvUKokJBhY5VBfncxy4FUQDdZfFdYPFUelUpjwGq9lYAZv0NpxwLpOYsxlcAbIvNZrNQdz0Foabb7XYA1usCoifYk5DAV2sId74I12wIV82Id8sAf0cDUigldn8DsqUNUQq1eObJE5KNx1vQ9S8Fd3EoNFqMmafIEtsMmajIEssMlOjAEuaIGb5EQa2IKJ3ckuyIIYoF1LxKPlnJEm4IIZcAX/HfgBG7CB9jwFgtWCLViRTcWBU5AEBziFWvgFQhADBwGD/JQCINiBVmgkgXoCoG3UvAADlaqCRwgfmPIEYDAGYwCDzgAL05CCf0lCbQShVvqzgsFLEw0hXsVfre3VlxOHqwVM+hpWl5tRcziHuZ3bmSuHbTA59RqDNEiEZtgGeixgyszauL3HTUsHHs0Fv1WHdOhWZPAFMC3XfMiHJZWId6WGaGgEL9gQ07hNFOFIQ6QBY7CFWgCGXrgPGmiGGHuGFngCHNCCSJyLqsGCR9Ie+lsLM3KLF36W4aPOt/AMKKgjB5DBH4iClIWFS3i9LOCCsfiB5HWFSaBiWsiHSmgR/xtIBUq4AgF9BfKcESdgVP30Ak1YEC/4hDGQgUGogYqzxgUJA7YUvX952m2EWqNyWlmdjaUCYGC1L0qDpW9MKsDcS758pcksYAPOxwRuwkU4BGQVPsVEA6CKRwoqpXIgYAtG4L+MuQ3eBV0IhQ62KmQ4hHCVhXvQh37AZX64h3sIB3LosBlYEBd+Ya8zDbWAAf/4hV7whFLoAmdwJ0V4hi5wAiAAArb7LPX1se1pEbvLJ2aZon1ylm1rEYFiAijAAh/wXS+IhKCVgSTr4i/AAUowhVYwhZmdBRK2gXtN4yvIAVWABXrClieI4zBYBEGolTJAgzBoozbiHjJAg0E4A/82IgMHQWRtfF/JgVXWUOSwva8P9dWu7ej/1dX+rZwcNWUDrtFy4Ib74kxoeAbfWwTgi8JDYy8HQoQH1gZuqMeZm1teNWVcmMMVgKpYwhxesLBSqIVa0Ad+wOV+yAd8KOF9MAVQ8ARP0IROgIQ8A16Wgqkv6B4vaAH/AIVhEIZTKANnpgZpaIYqmGZ6YoLP+orL4mauiRZsA58DSbRw3hruEajJcoIrQOcfuAEHaE9LYARH6IIbGIt4pgR5nllTUGpTuFdVsAQpIOx/Jo23jmNHWIS73qQzKIMpLANFaIZCS4M2omghtNColT27lNX+pWSOplZq/Wj+5eiXm0wDptv/fERbHKVRu+VpAna+jmuaQD2D47ZPTxoD9sLpb7C0piJgVt4FodbtcQgFF3hSXDhSf+Du7vaHfLABtRFGW+CH8sYHW8CHfTjcT+AtPcgEClmJFeAFXCAGO3BmeGWGMJhmIhiNbKkabQZJuTMj8XHo8Nkp8GFgtygDOBqCIYiCGvgBH8gBL8BiS2gEhu2CBsUCKqaEU6AEe66FfMiaL1CFSZje9uzKMOgLRkWFb0ovMgA5w0OEpjkDkEMEB1Kj1M7o1bZQcGCcjAahYe1LSg5pIaftpfJQAAZMctDtrOWGlNZf4J7bkz7lmFPbwfQ9w0RM+zQ8NdCGpnqGCeIF/xDq/+AWh0aAgicNB3QQkF0+3FO4gRuwmk2lBX7Ih1ogV/POhN7KhPf2j1AYhVAohk94BmyYhmlgBsniz/7WkqoJGyWmO7quO2b5JDIgOUTjpGaRSmz56zqI8C9gBEko7LJohBkIGyzQAQeYhA5/bFfIB07oHlWQhBN/hVqJ3vVsz1SQgZFTg1U5hDHo9RtHhDNAAzVQRzSI3iqg3yFkpW3sXwzV6FayXyUHaWH9X6X6IL+czKyl8hqdzG3A1qYC7kwO7t02ZXE3B2cFL23ovURQBGjI7UIzA/jehVFISF3IBW7IBVFYgSflhVwAeJniDUaoCz2KgUeIgRnw0ltIb/WW6v87wIM+zwTmOTYjagRoNvRpWAZFH4LRKJulvaxt3icozFNmCZ9OQgNDsM8ySO6Wr4IoYLt5ifA6cIZ1hgVMWASWMvU1/oFUX3UxngRTyAdZIAMSn/VLgIVXaCOuYVRLeIQbbzRoYIY0GAOgOoMIMhAHQgMJUW2o9VDWzktZkr2DmY2Rpm1rb1bA7GiPrjRxN2We/kJwv1afRmAaxeRYMuV81O27x+QChoZlOASKD0VOFEUVMPyYNEVUVPzFT0VQWQEyf9IuYIZsMHRqWAaYB4KOn6xGjzORV8Bi7yRQPu5EILnjNn3TT24x0Ja3BgMi+AEZUASbHwYoZIs+hdkfWLP/VX/sOxcEoweDVEj6pXcL7rUER+hkaIaGRGAWxEyDZkCE+NwpYiQDIfQgbF9tVoraxcHbREb7tt9VR67tYb0vpyL/rK3ylAb3THbkurXbnu4FdC2h39jWDk6H+ZduF0CG8mKEX8sCFnOBZgAINGTOMFO0yBENLjRovHABA0aXLV0mTmzY5cVEhSt27SK1YlSLLsuyZZtGTdETJ0CGOHHyJIqUKzLDhBEjZgyZMWPK7FSjBs2ZM2jSBC1KtCjSomaWioniZMkTMEV+2DgUCRYsSDZpirkS5McPHQ4kUZrkgFKtfJ6+qJLkJRWsV2XMjLnpAKulR4cSLXu2LI2ZnGMQ/y1DY1NMlcRiypzp5rjbN3DhJoP7ZjmyZHHiJof79thxZHHjRpMuXZocatOkRasehxp1udjmztE2F7scN9vlUofTDLucueDmxN1ahWsb8m24lvdq3suXr+fQp/vixXEXC+jBhnmKRITLKBbaDpGxEo3ZIRleajx6tAmSDRtXpIQpY78MGkdkytAMk2VjRyuQssULz5AkzTQoqcSSS1Ik9uBN+91nBn5p/BSUGkcltSFSS5khhhROMPHEF1N9UUMOqmRVlxj9BQGED2JJMgklDjgwiymmPKJKJDKgEosraiQyUBl3wXLJIIkosgx6hqSx0yF+pXEYYjaNgQZokk12Gf+X3XijpWTjhNMNN49ZBg5rrY1Gjmvk7Jaammq6eRtt58xGGzdzxsamZq7Jpts3t6iyjXCFGlooasGVkwtHvBwTDm3ooLMNFFqwEEo2iahhYEGC1BFIJpA8IkgYX1QxhRhk7IfGIWeUQcZWXgDoEQtbsBBNNNpEk+ATSKzU0hNTPFiFTWbYIAMOODSw7AORGFIUUEGVAUEEEEDwgI0OzJCUh2MIgYQSTkhVhBBD/LCDKnXAulUYV8CYw1k1mkXJLKdAsgomdagCJDPLqHFIkXg9okgizDCTCBo6pdGvGmPUpBNOdYXhmJZbRnbmZeBojOY44nwGWmhx+rnbnq+J3Ob/a7cBZ+ed53Sjsskdz6kbOYGqwg1wh+ZsKGzmjMMoL8Y4o83O0AxBBBGMZKPIIdwoogg0y4wBRg1fgMETIXfUZyUZgEEsRg0toMBRKStw0QWmz+ia4BFF9PB2D0QICyF+BxhgAAF5542AGhzWcPfdBQCOQIdLnUEGDzy8vcPbPgihgw4+1BEJ5ZWb9QAlqLDCSo0N3NhKKqvI4okrssiCiy/ceWKkJV9YiIgadN3kUxlbWcnqGWFUYZnFXGJ8ZjhaivlZmZBp3JposP3GJpyqzXkOnbHZWdts5bgM854dj6ybN4LirHLOOxd623CMhtKM2oU+czQRMpynBjNpKKKN/zaKnCrFFHX8YQgyh4BhBQADeJgwNEIFJSCbC7bgAlFoY2jRaEYHAgAAAAhAAAb4gYMSU5PDAUBvHiQch3BQgBEC7m4gVIoZ0FCGAAjubgQQwAEQoApWPOAHOLDRJCZhiQfwsIeQ24EPGnAtB6wCFWSxhCUwIYnKGekBQhjDTwIzFyiyqD83OUTDdIeZLkEGZGeSzDe29LEsoSlNp7EeyZpnGja5pk5ufCPLrHc93dyGjW1SWaBQAY7xKUp8wiGfOBh1DGekTzjOYF8YCtYq+WkjG9E4wxSoYIUxHAIZiEAGHgKoyTHQBRQmIMEodsELGmxBFAzMhTagQQkDjLCVBf/owRU0aKUydNCDexNKUhbAQlcOLin2kUENAOBKV7ICK3Vo0Va+4IMfEOEHDjDFKlZhCgc0AHI6WEUvBrEvVwTiDjaogw0mgRUHIOEKsYNVTpaSE91tZS6ISQxmguc7yHCpYmK8TBfpmRntkcZN55iTHTvWp9JID45vDE6dvge+2HQDGtvQUzkCdYpx/BGih/pjOcKhC0cRUhuFakYWkBaGQzwtdofIFTPMYIUwgMEMesgD/+qgyQCuwQ1yWIEIRvABUoyyC6Rg4DG28YwODHOEAOCBYm5SBi8IYAB5G4BTCZAADgWgB0Ud4QmFwoMY8kAABGjlV7+KFVgcsyYtUub/D4xAhBzkyBSsaAAScOCKVLDCF4ZARVvqkIZFHMwSWNGBE6SABjOcgS442Q+xdGKlYVWBnr7LWGVA0xvOgKMbGhNHZclkvDIO1E//dJNpWAOOZkDtS2g0aJ0QiqeF1nEZ0BhZObp3CnQAh7V+FI6bwKGLUiCjo4ViRkiJUIWlZAiKsLMCFajAUjCIAQyGAMRMaeoGN4QipyD4QCnQNopSaCMUudhGB/I2TALw4Aph2ImqvOBUqLJXqtBqBDDfdtUCHKAGMjgDUQLwwh54VbwjFCtWbDDAUi2zCEXwASWK6ICpsDUVrehFISyhg0sowxnRKIxfYaEDKAjhDBlKQ8Je/0UFJ1AhJy1i7O4885kvaixjvdEMZjFDpuKV6Ux9Ys2cViPQjnljGWT4whXAoIxteEM0qKVeQpU3pzE9YxvfWJObvCGL2UL0TW66qDlQo9FSoE9t4VtGSItwBZ1UgQpjWAMAqTCFKVgBDGDYAx3o4Ac2rKE8AaSCGaYbihCMYBSmfMEoSIGpUITCGBxoJStbGYAFLEABCDiA3Z4KVQI49QANwIEOlsUAXe7yqgaAdAwBF4ABFCCs/y0AXMjqMK5gocBTmcQpGvCDIiThwDtoRTFqIBZfpBIRKqTEX4XgBDQMwgxE8YnuaqdYxZBBd7sbI/CCtzHOaIaymYX28c5Yjv/RTCZN4mjGF4IgBCgMQQpeUIY2wDGOOsqRev7M02vchBxuPIMRzXgybKR8CdrCbHkXjc03NkrIoeWMHGAuAhHC4LXhsiHNa5bkGAjRhznEYbpuQHOa81yI6vZ5F6UohZ8HXQpeHLqF83Wl3ibt3xFCOtEnRzTKxTsAvBHTmM5ODBiWyUwi3DBGk8hBA07xAFbgQAo6UAUuoJEICpUB2BoewhLCYNgzkOdKr4JVf16lGGxrjDOdsSeMvd4ZFZvpG5pRdxu3PZrOfqMMVxBCEIIwhJQIVhFFds26qaeo1dYxHNCARiMYwYhFbAPK+kYH9GxLDoRiNKK84IUzIq+NdaP/5uBEGEwiDjGGNMSh4Wp+uCQBaHE3NByAbI4DMlSQ01CWogOiGIXIS7EBsL78vymPqisFUMvaX1VvBRCAfl051kvUgVhQk4EPfEAEA4MFB6ygRSXolYpXrCIIDngFLp6BCDIYog4ZBuwSpMATnKDhvJ8XFlcQM5AxjBFklI3MljazmRfDOLIfw0zySmZHcpxDGXEHgtylhEtcARVM3ppYj2700TkQCjkkRzckggtgRAw4w0OxhpStwi3gQgYuxy10YAfigjqEoHIkh3Lwgi40Q4U5lDpwAzcoQxYUwRCIASIkwtKtQRzEgRkk15pFEgDVlMWVHgCZARscwwfklArs/0IoREKghYI2UEIphELJ8Z7tqRwVstek2R7vpdx8FRMsRIIlnEIdIAIzbIIOMBPC2dAz0cIp3Ahc0EIQwIUwJMImnMIpWILTAVa4MMZOsMhi1IVOjB8aLELttN9lvF9mUBuMJWJn3B/+jYybME9scIMYPMETDIHcOQG5CYEQSEEziIb0BAf9LB70nEOZNEMalMEyNNAiNIMjnMH0kAY3yIIlkCAt1qJyLAfq9MLjNQMvJsMnOIcjZEEWDAElKYkZ2GAcrEFyLaMkCWHFTVch/I8VYNwmpEBOiYKgLcdP6QIlEFoGSCFYPRWlWSE5qtzLidfteVCp5Y2KwAIYsJQlFP+fKaACWJzhWZyCK5jCJLDC9NVCEKxCLJzCJgzD0oFBhuXAUzABO9VOqiTMYfyhGgzCk4gBI8KftXUbZ+gYPy3iinHMHcWbPz3DFbSES1ii3DGIIuSfbECDauEJOYiDNjSZM4gDNzQDN7DkbEAD4W2DK1wCctCRyvyRRwnHNqzi40UeLzJDM1BgMA6jGZAUrrBBHMBBGkQXG7jBKQzDMJzCPXiCNMYBAIFCEX7AEuLCOuRCKHRAN4YCAoCj7VHaOHpQOTrVydmSpFlhXMJFLMRSFehAJIDBKsyC8iENEEjCKZhCK8zCM1FCLORDEKBC6HQCMjCDGnxBhv2AiDyBg4T/gXLdRIuYlar4xLpUQfGUXddJxrR1m0aWBmZhW/KkzJuUAzowgxSwBLmxBCU2SBkUnmzoijYswmshHinWUVEygzd0gzZ8w21sgy8oR08ug719j56AIr3RDzeEA/0wgnc5QzMYTDNog1I2whZoQRaoARsogjRgAxtcJRAKIRto5S3gAz/4Qz+YQg6IHhzAQSiMZSiZgizcAy5sAiN0Iyi0pVuKY1TR5Vet4ziC4+3NJQEUUyxQQWL45Q2wwiyUIRAQARCchSm4AvSdArDVghDwUEAu5SCMQYb5ABMsARNUARmcCoX2x3kdjtXdhO5AG2ZsTGVQVjioiWhoBtk9xpd4/5b17B8jwAQZ1MEXlAsmctgMHELhkQM3OMP8CNUq1sb3hMM2NEMEOkNEvQybcMNz9EJPJkPg9YJQcUPhIZQiNAMvoBIzbAM0aEMzHEMuNEMyNIPgLSU0MMIKrAALmCd6RsN6xsEb0FnnxcEt6EM+5IM/POotXMIN4Ccc8EIRegBHmMIp1MItGEMvdGMxGKiDTlpUyVwFpSpcLmgWziV7rQJWUGhfTsIMgKgD/MCGAoENzAKv1gIl/GosuKEOWMKU8SLApBoYJKRnyhJinBc6GcZOJIaObswWcUYYIU8iRhbZHU+dxIaYiMY2yIAQ1AEygMEYfIEXJCsUTEEzFN44fP8DnwpNIPqTnXSDbTRDnTZD4GUZbuBCL3ADMvjCJxSRLyQDIzRCMgyZMohDln0n4DGCriiCwTACnuqpMzQCDCjln44CxxoCGySCNBjqer7BxbkBHMQBPvRDLSyHMNQCPkACDuDnG5RCCIiApiLhJ0xCLbjCLZgCKAwDqRYVq/5XOYpjqqrqytHefI3jXI6VrOrAJEgCr1YCWAABEIwBKKRFLaACJURALMhCEBxdK6ACvpJHO+LAUywBsSCTWVHJ5inbgzhGafIoj/pOb6hGIm7GkBqPI75k8IzDNgzCFwwCIPABINiBIQQCFUjBIqBdA+piKGDpa9kJOXRDlxYENHD/w+Tthjg4WWwhAwjGgiU0wiI4g+AhA3PSKV9pgxosgutSIJuCAp46w54uAiPAQOC5AMeOAiKwASJIgyIs6slaQcUVAj7sAz7gwqPiQy1EQszm2Ru8AS/wGVl6XC8Eg+h8LTEMwwH0HlzSHIPaZQAcLfnGnO/d3hTOJazCgqzWgVnsAA8AEa4GAUlJbS2kAiU8AJAEgSWowiqcAjQ8gxqQQTv+wBIc8No+pKoQVt/whxWNAQuWJotRa4uF0d2akUCd3f057m6Iycb8AjLQICEUAiIUQiGUQZk1A5ThxjI0QjOYQ0xug510BnjWJOFpA6HghjcsZ+eeaTMsww/jcHLM/2m9vangOQM0IEMPgEIu0G4LvwAMLMMi6C7HMs1JIcIN3qAbCOF04YI+8EM+6EM/+MM+OK8VQK8hTK8IhJIoicIKQJMsfO0wRGE4FsAA9Nep2iUBjC/5Iq06riPgQFpYueoAOG1i5IAlBFFg3ioQXIEiIEIOnAKOVIL+sgL/+i8AQ0Ma1EA7GsEBq+1hdE3sqMHTpAGsVMFCUuTHiF3vTFsirka3afBnhMloqJ04nAM4IAMygDAyqAEiHIIhnPAUEIKVPaI4CB4zoIM5WK4QK0LhbUM4RIM5gEMkUlShcEMsXEIvHAR0bgMOu8kzPIOVBmIjNMIZLII2yAAT/zAzCP/eGTTCMrQAx4rCI5/UIWQxHGyxDbrBMNgCPzhqPuDCMEjjVaKuKIiAzTaKKJhACkjCKtQCkKTCeOlNH7PSquoNH6cqBVHQRYdVHyuoqxoAVrzCg3gfDtBCWpgCWIDBkrgCr5qCiaZCEKiCKrjCKTjDIYBNO4KLi5rVUy6dGiiDptDFg2wNaa4YK1NGZXRdLIed11WGZTiWRf4oNwRoMuyyLyDDMhgCVwOCHoyBFTSNNpgMm+YKeGoDm4JnvrarQ33DnHCDNxgKNl+CL9iu665iKHoDIRUEDNgbUsbAOisDM7gA6cJADMiznxGMGkRDG2SxG4ClFUilGxSCBg5DIUz/l0oRrxsQhijULBvzgiiUAAmoQIrEQizAgsuVmlNRUEXbElRltEZTEDk+VR9bEN6EdDGRdGJ4H708qmD+ABkwQzZIQivQwio4gP5OwkzPECcYgk7YwPrytELexBnAjhmQsiI0zDuhsrN1pNhZ8NdVDGs4tVIzdYtt1jj0QiY4QA7YACRkgjEkQ9XZQRq4mYU0GQ5rBjdIMTOAw00yAzrniiK4AMR6s1uDFm/qBk8agjN4ZzO47t89A2lBw5uSbtSAwq2u81K+AA3AwCIsw0cktqZEwyEUQhy0AYqfcWTDAcl2HhvkM3JRwVVWUmevcUeANgmMgAmcQAqkgixghUWr//Ye13ZTyeUABEBGT5DuNRU5Ah9rk6+pNvkBFFMrlPQwzAKI5gMtlKEakMQmPB8rIHcsREIQtIL/WoKqkIEdrO8ROEESKCRO4NdgyQ8ifAg7HYa0ktFkXWTwIOLarUbYDdRmkNEm5IChH7qhEwJdCAIAlUEznMP8XKdDjYY5bMMZKMIzLAKePkPUmDMzOEM4vImifANyjAO99cIwHAKKt8Eh/PIyCLY2oBtfIIIygAIHHADwFUEy5AIyDFIXZEEXxAADhLgoIMIvP0MiNOcaHAI0RPZjW0EbuAHJPjYQVpwcgEKNs7EuhPYIdDsI3JrppIL4Enke501VbXQFKXk5Ov85ubvqAcBqlaNyHQjDLOxsPtSCA2ABImADNjyCKdBCKyB3K+BAmdM0mu+HHXChEKwEE4yBh1HdIaQBIijC4dgEGaABKmsQ8PRJUt9tBr9mm6yJyOMdZXnDJ+SANR065OQAIeSJX6AJN0QDNDgDLiTDNoADlWb64A0ecDKCI7wuOveMcHApgB/sKuSBIgzNIigCGgT1IyeCDGSCJEQAAiB5D/DADwTBOp/PKnBA1QeACszzIbT6wfxCOvgCM0TDdOWnG6A4i0cvHFhBJEnlte+ZCFwHaIt2t5PAt6eCacNCqSlau7v220gQACA5AMwlu2t0qhLyu8MCK6CyGECCL8j/Qi3QgivUwiR8QSLwuyP8+8A/wCrcQBC8gsFLyB1wIRgAQUr8S+Ylwi8rAiGcok3UDoSgwcY7NY/+6AGSjPTUUcyE/GaAwzbYgDUd/8pnwjZkTzikdTLwQiis4jfcJCOgQSM4whaU7iLIACO8gBSP9ZUZyjLEQOC5QiSsoiIc7M8vAyhQgtcfAJJX1Qw4guB1ARMjw/kowNXvgAwQ+9grCUAcQoZL3bZs0Ni0aRMHDpw3D+G4sSJFSBAgRECtECFiV8dSokqQGDGyxIcdHWS1glWAZYEAAATEjAkAwIABBG7iHCAgQI8eAV7aFCqUZwCZRwUMVXpgFaxVYcSIweRr/1atWq1qUfqSCBu2RaZmtWrwQBWYIK9UoYpUp8wjPCpf3XCyxEmaRMuYMUN0CJGaNGjKiAlThXAYMmPAJQ63OHFjcIvDiZNMjvI4cuUwY648jjNlz+PEgTumY0dp06V16Mix6Vy5zeIWNVp0LNm3beOeoYHR4kUjNDQYMUOzSJu3bpfLmVOuPNyiGYwcvcKkmwaNRi8YIBgAoKcPHjwC5IjRaFkjjLmahWrGIAYM6ytGjRI1SM0zRWoQ+UpXMBubhHEeCtANPxzYIQkkkEgiFBVECGGUjhYUaSSSPuCBlZRSaQkopGDKiYAPP7SpqKSUGmpDAWCiCSYSS2TKKajq8P8FmqrymWWWU7xQpKtkwGJlrLKseCUVS+o4RQZIIFGJlS+cUKKJQ5hppplEDDkjDTUOUYMMwQobgww0FIMMsscek8xMyibLLDNyLPusTTbDkeG073gwLTUdjnHtM222caaKR9BI4xlmziBvEUcUcaQLNZZ5xhzkHr1MOde2WYQZUF6JJJkWGFhgggOA6mGHLhZhBAbwFuDBhyKOOC+ZY9brYgsYcoBvlFDUWCORaBRJQ5le1ElHm0PaiMghN9zow4EGdOAhwQR7UYELBztqIQQJJxzBhA8WYMUVV1gxoADuVkQxgKFADLHEdW3qSUUUaYqJ3QNYgaUVSSy5hJloJtH/Jx9aWjGlDB29AsuUH8Gg4pVJ6hgjkFlkkQUWWFiRSwkmGL3rEDPw66uMwQirYgwxylBDTHEiQzllzjrzLE019fSMTctcw00H71T1QWfvUNMBB25kpkwbZ5oZDwZmnlkmjUVogIKMRdBoRptloOlGM8pg3qYZRiBhpYILDuCuBx9+6GI8R0ApZgOgAkCiCC1i6AKUXF6NtQsYXrB1hTXWOISvLJXxxRdkiI2jDWTlsOKHH3ww4gcEk0iilBS4EOHBXRwQAdtsQfCAh1RkWYWDAgjo6SWgavIwRJ3YLVEAn4yi6cR5J16lji/GeCYaG2rZ599WBsYmGxlOmQUVBygp/4sKVCTJBA00AsFklnxSqqHJJUpOhBlFDsHrkDPECLkKqMgIzMxwHlvMTHEse7Myccgxx7WYr/ZMz3Ia2WFnnRlnvM7ScrCNoF2GHM24m2yaAbVGRCELMogSI7QRQW3Qb1LcgMY2QNEB7YitCD/hgnvwJoEDFAUoWoBBI8ggt2YkIxnrac91RBGfva2BDblKRJYAQYY7JAMZh4tDGYLgHR1UogE7SJASkBAKFHABBA8iRQM0l60JhcAEKPjBt16xAZYAoAdJMIrq0sW61inldT5g2xdbh4CJqSIMUIlGNjpBiXzkQx+zKMMysKEIG1BiFg94QPISFglZAGMQZZjBI/+GcQpXrKIGUEjCEsSghrwgAhGKQIQZxiA+MZwBDWcIwxXUpz7QoGwyA7Sf/O6HGfnZTzPh+ML+FhdLnZkmB88YYDm6wQxHoIERjdCabBhRKjQ4YxnNgAafwnFKc4QjF5NQAHcC8J0sAGcBCsABAxQwwgAsQAcx2OYCuPACRtBgC6BY4TGQgYMYzKALWYjhKGbYN/xY0gxmOASw2oELXPTCF5JoAAMAyoPIKYEIoTABF0gwClLsAopSHAkJNgKCE+ygFa14BQcMsLowbnSM7CJhh1hUIjXCAhWEEUM0ogGKSZjCKp0gw77SAAlKOEAHyANSJGpxi2A0zAuaiJgsvOD/yCWMoZJZupIZwie+MIwhMFcAgyjZx7KoYm1NBEwOKq86KVUuhxzbeGUsF0cEWdqpFzBLDjnEwY2hKSKBi1CEM7Yhjmdow4LPiKtVzaEOU2wAAd0BQg5WIQMawGARz5RdANgDgxl4cwELAEJ7aMAFUPSChUWTjRhmEB940lCeibBkGszgK1+oQx0EEVwkSMMAJCiBtUAw6BY+cDkGaG5zIyhBCDRnAhAwwBWvYMUGQNQSdYWxo+s6SnEHMNKSVkEMSfvEKRxgClTYYAzbU8QjyPaDHFiiLDdQ5C0wUYeo1GEVc/yCEFh7hUClgZNmEN97C/OFlgXNrKrc6nJQiV/9/04KGliIpViJUIQiOI5nO9ABMvaLX21AYxmMKAPUFtEMu0rpDMtQxDKO8w1cpAJUQPEB1ZSBi0w1YhIcEBt4YIA3F7zAm98xgtnGkAVQoLOFXKBBFrIQBc3Gk5Ke3ZiX0KCMgQDDF7gYCGl8wFrWaiEUIYjBLmyhi13MtgQOlSIIUMAAWbwiFhloiXA1Osbjti6k6yLASC8RMiyZIiWuaAUOxqAIQ6ghB5TwwQ4ckApVfKEXqAgELiBhgzLUoA5czscNhqAEumzySpkMGRXERwVJV+EKkErwpTGdaeU4I7s/KIKnBYwE/9VJB5/YLzi4oRxuXBgUwVFDMInWy9ncBv8XpshATxgAiR0EYAfbsKAxUkEBUC0gABBQhjECUJ0uvIAGOQAAD3pwhLsxYgbmbAasaOAI3zxix7k6RDTy+Iwfk0GShkCGLnxRjGAMIgc7AIKSlXCDUICAF/iohS1IoQMRVNnKnMvyK14Bi9F9mQCkAxEZkSKvMiN3KAmIBSwsETIzICISknCAA9othTQoQhE1zQFpUrEKTORjFXcYxia+4AUv2OEWr5CFDdBLlzHc0L2RJgykJZ3z+Wma5z03hzN08AOxOk7ARjjCqEuTiXHoFxrjWMY2tMEMFzQiBoxQgxokrIjtLWIFoeBrT2QA1228IAA6cEQzJoEAUPXgEcz/CIAkmrGMBCBNd9FoQQAcwYMZWBcGxyAabYATTDRolgVX/zY2JonJMZzhGXhbASN88QtlDAMHq1UyDlRACqvYYhdPjGK/J0SCKjogFhbV4pcNrq6dJDzhDF8XAh4eccKQIQ17NAUO2k0EKTRjBpSQBNl8oIpVnKIW3B2GLWTgBUI/fBXnVTQTnufoR08659U3xzmwfw50bJ/73ff+9rGvnOxnv/vnWE4zgv5pAf/A6EeAJRBssI1kkkOt0dBGIxhxBkVog+NoeIQk8SINkgEUJIA7duARtsH85McRAqAXQiEBgEIBagAawCEdAsAUoEEGAqCX1EAMxmDXtKAHtMAv/7QNVo6BNk4hBV3hFAjPLyRJGrbnEAThEQRhBqalilDABQpB8mwgco6OB2LAA0JBF/BtF0qhoUAvW0gAyxwgJWABA1giXVxHJkRkzFxPpCbGEiZNDITBFmjBFCIB94AACYDAFEzBBnBPB1TBzVoBFVahFvLBE2oADOpgYmLhC67g+aACvnKOD6kgWNIhHeRhEAmxEAsxEPdjP0grWAyREOnhEekhF/THCALM/QasCCBhEx7hCpzACQZBHQYxHWwDHZ6BERihGQTxG+TBG0wRGkrxEyAwmmIAFxoxFwKgr6IJATTgF9DhHL7hAp0BEgIAFCysl4htB3qAC6iuAjbBBP9DIRlgwBEYQRlgQLMaQQ285Ayy5BAGYRBo8BFigIpMIAReAAzAAA9uQAm0aweyABIAahJiyAhzIASSUAlL4ARQgPRYIRa0SPWIovV2QkSu8PVi7wsM0gZ6IR/64R/6oY50AP5qAR/yAR9o4RRUQRasohZogRaCARjAQAzqEBZi4QqkYC6W4ApABr5UUtKIgRh6ARiI4ReAoRhAARgygROKISeL4SY/YRMyYRN8khM+4RNAQRMHoRmPARh+4Rh68hfyZ1U+7ehA7Rh6oReQYQxkoBMegdDaohHwzwVWoDoeIROIUhNVCgHEZpsY4QQ/wRE2ARhMYQK4yAduoAsCQAP/BKERQOERAsABGkELAoALYuBswOMHRJAGGMABIMEEaaML8O8RHkEUJNMYeqEYPkEGwIDSrsAg24gGTuAEPsAEXuBADkQS2m1xHAABGKAFRMEjcOBa6nFCSsAETgAESC8VYCEDhoL1xmzhBlIoRooScOAGbMAGImESbEASPkESOiESkMQ5IeETfqETVKEVZNIUJMEGIEETHkEGcKB2KM0kpUAlybMKJO0WbMELZ6EXzPAW7g0fbOEWZuEX2nMWTKEXQEESmBMUTCEY5uYWXtIXqtIX0tMU9Gf9BoxsjkATfsEXgCEZOGE9cwE+8SEUWMAFXMARcgEUfsEW8AE+TcHE/3riB3QAADQgF27hQ+2NFaDJAZoAEuwSA2SgQ00BsVwABwIgEkABBhihBaBt17IgCBTAARJgbnohF6rSFn4BSatSJoOBGJTyJT+hEzphJ2tgBlDgA7QUBoZgCIwAB3IBC7KAThCAB36gNY1wB+gxNkOvBCSqEmRBFWJBAuRl9RQORZDCTgPSN3czIEUkASaGElID93Cg8n7ABnKgUBP1BnCgOHFvFSyhUL+gUCkVB3RgYlIhDEpyCZYgCsqTDwmDpWyBn0wBFDoBLDzUPs3QFKQTQH/BEzrhE1YVFIShSenTFJTyFm7hE/QnwBbH/RpHEJDhF5AhGd7yFzrUQ1mgFP9cQLEcAQZ0ISJrgRX6agEk4QYiKwAkQKfsrRX66o/68gmCwAgCYAIgQQZugRIQiwYkAQAcABRAoRFgAAiOYAcQAOMUIAEQIBRyARfsoR/8wR/q6BQogRImYRL082AxQRM4QRMYVhO8sQVYYGI3gRMyARIC4ROwwAZI4xZL43JKQU3ZVAlpMx9jQU43QAHOaGVZFppQp1xYpPXuVAImBuAqqhVWQRV+wAFWoWeFTxXSohJQARUooWcvoRIuwRKUNmkvATchzjyvx1PJMyXNU2TQwBTi0xQm4RMqzhPisxbYE16X8xNuoVQjoRMkQWxLFS5NFW3v0xawU388bXE+zQf/iKAOkCFvlYEQOEESeiE90SYUtMDG8BNtWmHtcgBZY4AGcAAAFsATJKEVbi0AEgASGoDXhiALoKAHEsABvgC1oukFYOAAdkAvG+HGlGAHFKCxFuAAMsAUcuEeADZg8wECbNd2J6Fgc7dgC1YS1qIO6uAGgDcQBCETMgETLkESTIEfTCECDKADvgNktUAERjb0RA8fH0AWKOEVHCALiCALhmAGtMBsFrcFYoALsuAigEAwveALYsAGtCAL9Oc7doBOfOJ+77cB1khp+dcS/uoSmhYVgDZn3VAVKIEVhm8VLAoWAq5ms7AKpuB6nmBq3wvSxsAMJoE9PwESzvY4waIX/yYhEipOPyPBE7j2Oc+Wg/kTFIbShFfqFiCXfz6Nbr2jBngobw2BE1i4F3T1FnJhMNspBiDhArhDB0CBQHXhOshuAq4CKBxAAxCgBSbhAnFABmKABzBgEmagBiahB3jgBULhACKhEUIBFBwBBzyNBxwAByTAAFIBdmfXH/qBEm4XAh7gYPH4YC9uj4ezUotTBvZ4H/zBFdqYA3iAARbKCIvg86pXJJYQBSghTmMBElASC7qAnLogk7egC2YgC7QgCsRUDACjDEhZMDwwKsZgZKIgCZSgVZBACtAgEiYmEsLgDDjpDMjAnhKhA5UqZMCAFSzhCoTgBywBEjCB0OrAAf8eeAqe4JEmmIJvDtI8kBdsZFV7AVlnwd7mkz7tkyqalIXvcz7TUz5/oSpT1BbsU25laXF84AsQIW+RQciMARhwAT3x4RZ+ARQ4+AFwMQKqEhTKGG/ILgFW4QAWgBJAgQMU4AU6IABmQQZuoAZ4gAKEQYddwQdwgBhmAQNQwRNOgQMuYAHwrBb44RQQAAFYwRTwIY5tYVka4KUb4OIkAWERVj8lYRO80hEgc6cdARL00xUC1hQQwABCehISuRQkATarVwmZ8GRjIRKu4AraCcfaqTo+WUzHpwzKh6migmS6uqungAmWwJWpIA1kGRYiYQyu7urSABHywhCiYjCgoqv/vwCYvyAI1LAMzICUw+BSn5YKmnkJmEAlxWBLpk+U0YA9Z3U9qQKdV9UUBHQ9V3VKP9gMbWQWqIIq5tM+YWmG+wcQ4Dm0kQEYlFJwegEfWoE7FgAAIOARvNIXxskFWkB2FmAWeMEFLrcFHGAYYWALooAHMqAWhmEY9MEBiuABJEBle6AI1BhWGXQSHOAANgCB8yFg5RgMXfqlAQqmY3qPbdqmcRoogRIUBNkfKCFsLqABQkEUFsoUXEEFTKC2Ghkfm/ABJllMs0AKsiCTRbcLomAKuoAKDAMwUrkMpLmNooIwSjIJXPkKyuCsI6EMOunq3HqXpa8w6JoVJsEsLIEV/9AgrsPgO5+2CgJ7CQg7fKqPCviaF1jVDEFBVQ3GDBv0VqeUhNOWVWNVVu/TFyabVfeHVRDkCBznCwRCtOG5tH1hFbaJFfoBATjAjPFPdFeMO3igBdzSES6XC3QgAHAgk2mABywgH2xhKkxBZ3rgB/b7klOMBpatCxiAKTYgA1ohYPshHzqBg/f4nwBqz/m8zxngpfc4uma3FQygXDugFC7HFGJhFT6A35b6oUoiH1shFWIBB7CAC7ZgmuI3fqVAC2hgcdepjWRlv2cAvhacCIzglasAwj0wDfhiGS4JxFXylyPhlViBFUamjcLgBh6YxK9nPHvZPCeNMAJjDLCTOf+J0j5BwYSZUzn5U4RngDj/2DltQAaqHUk42NqJ09q9o3GE3OhWCwmGAA/yQA0A4dwBQQ/SwA6ANxKqtRb8gR8QIJvjlRFWjAsUQAAWoOsaoRh+gRIQoBReQFS8fAEQwBJQAboa6zu2tmJlNQVLNe0yICUUMt5rBNvx3KX9vFNYt+MXYM8fYBbonBJcwsk7oiNAIRYW/QPkm01J4HqzzBXkNBJyjIGuAAqgIAs2OQrwhgva6QqwgIGsYwqmQAqkgAqMvhODgAhe+QrOug6qgNwSIREQITCq4GPkGtJ8mRUiAQwswSlCpo1sIFAJIwoUbQmaYNg9UNiJPpoHAwu+AAv/sMALbMAg417uDfIG9F7a9b7aj0Q5N0EYSDsYhAFeqRReOcEHxmZ/vsNuk6ATnSAKvsAcvUAGMkELdmDtJEEW+GEWAkAW9GEfTOFdGwGj9N0FWKAFZqwB9rUFDBNvHMACLgDaxkbodN6TaaAGxlcG4v4LopsDqsIfFLIf+CFeMR4SNH7jPb7jAQoCqtsf9qECDOAnLuDkd4EGLEHlWSEFRuDlH130tgUF4NS+sxMMwqA4baAGxOALaiD3BUPlvsAKwKA64p8KwGDywcAJoAALmH4IhECZAQKWjipqEiU6NEaMwhpeplwJAxGiFxysIoFJBUtVlY1VwESCBcsSFSpT/5aYZCJlCpUqY0hOmZIypcoqUzJBkiSJk6SbmTb53NQJ0iZOnTp96gS0kydhv4IB6wUVGLBgToH96gXKRw8fP7T24OGjSJEjJpco6dTLWDFQxhwECOBDxgwbMnIEgAAKF74NBxAAeLsgRhcaMRq5ldSCixEePHo43qFFSwwuWbZs6YI5huAtWbTQkHCA1Sx/pPO1QrqpkaRIrCE5aACbgezZC2rbrj2bkr58/GohMOCDx45Su0iRomGEUqxYq1KYIDEiuvTp1KWXKGHiAwpKslLFEgSmjozxYMCMt1GeLnowdGWkP1/+xg0hQo4McQBSxxU0gwSRkahFGFhIccVgXf9gEcYVFFmkSkYjjeQRSJa8NIUTZUVBYYYYwkRhSsCAIgwxVH0CCjC+nPiLL79YJZUvvaQIVS+5yIhLLrjUCFUuNuYCTHCN+QBkkIwZYdJZuFwFiikIBPADZlvU0AgOAfAwQyO9UHKAAVNOycUWL7xAg10vdNFCmLUFUMEjL8xAw2BtwoBZm5jBQOcBGbBSC2n9UOLAJJ1wohNOOEXyGmwNzEbbbYg+QMkDtdByQABF7LBDKKSIMgoNSwDhHXPOQVddqNRhd4IJDsTiHSRYaJEFFl/U0KYXVTD0xRUOffEFGFOAgasXunpxwxdCBDEsfrDUYQWvuNaaRRZRPLvqYK3/SoFDKzkA0aAqV0iR0hUfwfLAS1FYaNITHVLYhBNNZPhSjjG+K6ONN8pbo4423oLvjfneyK+NvfjI2FYAM/aDEknkhW8pf/kwA2Ze1FADJAHsAIMMMbzAw5Q9TOlCC1248MIOAERCyQYJBOCYA6zMIFcXmo3ZRbNddIkZFzwUwAEr/ZBGywMPTAJ00EEL6kChhyKKNAMQQDDbPq4YoMAPPyQRiXG7zLCEFkSo0gosq6DwHKiihkoCdtopd+oNXTz7xGVxdgkFF0808cTcT0xWQxRcVAzFF9yCEQglINER3iOCINseelXYwDivNnihQysOALFKRrZy6y1ID3ArhRNK/5jkxIYZSlH3s6LLqyON+K6Oby778rs6vayvzu8nX+3wo5BfMeYDEcAck4ySb/FAQyOg0GCxDAEs0EjDMSBRhBCN9QAJDTjEwIACC+y+AxCRTbKKDXS6DQMNrGLRrBZbcNHFAgekMhpppyzts9CTCIq/JEXvb6ihPv//AAf4gxVQy4FJWmA1TanvCxiJhSlOUAISiG1s05EgCbKTAlS0IhWukIEWoAAFLLTJMpbJwhCgsD4ucEEzMJgB+2KQBSjkYAhI+IINBHesG4ynDoV7BA/BIAhIHC48kHBNK04BhsqtIig4uIFHXgELB0DBCVMsyxKcULcnPEsKUdCiE76oxf8n3KJf8ZpRGaHCrzSOERc5mtEvzLijG0GCUmABksAYg0fhdAIUL4gAygCwgxXGwBHIi8GUZgCDGHAlBlHIGBJ4sIDpOQYIMYABIyzTBfB9wRGIhMGYxoQFKEShC5zhAg4OgIFV5KM0SlMa/XyGE6Dlb5a0xJ8p+pEKA3hgBwe0GheWkAUu7CBysHAgCiJoQQpWsGwmOMF2XOEdGwzhCUMYjGVg4CWXjdBJL+DCmFKIAyIcgQhBsARIchAELAxICqvCFRhuwDj0tMc1rDgFDlbhCktc4hSn+AQmgFGLWpwCCV+04hKSwISEMgGLT8CiE5hwxYfay14vAoVFiyEjtpj/8RdXkVEvGNEI44HCEeMxHkhlQCIcaIV3QRISYygFiVC4pQcNAAAPoiBKLXhhC4YkHgwYMCUYZGEBASACEYoQBMJkIABIcEEjPAnDSqwiB1HYAhSk5QIWRAELUeiM3nZwgA20gh+kaUUEIrC0tL6yaIK6n6CKAteieGKuc/2EJ2bBDw4YoAE/6CUpdvHLI7hgB0MoAhRfEQoTRHAE0Jng2CR4nRTsQBWveEAsvvAEKEzzCVp4ggqzMBkarJCUMOjSlyijAyIYAQlEMCcsfNCE2GYxizQIIas+qNkh6IAVPgjCKhygT0qc4hL/3Ect6DAEIxwBCVZUAhKYa9AlMEEJ/58zyYqIUQxjgCKkjkikJUHaiE18YhOPKK8jQEonRzTCEY6IgQweMUjzygAIRZBaV7hiXyD94AgGq8FMZxCJADDAfF1wIReAMCXCvKULLSRqELSAgx3YxgdIoAENuokZS6xCMzEr4Ra8cCAodKZZ7oMfafKqAAikWAEsVvECXAnA/bEVf/YLmi30YQEDtAAIfgXsEo6wgiwkQQnEdMUKTKDYCCJTmdG5oAlSkIJUvCIVrLBBZUS8hRlY5qoxq0wKg3mZFcpAteTEIYXnRjcoNAGEVoWCFk54hCaMM3I7KKcPdPCDHOAgEq7ABT/wAYl0OSEJQ04Ca5/LBEMb+rmMRv/CkDn5CPY+YjzutbB616ve1KiXvexlRAwi3Wn1MgK8MyBCEo6AauWKpb6rNoIRiAADovZgBjuYmBYKXAP2aeErMWjAlGJQgxhEQHvaY0wOujCEJsSgTS/ojIY9uT4vuMAFbVLhFbrarANcIBWr9Ec+lnbWsyaAxeTW3tJkw7S0PgACAGx3APORDwQgoAVEWgILjEOKXyZhBchOghF0sJxWqAA72GmmY6UDqsYyEwQ7kDIHtRwnzCB7fOvTMmcw06wVqjYIWTCzfU4IQiE064TNysLczHKEyPXuzpR4dR2CAW9+4AIMD2VCE6wIBCJY0ebLRcI4xfmESWfCvOV9BKb/zesI8Ya0EYzwCXgb8Qh4PmLUTKe6DMRC3yIcNes/WDWqgdAClN06Yw1ohGAe1gUZNAYHCgiADXDAgJMZoQi9e4ELNNPZxLTJ2asIhsu+VIoxidZZX9BCDXZgAAykYmf+mAUEhq2ACIxbAZMvt+VbnO7Mq5Xdxj1AAl5Q3XsbRwsm4bcNsEAEJAC8mCpAMpKdw+Qmlw0EKfABK1hBiQ6SEjOSuSr7Ss6qy7ighOE0QoErARIfQKFhJtRsZp9wBDXLmbnO1cFrhwAES1ACCJS4RT/4IQt426AJNlcodI+QUOnaXP02z4GIr2CDooOavY2QgQ3kU4Opj3r/TIe6DYr3/wgQU3WjlkhAkHNaN05YBwRzNxZFAARE9QMwoAW19gKgIAMQ4wVeMEg/wAMsFklfEUlgAgUW1ibJRgOXEQNawAWXsArCVQkveAovGAmVoD8OwBoKEFayQBr+wAHhlgCSV3mXJ4SWl1ZntTSUsA+tcAAeAAMmAWT4lgWl1yrNsAhjIAWR8Aqx4AoqUCoiIAKL9VgKJ0HNxACt0Aqq4AqNQAMw4AVZQAOgxRmXQU2h1CZv6DKvhgUzgHyw8ANQsGzINgTJ1gTiZBI05GjOlQOvBQQ50AqoIAvGBW+rcHs6QH5IkFCxBVGWqFCbSH6XSDebtHSctgmQ8F6OAF9eYHQhtf8JIMUIjwAJkRZSjHCBq7h/jpAFRtWAClgEc7dcRuADKCMDzUZUL8BJlKEFWOAIY6JfNsA+MHAAPAADHmMZFpZs6mMZq2IJqjADWeAyXoAFXRCAj9BC5yUJBoAAqbAPpLEPjxdukgeEQ0h55BaEkRduaYUK/IAKBtABBpQ1oTAKf6VzT7ACUCAF0zANilAFVzAJy+EKKVAqIQCGCMdYYnNBkFUCJ5ACDWCGqSALkMBhKfiGMtAFzcZgWfACdMJgjjBOWaCHINGHlJFZcpZQ4pQEIGQwRpBc+KEDfAZvtZAPrgBNlsAKArFcy9UEPleJdKNQndiJCvUEyAhe4+EINhD/AyBFf44gBZcGUsrgCDVwXlCXil7Qf9wVBHOnXAtogKknFkcwdxsDjUJFVMsWSjWwBaPUBb7GA5WkghAAAD6wBR9UcjNgcxdWWllQA6igCptwgi/ACI5ASlzFBVEAUg1gABrACju4Cu0YbhIwj0LYmSyGVkYIAanADxGwhKS3BJHgj8ZBFluwAuZikMuQkENwCcXECg55AqUiQctkQdeRZL6JAikQOapgCa2gAyKGPib0QtyITV8iGC/wCOM0Ay3Jh1fFGUPwQfYRfWnmaKwVBKdSC/pQC+Dnk6hwBNmXH7FlaESQBZGQA2OBauSHieWXfkxwBMioXjCAaVqgXsvm/5X15wWX9lQzACWNKRchRQOwOGoy8AQ+ZwQ5RwRdt1y7eAR0hzKVBJcTIwNZIATqc1U38BY+kAM6AEmRVE1vCDJgwgRIsHtdIARekI0w1AWjRgNNUFtXFQUhpQDnSAuk8Q/s2I4JIKSfCY/lBqRnxQr8gIMtoHNKMAmWYhxQsARboAKweZAJ+QWScArFZAoqgJuLJYa9eR0Eh2TBmZGusApcgwPsgxlQEASUgXEGchk0MAOvNhh7+AMmeZIW1gVEsHdyAgVGAAX2gQm3wA/6gA/6wAqYgAOByH3ndEIPKgmzkA+R4Gg2R2g2F1ubelBypgX6OYAX2AhgEmxPBQNYgP9p7AUxltQIWdldpRqLjyCl1GVoPedvyuVqG+MD6vQFQ7AxQOAsFgYDQxAFv7gAbfcjWiAEQ0CXeThtNYoElbFsUOAFiCkYXfBUtRVKWJA3MgAJCHABqkQatWCEQSqkRYqumhkBs4APfdECJgEEpiAKxiEKUmpVXpAGBomQZbAJc9Ugr2AKUKabFlQ2YlpwBddMZsoAr7AKHGQDW0BtXfYETlI+EocZRjUYrvUDQ8AFJAgDoJADL2B2dNJs7ENOmuCTuMAKsmAJnTEEQvAFruV+Q4ADszALprAPWTAWCGUwlripdHNzsYWMmAYDjqCBIYVNVflUqFp1oDBpIfUIUdD/XY1QAzfQXd01A0NQJEPmXM8FnxYaAFlgdI+ABbW2bFtAGLTGAAvgA0cQHKIVBFDwBIIqBCN4YTSwXJURM00QBZegCo5pTc6yBZnVBZLhAAfAAWNFGqxwpBLgg5M3pOg6eeq6rrPgriaRA5Iwr5cipbG1Ccqgr7OyCTYBCZXzCreZm4olphaJsK6XsFAGcKqAhptQSU/1AjHgBdBWh28YBEbFPhrLKty4BaaAD6tkCzJAGGOSSEPwBZ5QvKcARZSgn81iA66FA+1JC/kQULNwgKhWlKimWmumZjaHBanIXZKxdF2waTFwBfMXgHRBoFFAoDWgBTcwnSzjBUCABAbz/znU5XNj0ZYok6B0igU40AM4ECVrWxuOcQQM5gJsGIh1o1kotEJecJRP0CxdlAXZuCYXJqMzMEoxwDIJwKMnhgrtKAEp/I7jdq7wyMJCqq4VUAv5mAANYBIy0AibW69LsGaZsAihWwblFUSQ0CCwELC5WSpKhkxlM6au20y5CWUO8AqqQGWCgAd2gAeBIAiCUF6aAWw04AVfQARAMBi1+Qo+8EGrogW/YAq2wA/5MAvs4zYn6AWEMAyfgANQNAu10AtfEAQ34FqVYAq0QAuuMAv74AB6lgNZkLmSQAk6EMG5NTdIUL7rtV5kWwPIWwNYECzqFAW9UgM20AUaKBdX0P9ewFYYVZeCR5AEJrG/q0WhYvEWWdCG7oUFMXBUDOAY+uUYTTJtZkcD8/EEDYNC2oRqdZtZ8psKqkC/wdQZhIGhiWQn4uoP+qCZKvyDQ6rN8Xh5lfeDmqkB+UAJBrAAvLQE8YcppBAKZNEEQxAIhxC6NdATm6AJkBAJpmsKTwxBBDeGSOab/uy6GJmRsaAKuRcIeIDQevAHfxAIMtAClNAAetarQPBeqAALr3B/XqAFkSADkwAJuHAL+EALOHCCYQaOwHAKtEAJr+AKq1QLNhAEMFpMvLEPu8EP/5AP+rAb8Ka9cBwJvSti7EMDBHUFYZyBXkCtLLPJMmCKMRAEqQj/CozAMpyGqiIcbI25XjLgBURQXY42of+7MT3gCFhAylhAXt4IBF8wHr9IPBfzJcXTPFBQAzOgBaaKy0aQPtu6zLnmLM8SGV1ieA2AuJfJM+AWASnsuOKmzYvNYt5MeZQbARuQDxGwV0VgEjfwCOm8zjyMBe+sr2HwCMVgFS4iCD7QNQ7kkK43pghLpknmumYqxVyzCgeN0HUQLDxgAAbQF1JjgDiAAxjxCpDgCKBgC6BAMjKwCcHwCZPAGjhwjIYJDPuQjq3ACg5AC/xwszEQszPND9/XD9/9D/ugvfvwxuIJb77wBYjkPKh2A5a8Xlfwae2FiiIcA1hAdSAFMRYz/wO3zCZaIAOgygg0IMbQtQTPNXdIYAQ/8BY/0AhJlUhWu3TvJdUbc2yDxF50KpLceox/yY2BiBla1iyokAptiAXP11XDbJjylgo9ShqpgMIqrNiLLeMzftgRcAEZcFYckA+g0QDQhdmazc5a4NkHKQaPoBZOEQxCgAS2x6Wp7cSq/c+ujWQCrQJSnKaqUAd1YAM/kHq4ndsHwBUG6APo+QqZkCS90Ayq4QCQgAx14ANZsAM5AAk3IAiU6gr8wA+nYAkO4AqmcAq1MAmAPNO8Yd7Sfaj5IN3Zew8BhQvDQLsZSAOGJj5Fy14FbAOw8jAW0xkh9SVq6AU04JjoMwP1jf9I4CWBY0x9XjuhYQ0EMLB860UD+xfgnzZTt8U+c/1eXtwmLEQDQ3AF+ukInaUFsvsIa9gE/s0FJGUxkRBWi+ejZzUBhz0BiJ3Y7jjj117jF7ABFTDtrAApB9AArbwEdZDZ/ziQsSXkiGCQ0hANidCvn2AMmhAESpByp00JqfvkiuXPq11wuRmcKHAqqoCYQIAFDtA7OpC9sxABXWGApjALDaKFHfABtMALhDIJYLAH2/MDOHBDpjDDAlW8lRA5vCELqyEJDaS9+kALpuAKPonn/tAPKk8LID1G24ALphAZQoYENvB0jKBOIaVTqGqLWbB0+M2SgvFgcqKfnT7qWcD/lv47Tgiu4AFgBFzQCNWUSF4wHjdw1F2QMXnZQsCeSO+l9WtzMWwoBHczHjMwsamwCvgElK7ACnHvCqegAe9D2I13VtRO7eJ22Ck8pIc94ymcARuwAXsfAbQwC1DDANVF7unMAkkQW1egB+o+DdJwkIAQCIMwCHXwBQb4byARCyuAxK5LpvzexFMu0JZFCfVk27kSBItIKTmQA0BiCqbwrw9wAB0wC9WdAz9wBR34jFhADPhwC8ZFCKeQD58QOLCwSv2QD5OgAw2kD9LtCqgwyDm9g/7ADzV9C+sgD/JwDvjAAST9XDVglerlKjNgtKvin3VddWo412MiBLEe4Jak/58t5EKMZmgHTgRhDRBGtMjoUoPGDBmPHjVq5EhGjAA9uNCg0QVGDBhdtMyI0aUiFIQzbtio0eiRI0dYbKy6lGnQoEB6/OjJk0dPJAQIUtHy15PDhAkShA4lOjRBgggSIhxlyjRCUg0ZgAKNkI+VgQU7lmytI0PUKFIskjRpcsXOoWnSpE1T9OePHkB46kDCAQaMpFewYoU6ccLEXxMlApcgXIJEYcGATaBIkcLBq1SpKOEJFAiP3Dp1bkRSlWoSZ1isfDAw5YBBjh1fHi369GAHDl/58g0bJOgXP1+R8tbyV6sBBAapYMnq569fP3379PX0t48fv579nvfcR2vWKf8tSJDYcMSwEaOBMxp1EeLFEQwuWb4zYpSRBkMuRGIwekEDhneHNYIgSZIEyZEijjjihx4CAFAI+yiiQYYaTqLBCyx4COCHLLqw0IUXXMgIoYNoqMERRjj5xBNNNCGEkD+CAGMVVABxyw8Y/eijDz8iOWCDVPLpiZ8KeqwgKAmADLKCpZoy0kihKthAgh+DjICfVQxggIetluhqFLDEWqIsPRBJa61E6rDDjszKLBMvWFxpwS/AEjOMMBIOI0wxE/pC4YcGYpFMkssoAwSQQP6IBBZYIglEFVhaqQOHG8AI4gohgPjihhuAIIKSWmQ5JQgnhJilllssIZS3VgpEAFH/WZZjzrjijMuHFllooUVHf/hJzoFh6kjiiBpg6O68LFDKaAj7Gunou4YeQagRGLwIooYYaODCCwtrqOGhLwT8zwgiAPQhIiOKwGKGLrLQYgstopBBhoOyiGgii1zA8AWGNtnEE3w50aQQF/+IUUYwhGBRjz0KrungPBo4YBVWoPOHlgsu6HECC5okKgEJnGIqYyQlyOCCIC2YoIJU9tlAyh+qZCILUsBqoYmtoJgijWlqniaRPOQCowYzwfiCCgcIdUUFNhV7s7C/kAbsBBReeKEBVigxBRMX8bgDjz8AGbTQOhBtRRCww64tkMxwOIWffGzBAQgowLAllk5EhaWW/3waCMCAA1Bt1bjq8oGun33yacWWWmrp5x+095nFlE+QeKIG8Zx2RIsYGNKPoxhq0OIgL6z1goZoH3xw8xhikJfeGIAQ8IhwiwDihwAC8KEIIm7Q/AkttPACoUdimGGHAHTojhF7HRmkxH1P7Pdf5v0AYwiWaKpJ+prwQCCDVGZhrhUfL8CgSSE3Lgpj8sXXoAImL6iYFX0QAIABIKpMQouWSWkhiZidOMPmadSAVAonKMEJTkCCEAwYBCHIzRUrKNpgENMmOtVpCzBIAQoaEJlVgC0Qf6rM1si2ikRZpk+XCYQgAuEJW+RDFpjwRCRGEohbqOIOmSCUJXLggwUc4P9Uw8mHcvRRi1m0oBSzyIc+8lGLSwwDF/fgh3T4Ebh91MJxXlDIumqABSxiQQtfMMgMaPAC8cwABr5qBEU8UiELdeQiW+BCF4hgBNYByAhA+FYPwiUEaM3ABpDIhL0+QQxQfEIBAdggIAhhyKy9KEY0ah7zyDAEVqDCDnO4wx30cEk9COpGqeBNrVIRMQ5sQGJBElKRxocxoiRFAhgQ5QU2wAEMTGBWAAgAA4qwFSMwgQv1exnMoOAENNRsLWcY4AD7w58kFNMJRlAg0fqSNAfOKYJ/QQEKTlDBBqyiFacwIVyy5sE6gNAVJgybCQGliVvgoxIvAdsgMlGMWmRwa5f/gMQNHOCAByDqFZbQwT1xEAkc5OCeDsCBA+owDHxM5zjPeSIShoAFL+iuQhxBiSOUFQMZZAF00bJiubSQBS+gMQsVuggMZlADIhQBjgACUIF8MEcsQGJE+DLRIf8UiQDswC0vYmRPZySjGfWBDzTiqR/qIIR92sAudrFCU8HAgwNwIBUOywcHNCDKCkSsAhYoSle9KhSRVeBjrtwABqoyiwMsgAFIWMIR2LpLsLwAZkswAjD5d4Yn5PUJqztCXrVzhCH8QG6tSEFf/IKYxEBTMYbtSwUn0QpXUKaEHSSUCcXpEhMeLxOZGIY+8OGJl5Ros4PwRS1UEYh5CsKdmYCE/9csEQgZ4OALWMgBDrKgA9zmIBKtmMUsaFG4wtGiFagwAhYgx4UoRAEhvnuEFzoX0ih8VAqdI4gWtFiRh4iRI2OkiBeAAASVqvQI3wqAEbgFBkS6qF8vWkAAsOavoMqID0MV6nztOyP68qFge8CDDmIxCavZ5F+B0GEqWsEcWmhAA9/z0VS+2lVUCmUqF8hAViWmgX2gQkoMqNISlABXUsh1S30Nps3OMAQUP6GYQzBgi4MQBB/IjRXOTJrSArO0vzC2sSmgRCwcAAQbBMKdg3qFZdPkEs1mAp22GIYmXuLOEm1iGLWghTwJdYrNKrm1idIXvjzBCdZCwoSQCIQNZP+Lhe8CAbc78MEOhhCEKGQBCk2IQhdmoIUrSCEKNeiCF66guyt8wboF6YidfQe5GCwEFPf6xA1+AN4iqNQIBbIj7cDgh6wdEtNBhUROC4bfPfRhv6MmdcEw/ekZ7UEVqLDEDaxGB1jDGgcGuECOmMOKskpsYkB5cK8l/KMKj8wCU4WAlHTgYQ8rYQZYIgUMYNYEIwShxGspQ16dMNclOCG5UBDCi19MBETBwhSFbZNgpDlNHTcGBT3OgQG/EAlRvcITggBhK5RcInf6YhiY0MS9M6HaTHBCFplShSB084pLAFwTW5Y3vj5RjGIQgxgQ5wS+NlHxT4wIEjKwwWyf8OL/KDABClp4AQxkQK4aUItdXsjcF7jTHYYwohH26sS99IWiP6DoC4/ulnlhV17zEgEMQqVR0UWth/bWgWAw2oMf9oBJqEedYJ8mBFD/IAtLXMIKdSgYH/7wdAVENRX/2BEHMpABDHjvR7z29YMnHEugsGIfOeyADpTAViUooQW74LtcydJXmqVlGmWAghSewIQOPyEKUPhli5HwA0TFYtwNPLdil/bMa1bTAazQgbcf8wpMQEKcX+YEMTwBDE+M9iX3thcnZuGKVaxCE5JQxSUqgbyF6zPjD894MYDxe+AHIxgSF34wgDH8YhgDC+nRAhca4QI7L0hZMqjoJkARSE5w/2ITTn6JizCNaX99Hw9Y+MEbkTBHSgeIWzW45H6Proc6RMQO7d+v1O1P//ky8hKouAQm6nCH+pov60EADpAFBIuKs0s7kWE7CWs7r7KAC+C1gUMADHCFHOCPvzIF5aiFTLiCJngCFFMDYRo8vYoCapkzKAg5JmCCJyACIugPH2gFQjEFa/KLw0qsacqxHDuBD6iBSeC87woaWPCBL1iFV3AFfBmGWwAGY/CE7XvCmnNCTxiGYZAFVVgFT+AnB7CETpC4YgCNV/gEYyCG4fu9iSsG4wuGiPu9Xzi+NlTDYpCBzTEWghCPTRhDiEu+TtC+EiEEmPgTQHC6PYAv+4IRPv+og+8KECR4ndgJELcSAkuqP6hrLx3AJEm0vzwomKkLtaHyF7fIlT/ZqUJ4ERvJAA7opH74pIiJmAywgAVkOwYUkl6bCqC4AFg5gAtABSRQAvMygh/ABHzoCXwohDkAgyzAAhH8EjJYwSV4AkcoJhZcginAAidIprw7AiDIC3EDAcPKwcV6ph1kDC6ghFZ4tM/7LiN0hVrAB1/4BV84PuATBuEDPmBIolpABVf4hDrwAVYIhkDABHfEBH0CBolrQ3oMhodDw4mTODb8BYf8hfkgnoTMODBDnj9cL7d4OqgbNf2qPzB4NEckEHAxAu0AgvuDP/m7JEG8P1IzuviCkUL/GIY8KASahJGd+oMH2CRV0QezkxgK26qR2bVYpEVZBJKpAEoL0IB7pLVJ6LAlQII5KARQMAUmw4VbkIVJWIaaiYZoOAO7uAIqaIY8kwKyTMEoEIIhgAIs4DYk0AEZfAVKqMEGaqAdrEs7QYEcWIUfO0cgSMdTEDNPIIaHPD5hgLjdA4ZbACJ8DAYbsARXAAZf6IRICIZLGMiHdMfLDL6GJMg1/L0nY6fK2KDK6Bf6w0SauCSbkAmNrIMfAEmfi52Xop0hmL/psYnUZIAAyAFLvERNHLWgGqr8Ayqvqzqg6ilMy4kNYIXi6AdaODtW1ABdixhXHEqilDCitDAMSLsN/9CHCDCACHAAJeiwI2gBUiAFXogEMKADYJAOfOgFaIgGaDCEEzmkQ/oDURtEmriMSsIMG9gauKxBbwzQuwyOHzjHStAUVJAtQagDMLABQag4YzCGmRLDXpANV1jMSFiFUwAGhwwGTLgBffKFXhhREW1Hh+RQgwS+X+iFNjzRQnILqJsJTExNTLLNnKmkqxmhL3gd8PIWcHEdIFC6+8ODiMCD3bTPUiM1+7ov4OQDPyjE4pyRGzAADOAA7akVVji7s9sALl3FtCNKoJhOMA3T7rEwC9iAfJAAA2gAHUCmJ/gCJmABUtiFW5CBD4QCG7CFnhiGmCSE4HQLQyIEmlSeQP+lTz/EBEJ5BRYAUBwbjBxkrBSIgVQQqCOUBWBIBVdQBRURBE2og0m5AhvQhGJwwk7YQ3zIlEu4hFPIQg0lQzakPVh4hRXthXYcUVu11YZ0yE8ABWLgUGCwybc4SeqpnsvQg8sg1mIdITxIs5QKlwKZI/ACAiOlUUy6Ax2QnaXiGT24zz3Iv/xquvxaUnG9LxrJvwQ4AA3ggJ1MBVZ6JamyKrRTn+mkAHqlgFecAHqdCgiMmOzk11qrBQQ4AAfYASJAMRnwBV8IBVIIhWGwAbKAAmMIBmf4hl5AhmGwhV74MkOgSeTZvhKhSZAd1ELQhEvIi1ZgIHA0mgCtE6ZpAUr/qIRLGDhMwAMjVAUwuAKlE4Qv+AJBAIQvaNA6UC1NOIVTkIVUxTJJ0FBP6ARPeDjQcAVikNCIdcdbrVoWBb5PsBdP0Mipi7rpoR6r6RNjvRocNdI+uZo6GAIXjLQigJ0ecJ2UklaryQxLwgMwAILY4Y9ikgKuCzX5Ak780q8ljdJwfdIAxAMdwhEEC6VViIxUWAWrwgAI3FdXVB/pdEVXzFcvzc60W8XeOgCBBQIU+wLI/AWFLYVhAAOyiALfewZpiIZlKISEiiJ9GwaIOz7fO4ZjMAZhKMwIHYYmNIZTIJRWUAFGRbfFYlmmSYFJqAVXgD1NoLdXWIVMIBu7YFAw/xCETRiEGug4MMCEi5WFSFDVTEjaU4iyftuyVpgp7fOEYHBHhBVRWi1RzJxVXyA1r03NPMjRYq2enElWHCVbuVjbXqQ0nvsuMBigvHMCBEqCOhogKbACMFA6oeLEJf3NcRUq4czgoXIAKuUAnqiVWXglx+WAUBqrVUzhfV3FyaUA73lhtIuKfhUcA0AABwgCFvsEhO2FUAiFwoGEOYsC43OG100EKcOFfeiHYTQGXEDYN/RVqU1D3wOGYhjeNDFeurw8NtExpnGBTsCFeFKF7TXCVdC+7YMEMJACIbCB3SMDTRiGJ+KHSoiEVEi4DD3fTdhDTeCMV2CFfssET4i4Nf90SBPdYfl9xxb92unZg9qUnrNVVkqymhzdTxy1gZSSNLflFvAygiRQgk725P7oj9jBAaXjyPwLwK4T1wAEzj2YA1emA1d25TI511dyGH1IBRyJDBPeABROYV/+ZV/GAC1FwO+BEgNQABtAIBuA34SVhFNthDkrD00g4mhAhEPYhN31hVuwBZqsBVtoQ+DV3d1NQ3qMUFQglBlLWRwDR8aqk6bBFH1Y1dQjY4sDrTrIs51x0OqdhSfKB0j4gkuwhMwgWnzbLD4uY9bKhE54OFelR3q8zBM9mGFFmJq4g4MJW4vez0eW5D4BA7aNtPRr1iPIO5Im6V2JiEx0v25NZVb/VuU+mAPsvd46oAO7sGjbrAO+1SEOODDjqIVQkipc3gDofGFg3lxg1tIMUDAtnSoOKIAFwIFu24R2RNhQ+IRC8AVHmDMsiIIrUARpeAZEwGZjgEd9Q4ZbsBV8sAVfgENCft/4bUNIGCy5jKAtZudreoFUQKgl/AVPWAVXYIXj84RAcJQvyISM2wQGxYGBu4VhIAZMIF9I6ARNuMNPqDk+ZoWl/WNIaN+ERENynkd4/AWKRpiMHm1kJVsB1s8R8mi2/Tk5Mi/+MGmSRoICIYI5ILWDqaSDoQO6peml+j8J3tYn5QO74MRUiwIdOIAJAGHqGGET3mUZTrvODWbv6Vd+/51upEbqVuCHCSiABsiBIbiCR7jD32MBUyiEX3iEOcuCTQgDNYAGRUAEcZ5H+EVMfegHWziFdMKFXJjfFX3H34MEIkgFk6UxHeTiLWYMGFgFYsAFWRgGhNSmVQiGTLjZL9gEzKTi3yMEN3CDmKzsVIgENEy+sX5VVZjepf2jhd69jAMFCRXkEc84Y4i4g2HkmqCkiuZfG93fi55kS9LoO7gC2gHpkVyd/ijpvBPlHgiCOpgD3iaDpbKCKZBguxggKreCbpUvMLACJ60vMsDy36QDIQi7WlOVfMDl5+bS6H5h6b5uzu1c6/aes0NALaWFfUAAAmiAHUACKHgUKbgBGf+ABCLihRjIK/behEJQho21F7GOUGM4BogLBlxgskK4hcCxBVxgQycGBkhwgkuZwcJCcB1jWcbYAVQIBP3GBdbSJkvwmUfIhPc90WCIWMQknFrABJdLhVP3Pbd2YoHs46xFnuy7Fy+bKYfjvab9I4nWg4xO7REy7Y1G7auxA/C6ZNjsRQH5ZCRXggJBAm2Tgim4XjqQ5JqoAwmeg5rY8qGSkTwId8A1dzqgL+eZYB3SgO2uFZ92VzWPbmEO5n7l3OruXLRLagRUMA34oQMAAAf4AbfqKyc4AiG4gW0uBS4wdE84BkRAhI0N2UK45o2dbHv52GHIB8BJa9Sbwojt9Mf/CzcaxDwE38FrYoAEBYbC6YVOWAVV0AFIQMOsLfHfQ0NfYKh9AIZPkIRUcIBJ8b1ZdUjaawXZwz3k0ePNkuzN/iMv3D2LZuQAyxmYGNs+Ge2z5V9pt4Pyc8E6WqnV2XZQjggVqQM8QJj9ygNzB4M8sC86sAI62LQ52DqgygO7CD8/uAMJ7gMHwMXsoY5W4NJX2vd4BeY3B3jrlm5hzm4O2IdWOIAEaABLEZABAkEcwAVeKAU5A8EvGIMyyCSaBFR+4RcUEVRBHVR0eiJcQIV7uAViMBE8gAIlIIIYjNVSIDdRv7wUaIFVpfkjkgRU0IEfAINMOL4InWIm/ARb0Ifk/8iHh/OEVGi0QIMEUIj1X2h6Vbi3qBczSCh/SNAEMBMEw+69Ysi4srVo6RmES3rkHf9f/ezxG0XEtb12vhpptXcpgKCTZ6CePHoO0gGjcM6ehgnB0NnTZ47CO3365FFIp48fPxnB3PkDCMEBDazy+fOXb9WGli41ZMBwYSbNmjIx3LyA8yaGmD17Zsiwih8lAwoaACFyBImTJ0GESPJFqlQWKFafQBEiZQoYMnf09CEkdizZQoTMih12C9OwWvtq+fJ0I4gPIDlWwXoVKsWJviZQ9PXbF7ALSqc0eaJFa1akHD8gZbIhKFMmT8aE/fKl+dKlQnEKGfPUCRWwYJ4if/+5EShTsEiqWq0CVqzYp06cNGWCJEgQJMiUN2nStMnTJ+Kf7tyZgxxPnjl5luOJHv358jvRvzLPE12PdBtEiBTxEaCHDyNGlh45omQ9eyVIxtsgaHDgHTBWwDBsqEdhna/7wdShh0R1WGFDHQcqNAVXCuFwAAIcrNKPP/3QkkpLMGmwQUw1cWgBhzTJxCFOQZHYSj8MFLAAA98p1dQQQsyiCymhEPHEE0c84UQSSiThhI9C8KcHIGL9QZaRYxUyTD/98HMLLp5EUgcOkbgCCyseDBZCCICdYIIJgZ3wgimHDTLmKZEAOcgmeNQhiB1j4FHZJ8Xgcost+OSDCzDCYEL/WjB/0gbJF0F8gUMqrbDyS2mzfaJJb7llEpwnnEzKiaWeAMcJcptyigd0131q3XR3UEcqcnnc8F0RPYwHxnnoIdEee+LpMBB9d9QBBle2NlcHV3QgKIUUCtk3hRVWSFEHmxXlcQUdfjhwwASHprRPKxvAFJQG28o0gQUeWkCBuB7OFK645XprU0zbajCLPgsYsEAORiiFxBEvCpHPLjMSAQVWPraXhMBKODHEVl191YdIRQIyJCGAiESIJrLssw8ubcnSCSaXvPLKCh9kiQKXYJ4AwyqeDAIIZ8PUUQMhw3UimSacCNrmJ/nwk3M+ggyiSSSoEFdMJ8QFA0wnMthw/4kqp/xZ9KKhRSqccLV1skknn2DtiSebeuqpddx1ndwcylXnNXIFjYpcHUCEF0AAOVzx6lKxyqpEDz3YUdBzBN6HB7DEKkisrmBEAcYe9eHXh3185AoGR83WcYMCCGiQCkr+4GMhidgGdYEFE4DuubgTUPDt5xSQbgEGoHvrIVAZaLgBLbUgIAADOaTnxBFEvIjDLaTwa9UQWAyx3sACD7xeU1AsWEfeDf8hEsQPAzLIMMMYM0w+b8nSyiusrBCYyCN7aUIKDbSCsibDEDLMHIEMMkikgHxBWSaDsPlLzvzsc8r9g/wMEzPjRKSIYcBi3I8TnSiGbIDhwF9AMBizwf+UJ4ghDNrQBmtYE5XZvtZBOiSHU1zjznOks6m1EYFVdRECElqIhB3V7T21GgjfbGCf+9TBBlwZlh7ucJ/kDMs+ddgDH/igq/vkgQ994MMedJUDB21gFSnhBy1QoaGgYOsCFbBABVjnRQl4MYysM53qtIXFfLTiAAdowA7qlZ7vyAIYwAtFEawChSGoh0d12+OOnCCEIAQJYiIJRCCgFz1f/INJ+ZCFLEzhARCcgC8iC4yXUuAAV6AsEGCoglgC8Qc98GwQU/jCZHq2vosNoxDxo4xrEKPB4tBGE6usTDGIUbTMKEpomwAOZTiRQQXO6RNz8NrYRIgcOyCHbF6TDtj/uDYdNgHhB24zQhKKYJ5XwZA97+lBHYBlBa7c5wpXWJYV6ICHwgmRiD68j0SUiBE6zOEifPDDRToSLQtsQBYp0QcrsMUuDWCgi2GUAEEJOgGDFvSgoDMo6Cpgkw0QxQAIaMAPlKKUGwFBH8WY4xau8kLjIW9HR3ACe7KpR+UJQSsAKmTDqke9QQQjH/1YpClYsIIQiG9kKEgBJVzRCUgIoX6ekOUgBBEIPGgyCHWojCdSeYnrFRIyvUEFJnrDm6g9SjhamxMDS+NAYmBtNrTJhAJvQ5mZkc2Y1lGrp4apVugsxwarGo8SgBAEtlnzCEnQ63qCoIPxAOEKUbhPRO4g/4X7AKghHxniEolYxItwRJ6Q9YMS/9CRPySgJBuoxYRqkYp/amAmrJPA5wpqWoSa9qAM9VYFHDqTVPADAgU4SlLuNYQX2SAfpZijC1xwo4/Kqkc4+AIQXmjSPfLIj/yxg8MIEb9BeAIYvpAFL0ohChWoIAWTPAFgUpAKVuQgCDeYGW6eu5tA3OCPbfJEPvSxD37k46eQsIGBKhEJ3kCCkLvZjW8sdZurZfATBqRMMBtlv0xEIhOdGJsdQHjMTSEzhKYyoag42DX63ECaATCCXYGwhJKmZwlOAIkOdlAEJ1ghQErkw0ecw8QiwjjGMuYIPTkyz47MU2GBgGIq9DGhWf9gC1sBbW0XGXraI59WtQWlSWsv0Ap9RCBFDfhOeu4lhErUYl8zcsEKsEI34/EoCUK4go9Cilw9Ho9gfwRQKJ0bvxvgoBSjUEwpsvsXkXlXFUDwTXD+Z1Sj1iEKf4zELHKmj1p0gqzFoVkkVpMJ/tahN1LVjW4AEWkFTwoxWy3OJg7sm0xE2A4RvsOoxaacDkqYg87EAw54ANg/BsGFLdxREoBwIDx8ARKcGARlZexrGC/x173uSLAv+wcaQ+AAF9gAK/7hD36yK6ATaO0XSXcBJGM7tRfIgBZbW4taJCBeObjti24bhFPwQsuhUMEKtkCEL4fUCTcYgo6QVzchDAH/uPYOqZiBJIjgOLcORHBAKkIxu03AIAUgExkqUvFv4PQ5fqG83xT+GAjOFCLjkapabW4THE3YZmaRIiCCJa2bq47cNgVu1KMiIeljitrBEVbO2GjuzE5hx2x1+GsAfCAEJ0ThC1r4ARCAsCMk4OAGV8gBDiBhJ0LMOMby9PXU3UnPXldWYR3xwx9IgoENzCIlnuWWFsWY7bMnWSfdrgAVD2AABkTiCymd+xduIQngzYjdK6BBle3lhBYeIRJQSM+szeyEOnzhCkTgN+N7dAQh2MCUgnACESiRCg+EogUtWMEoPpACFZzCf8K5TfwG2GdNXIEKYJjFt/NRC/5+HDeW/8JNbkxOafyWHDKWsh8ww1ocBPMXEsiBZ81FvZyaL5OtnrLD8udgBxvsAD5foMIYvlCotfHIBoHgAw5ykANT4OMXYPg1+YFtWWNznZ5m2Xr02h8JKG5gHz/mAE66PVC049+gRL4AB/wxCzUygCR8gjF8QmRAXi20AN6tgN7BABHMHb6ZGyTc0RC8SuH1SB1AQZk1nsDIGhIEFaV8AgtV3vd0QBFogZyJwi4UAu2FknnNDHFwQhWAgSzkzFucQiFFFW/w137pYCAE38ndHmTQnv1sWsf5zKPQQRLWHM2NTVuJyjDhgTKJ0KlJxydMwNtAQh3MgZTgwAzkwBIkAQ4YVf8g2MCU5AIxjEF+NISw0dNj3djVpR+xGZv0FMkfJBsGcEAq7FM/XQBMlN1o5V8ggo6HsEI/sIIBBEADfAIEKQowGMMs3EICAg8LMCDv/BEEVtlI/V3yhJm81duZceJ6HME4BUIQ8MgPqEJeUMIPbAEXeMAunIJo8FlR+WAo4QYYBML1dEYh8GAt5gZ+ndxkSJqnCQIg+GBvJJjL9QbIBQ1YJdoudUKDhdASQqHZPEfNvRWveMpfcVMSmpMkgMInZIER4EAwgALNyEB+BQIy8cpAvNhjpZ/EQB2NcV30sF/74SPEBEICIMAGcABn9cPYfZ0GUNtCoVYgnp23YEChpUL/vDSADRTDnxyDMQSDLdwCKOCdTa3A3tkIvuBRC+lOvfVIvHmiBjbeFUQOEPCVwAxBapiiEfhAKsJCB4iMC+iAKViCDGDC7FHGLMmPIEhCLeTDUNrCrtUiDyLlftme7f1gb+jXMPbeK31CW9Vcc+TcW22KciBTFN6Kp0TfDowNHTRYIPyUj9RBICgLHiCTWIqaHSiHrQgIES3RRYgFEd3jHxRC9BBCPlpWkYjF+03ABqSChPDDLHBAtAmUQYIRQmYb62hRLfBDBaSIAwhBHRzDMQzHMNiCOQLPLrSARtKAjdzIvWRijvhIC+WIjfjIF5jm33WgwHwBHpAU4zlBENgA/3ERAQ4oRiq0QApo15nggABCydVkmlnNQZKgwikMw6OZF8/woBDSjFL2l+zV3jEmmFUdpe5Fysg5HzaulVrZCtnYXHIwB82xyXjgwBLmyhUMi/Ow5VqN2lbCZR6001zC47EpjD3mJz4uTPQ0zAMo2wa0QkrkQz/54UwUpJIxZkI11LR12wa4V7g9AGUKgSBgyibgQi1wAkaSwi40QiMwwgo0wh2MwRUIgb/4SFP4SGuuqGqyaAeCpA3I5vEgD0gSARAMAQ64Anzdwi+oQAuYAiXYACQYRziKRtV0AjDog+tZ5CeYVXCYFW8MglV92oGRFaWIRm744IE5im8MI2VQKf81phXXJFPNgVAxudUU2gE3KmGuTIHqHUiDiSWpxZwxwaUeFBGOLVGNHZs9pl9/ChLDiMUgIAAC4CEtTEiFZMtOoItCLWhqfUuTOVQqvAVJUIIDPAUYeIIvKOktAEMo7MsugMJlJsNlHgOmyAAYCA++4NvgjaZqpujfyeqsOkENzCgHbqAQAAEYkAYuyMIs7EIt0IIpSMLVfEI4FgfW+AIuuIIr3MIsmAIn7NLovVIniNwOopykXZUQVml+CeMy/pcC2UYnQId4NmFziGkSUscSLt8dAIvb3IA3jVg3kRod6AE8qWXMJSHX8MpByCVlERs+1qMgOQzEDIlfisT7LZv/5TCJK/gT54SI56SLoxIU6nzRkYWOQ32LTmQAK/BDGiHApT6FVtQPPwzDp3amMRhDMRjDJhwDMJjqLsmAONHsyMLaA5Ybud1W7jzBDUxevVkg8jiBDUSGXV2CW9DCod3CUDbSKYACKADD9fjC9iwSptxPJvBScNCGuOKGIHSCbZDc0ECptWoC1tgP7dneWW0CpXytJ2AjmmYlNcJT3M7BmTrfVv6VDxQLgIQlp5SK31rHnTYEEe1BjdEYR/CnwY5FczXMWEjAAeCTx/7DSmyLS2hI/dWExbKOxY6OGDUUQTaZTmDAgFLCAShAJHzCI1yiDfyCRjlCKHRmI8TPcBxD/zAYAwT5QiOCQibIgBdcQRAAL/DirM7eFovgyBXIgI30HYzKWxToyBHowCq4AivQQhzZwizIApMOZS0cmnKKhjFYK8wMTXHYxlBpzcyE3Kd9bXB8bZUO4dlKq3+NL9Z4p6mVad2GZXe+7amR5x3wQA9cgUaEZzvait9kR78ehB5cnRLdpX+2VOPu5fQQCQTvGAIsW9j1wyx8Voa4RFAwquh8S+mIsLmYC+mADgU4FJFVgE9kQNgxgAFEQCUQwy/YAL5dQVtAEOx2aDhugiAcCM8Ugy/0ggNpRu5CjQzInc1CIFbwTvHWiGimZibaS99dgQ3oiO44ACusAiucwtVEQv8kSAImYMIpmIInYILL1cEgUCQxsGwtadBQQQJuDA3JgamVktWkbGfZGpAwsHFY8bEbY83XLtgSEh/+1q03eqO7FhMe9JAij83O1UH06MEf8MqBBIje5IEdxCZB9IFjdXJD/EFl+Wk+QvDDUM+QNJdYAEK0UMC2yBQ/cUAGcLA/+UTEhovn4HK51MQto/CHcNvXJS28cAAlSBcopBQO1MIt9IIvgGqHtqwxPFAB5koNPIIn4NIvUCQuFcMjgMHIEu8QQEGN4AgUtyaO/N2NpCgk6Mh6fMEksEJeoAIOmOgXLJUFfYIN1Q9idIItge/V2BJtAAfMkNyn0YzuZakQZgL/1vTxJ/DxnyxKgBWHmKarNx7yEt7vWzoHr7TTHuiBlMwADjgPnd4AFgABI0tEJ19EQ8wl4rIf9KDyIJgy4xpJ9UTAAWBA5SQqS8wyu5DITkRsxH4ITWysTdTf17keSaACJWQGJAAvJexDJBTDL+xWhxKDL9SuI26CdHFqy/YZpAyHMRADMPxCMcyX3A0vufkLOYvmaZaZE6jzEsD1ENiAJbQCLLSCJZChJwjDn/Dxo20CV/ExMaxsMXiCGxPH0OCxHV/KnGjN156tgmlQYNsSoBwQ1hAfIiOf38ATIg8fFRbE2AxEzSkWQYz0DchADlhfoQzXD/wASFuyJdtADci2/4H0ByOzifUpCyHhwR7o5ZEsriAU6rYg6j64goXM8oUsakzU8k+LSFBr0UyMSPyl0QFQwiTkbg0MaS3gAxh8gTFMNS+o7CZA82XmbnkXce464sp+Qg/n0CPISSZ4wdwRb3qQc6wCzGp+AVx/GBR8gSV0zCrcYEITA7IKmKJohqIEgwFJkBtbirVCSnD0BgFxgoIHAx9rkIIl2h1jjQIFTYLTRoIHAyIDSyEfshIyIak1oXNUJbouIQ0FlQ3cgPV13xfYABawdqHYANLQ147LQI/7+I8Hgo7LwCNEsgOTRUsVCWBmSD/8Az6wwmH6Iwe8hAe/TlGLLnSHiLV9sOc41P+IDCYqSBQlVELuXgEk+AI/yAIQQF4p7At47xI0azUj/sIy45IDlQbu9kIvBIMmIB7RegIkxPdtnairtiZJ9ogf5bd+C0EOyABdr0IroIINfEIw/MKfGFCe5y6C/3MtMYrV4galITRkR6QBCVgfJxrIaZClaFBXCTZtiLiJhyUiuyUImXhyhLaYhjYe2MAVAAEO3GbR4UD36QBr/wCN/zh93cAN7HiOw3iyL/uO+0Eq+7ZY1PRMDCiFsIQ/PvmFUHlP43KIMPcFlA6Wh4gEgEjH8oMGFIAEWMIiesIVbIIv4IMpBMGLsPlUBMNlGgNmPlBmFPEyEzaln7d5C7EvmGP/pz0C0vjuia41rYWZwPgIFFixfrMHETwAK7RCKziAAJrC04LCDOd5nkPQVyU4WClQV1PGD0aCPkN2soKVaBhHYyv0ZFc4oLx6rL+6WIJQg7V4d5paRuPBDdhVasQ4cRVKDmRB0Vmfafc4sit7sje9s9OXFyRdsiMVKhsJWoiFIDiITtDCPxC3hXAAonC7T/tEUDP3LYMITlSAuX9dULhLBRhABciwL0SGL9xCLdD7H011KWyCIZiqwP/7Mud5v/t7ps+5EId8yDsQAZ6jDGDBz5nkoUe8DQwBxROBEnAYJSAKbGhx6DltMCg+nTeiAxWNMw6hoygjf5GVK4UVoGjQ/0Inq4BZetNItCFH4awrIdcUEyCg+NjoQUbTQYwDARZgwXB5gRdggdwtAYcBwW1+QQ3IQLKnhox3n6//uLHfZiCcMgXD9FkExwMYwATwH0rUgiq0BCts+wb4NOaifYeEC/l/ewZ0ObfNxFAigAFcQCVoDSn5wlsARC9IUYKIKnVQ07FhmxL+6tXL169fvh72mujLmLGLvjhy7JWr4kOOv4CV/FUMGKhHWIY4cenySRAZNqAssckESBAgRJBQWtXqFdCgqWR4IikxYkWJwIoVI1asE6dMUzMJCiQIK1VInD4RExZMGLFPnjh56kQsGLFOUdd+GvtJGLA5dObUpUu37v/cOXby1r3zty6eOXfm5MmDJ0/hOzew6NDyJccXyV+ACDlCZAiQLzcmf/GCA8cXHDds2ABNmvOVG49kfKkDCBCh2IFgy65NiNCgBAcuVGDV75+rVBs2cFjFYUMGDMuZX7hAwUJ059OlX4gO3UJvDBcyOMegPMMGfrQOGKA0qRewL8Vu8bvF8VGWUKJIhSpU6ND9Q8ZGbuQYrKOLIJooGGBCqihAYEjK6CJIbMBCiCckxCEIKJywCUMivnAJCEpa+XAVVlq5RAZIJJIIwRNJKqkkYdzyhCxNNOFEE4a4ehHHT2TMRBOqpCrLrU565KQTOow0sq+5/qLjDjvousOwvADYm5KwuuxgTAsdcMgBtC+C0AmIMLHwzIsavPiiNBt0SDPN1sLEYaYbXouNzkFis5MQYwrBTZADeNNgFn/2MWU44orbYLkLtluOgkYbdS476ybALrsJJoh0u0u500CDDFLhxxU/KamkF0/AAKaWfYYxxhNNZGAklFBAQWaTTe47ZqOJgKHIl12X8ihAikT6yKKJSELpRGQzMoYTliR8wgklMJx2CSV+UCUoVgo0CUGLgCHGoRVXNIaYb8e6kZh0xXrRk086ASWYYDppt5gYIYkkk6g4gYTHsgICACH5BAB9AAAALAAAAAAxAasAh09/QE2FRk2GRkmBQ0pzOk5sN15fNWhWNWlVOGdWQGJXRVdUUVJSU1NSU1BRUk5NUktLUEtLT0dJUEhIS0VFR0VFQUJDQDw/QDc7QTE2QzE1PzM1OTMzNDU3MDY+KT06KEY1KE40JlkzJGgvHW8fHWghG1ckFUwiEEMfDDsfCjgZCTYUCDIJCC8GCSoHCiwPDDEYEDEhEzQjGTQnHzEmJCwhJygiKCQfJiAgJx0bJRoZIhoXHhsYGR8bEx4fDh0ZDhcQCxAJCAoFBgUEBgQEBgUGCQgKDQwPEw4TEw0cEwwnFwQ5GwA8HAA9HAA+HQA/HQBAHgBBHwBCIABEIgBFIwBEIwBEJAJFJAFFJwBHKABJKQBKKQFNKQJRKwRTLglYNQ1bOQxXRApOUQZCZAI4eAE0gAA0ggA0gwA0ggA0gwA0gwA2hQA5iAA6iQA6igA6iQA8iwA+jAA/jgBAjQBAjgA/jAA/jQBCkABHkgBJkwBJkwBJkwBIkwBGkwBIkgBIjwBJjQFLjANKiQdMiAxMhhROhBlRgR5beR5jcRpuaRd5YRZ/XheFXRSKXxGMYQ6NYgyPYwuQZA2RZRGTZxSWaBeVaRqZax+cbyKabyeacC+YcTWNezh8izl0ljpuoTlqqThqrTVqrDRqrDNqrDVrrTdssDdqsDdssDdssDdrsDhtsTlwsjpwsztwtDtwtDtwsztwtDtwtDxytT5ztj90t0B0t0F2uER5uUp8uVODuWGLuXOXwYelyZevy5+zyaS5x5yltJCPqIp6pIZwpX5vnXZvk3Jqf3BjbndhYoVZU5RLSqs0PrweM8ISKbkYJa8tIqhQHaJuGq15GbF/H6h7M6J1RKN4TqJ6VJ6BV5CIVoaWW36nYounbZaldaanfbamfb6ldcOiacqoXs+vYdKzaNS2dNW5g9S8i9vBit/DfufDWOvDQO7HQfHKVfDLae3LdOfJhuPIkeTKlefOmejOmenPmuvRnevSnu3TnO/Wnu/Vnu3UoeTTrNLSx8zX39jh6gj/AFXJqvUJFChUqlS9SoiwlapUCROCMpVqYiqKBzNONMhRlKmPHzma4kgyFKhQoUyFEhUqVcqPJjm2TEUqlUuboESRlLlTlM+VKIOOGmoyaMycK0eJIrXyp6ihSpuGgkp16M+kVaFKfQqVFNOgLL2iJHVyLE1SqGqiJCrSoEqPpnSSBEkXJEqPL+vWRWlXr6mhflmqDGmMmTIIOXbsyAGimePHkB0v45QoURgeJZwFCwbskCdUECOKHm2zdGhUr15BfCXrlUFVO2PL3gkz5kePImfqdklWNsqSLJvKRVqUZdiDQpeiTevT56i7a61mdUqVq1WjUrGH8sp9+1mmNtGS/6JqeuTE2r9FDvbL169793Bry+1LF1SxZcdqKM5Rg0Tk/80wI0IHOADhAgnOSKAgDod8klBqqrSy0GgPJZQKQg8ulFotttTyEE4VGYRTW7OdN1d5HNn0UWlkodLTdr2BUhNLLrFk0FVFbQejUSyllRZTPpGCY1ZVPWWdUs09Fxx2Yhklnleg0UTTTKhch8qVNkV5U3rmnffXeu+FGWZedMX3nifGZJCYDjaM8AyAkTFDwgsuuMCCM8380g8wHOBgCGipaejQhKOxJktrC12p0Cu32NJaRSA+BMpFXsYWooki0ujihxuBFsqVLhqEikrfxVRcemUtyd1XUK7qKlBASf/HlZFQJTnrktp1x51pn16IpWnWKaqohVma5uJ7o3z0nJjMNutXpZ6ouYMOOYQQDTRwRkYCCy60gGAz/fQTDAU2kCEihBIGSmGEsyQqmqEQfmiaihiFVGJpbmFULKS+gnrlcjKuuht2ZWEX5I5PcqeckGHVauuRRGrVlFcLL6WcjzX1C2pNVIGqCkLD9pulpxfBZGayZjqrspj5giKBDfvVcMA00+CZbTPOOGOCCd+C248xE0jwZ0UKpRuvuusq9OCiFJom70hHhXgpRCTNu6+/oGX9L4wZb/crShfuqCN3ii6FCsIK/1Tdw0aO55xS48EKt5AML2f3cliTogpXy33/7DdDH4MMqq/lpUzRyog3y1G0OkxrgwjU0GxztjlX/li4xzRwCOARSojohKoprWGGpMe7NEQqXjSveaBNitPgkY4M8kNRap23j7+6NNaxZa26Mdln/zveUHQ31xzFSBJvZHNcm00xlD/+KyxzU43ib+DDiraK4NjTWxpdJSeuV/iJG4RYzOGEQ/ObN+NsuWN7ItMAJxC+gporgeYPeqH6E7rupBUyhbxcZzVj1e40obkQ9rDmL7z960K+Eg9fwgO8H0EPZMMbhVc0+LwNKm9hVqFb2szGQAZGJIMYutIqRrOKFaqihS7EkN8GB7sVHW5F5AOJ9+glPr8wbloyU4c4/2g2Av8AqHJIvJw3FtCATrDGNQhB1CxkwbT8VbF0qTBdhf72IZBpLEsC9JfGFhg4wGWve4LD0kEYCD2mtKqBdrtSCF1FR+LR8Y6+29j1PPaxoWQPhqwQDSpWOEgYvtCFgjyg6kozKoqsDoeseKR7csgyCayJMdBYxzhoFg32HfF9lwsGEz0hC/xBBDWpOZQq+xeRVqTLIRExHSIjchrbCY6RWEoaQ0A1S86V8Ze71KMDF1hCOYoCjhd0VfQWRrY4To+PK9ze8FgIw1WwAoapaeErAHnNavZSXqjTUslKE8mPgFN1ODQFK2yIuE9kQDFsIsEy1qEOmk0DW3AC5eWEsf8ABoCilK9wBYYOxZopEjQ1+BtUuhKCyEAFMpqCHI3HtoclPvoyhmfUpce4l8aMyhBr2OsRGx2IMd858KQXTGEhWXE2pbDwkNVkhUxnyopsWtMVLeymIWlpk0gmMhXlBGokbQLOw5VHnd+zISXp0gmYUasGzmDGOOo5DWng8z9JxFPlftYABjwRoFc6VCtc4cpVBpSsr3BlWhkaL1i+8K0RAdn2KCQsXyoqkIP02yxbSNeNEpOMiSQmyFZSQpLqUXgVjGNKh2XNmrqUr5DVKU2t+cT8zRSnrHBFZmVqTe2pIpAM5SJNVSHAD0WEIjSVqVAdqbp1hskQN5jWDULADGb/iIOq0pAGMz6ZM5y5zxn9OMYCjDELgx5UFa4o7iySa1BXONeVCU1rK1oIS4dMN6fW5Cstdbm9b4b2pXCV6PXWNdc09k2wQuooRYspPZMaVo999co2rzlTbq7iFTJNDS52wQtf9OIXvMBFLXDRqFnYYha3IPAsJMtXGSISQ6C1kExbMdTt1lS1qQPqUuvishw81T/MoIYQqyqNZ+wWq79FYj8WsIBOzKIWU4SxLFD54uK6ohaqhO5Y1Zqu/EaIszkFMkQTEmHPgveQ9D2kkjUq0e+acbzTs55Kf5c3lDZzsQyE6HNIcWHK5pezgVKlLG6xC3/44x//MHMvdsFf/vKC/7+94EUuarGKWMTimgz1Zp7dZU1XunKmxEoIhSlMVJkSC6gfWef3XKYDanEAGY6hxjqGmFsT3wyJOQNGAxbgCVt0iEO18FBqlCtjGy/Xuc8lK3Q16wpZNJYVajU0X8FMIZ3eN7S2xm43H6rnaA45hW8dFi/JOArt6ZkheoPSKt4bvUEWsrsMDeRQAtm/1NT0c6M+FC58cWY0e9vM4A63P37hi12U8s7Zre8KgYxniP45wrP0s08jJJoEahjWpmhFKjBwgxzkYAOFaYakh1hVbJ34iI6pHDB+EYw36yIXBPa0LRQiC+UWt+IWH+tz/czqzWaWm/TlrKHZel89u1Xd3v9Ut6yzq92XIqTl3fX18Fju60IG01/rlV6WC7nSf41ivqlsF2twgYspGngW+11zL/7r7aY7/dvh7oUubiELOyOd6jS1NoV9/VZAz1U0sKZwICn8kAkTOpIyBQkoMFCDHNwA4MtoBjTGIY7cWrV9NttqP37B91+MW85Ex7GBYWzxG5/aucvdcWafm1bndhOnOL1zamXqis/CELPWTret6VvymLL7oQzNKwwZW01V+DGm1VQhL0cP7H9R1Js8XyHcsJvKQ63iFrqIM5t5wXtup/npwHe6uAGcC4PuVxe4KCX+bEFgzXqzz7zeqZ/l/efPwvr6Zh/02vv9dmPE3baUzu3/wS+ds3CZ/xfAAEY/0rxmXTwc4gfGOIxrgfhauPLUpcxsKQ/lXOSq0uOsplnXhGrOt3iNtQqoJnkzhV+vVl8ydWdL9nypN3o/J4EWaIERMXoX2EJVMgqcx02ywApj1gvi5g+80G3Bl4JQB27EN0W2oAtshnyh9oLIJwuKt2sIGGTZFRFhN33vVn0Tdn0UIQFt93bHoAyOIQ6bZHeehHfAZX7h4g/hkn56YmZppgsHVlyhZnHLNQu0kHitxn8i2GqopnwBiGoOmFlphV/OdVOY1U12JnIeZ2cKCEg6aIdCJk3XxhoMtoEW+GzPNnrO8Xz4FXIVd4LCh4IquIjhxgsy/0gLuMdmbrYLuACDu/BwnpZ/KAdyqeWD1CdvoQFrqsAARbgBDWAMSRh+JdY+j4EnegKFUPgL3uAN3QAM//ALh+BipBZq8+eFvnhxYsZ/ZhiGBCiAl+V4OPVqd+YKdCh5dqaMzUiHabhrcjhag9Qah1JcDEhzftiNLTQeaMFg11SI1nQot+B3i5iOwceCvOeIuJALbtYLvuALvBdn7XiJt4CMjtdCBCh22eeJAPlZasUANEAtG1AChRFiS5hbV8WKPtN3sAgM3pANx2CLwSABnQBqhLeFFUd/L0Z4wWiGYhaGhzKGmEWSrZGACRiNLFl1VccKC8YKdZhu2FSIMoVKQP9meymXa974fDP3fJMlgjIlC7SgC4qojkiZZsP3ZnDWd07Jd0v3ZsmXf/3nhhtHeco3aJ/ogzzYCRvgbzUQAsdQW9SwkHfnkPATXMjQDd4gkcZgDMeADAqgAMdwDBuQAYfwCp62kVtYY36pSsYljKqEkmS4fyI5mHTIjHdGh1XXjCJ4Z662gAc4mQvIEHbIciHXk364QaSQcpw4lNl4C72QlKSJZiU4bkvnC0/Jd2bGd/4lZ4FJgMOocY43Vj0IkNX3WZ5AAWBZA8mwDAoZOQyJlmmZACVwnCMwAiYgAsiQfskwAx3QAUdwBBKAhTPIi3wZahh3cdypSrFQccFIjOL/KWas0WrfaWeH0pLfGYKaV4i293kUZX3YtZN5yI1A6U3Ec5+TN1PZ6IW48AulSZpnVoJOOW5+N3y/sGYQN0XOJYzIGIL816C32QrF9Y9/5hCkmAM2UAMlsFvUIA7VQGINyYp7hwDHeaInegIJkAwygAwLUAM8sAPF8AtY+Gm2QAtfSAu8qKMy1p84hnEhGZLriZKGkp6M2ZL/p3IyqYAOOAr3FYKcB5+Y6ZmXiZ9OKoGptQpQKoLgSQu2AI9H+XsBmoKnWaYIugu5EH8NGp7iSZLTh3iaNX3/WAwWAJYgsFvQAKIktopo2Q/fMAIoWgIkMKgkcAAHEAMikAAiAAL6/2EMwNAJn3CjM/iRW4ijBvWFXqhKmBqYQdqp3nmeL7mewSiUJcmlW8pZacGHUPqe6baqQYml1cQdqKd5/Amaocl8usALADqmSWmmvtqaAHaJc+apKLl/qYZqFyqn06cKx8ABGloDJsAMeRqiTIiWwOUNgUqog6oMh7oCOzMCIZADGcAAGNkh5oqdMGapxYWptNCf28mpnlpxxboQnvAJjZU/4ElQ//c514QQNokooClkJflqNCdy1aRB8xlk+2mqgGkLu/dfKAhuvLqOv2qmUCmJyAev8dpqZUVWHEuhyupnn9AANsAfHKoM4WANe9qE2UICJ8AP2ICi2jqo1HCodv9iAiUAAjeQARggAZFqC42yl32Jo+qqXJtKtEbXrhaXr/F6KJ2AA+IKqZ9QELUHr6a6EFoKoeTpqiKopUNJpbk2FPbltUpKqqFJdLvAmooosRMLfBVbpq7JlJcoYEansZ1ahmOFcRpHYcl1f8XAmzdQAzRgAslwDZEzDdfSPiTQAi4ABPyQDdmqrTUbA3WCAiYAAhpwDBJwl59wC57bKLdQC17KozwqulxItDlatFzIqcB4KNGyA9OZAziQAbSbi/jlroAZZp2qqlsKoUragDDkFSE3eTm1qlp7KC/IC/IYbgDabVbYtk33thYLlboXg6ELjAZlcTnaukHqi7Sgcd//q43GgAHPGpbJYA2Rcy3jl3DOsC2NywM8wA/JcKIzS7MiAAN14gIoQAMYUAwScAEckAG18LlCK7TYiboIjMDruqney8AY5wkSEFuwewM3oAOBewM2kAGG8ArK1Z+fxbTxaqoMS1+nygrj8ZlC6YD7GowveKDhFgzG8AubUAzQm4jSe5pO6V9RyWZpanGC54U4Kng4KmbtOpjrOgs7dsS18ArFQL4bWgM1oACFGw3RsL7OcAKNGwRBAASKwQ/GeZz1SwLUEAL4WycvUANv+QAWcAE2MAayALQSF8dCi6OeRseWirQJbGDb28HK9QqHsAGBSwM10AE1cAMxWsg8cARR/1tQ15S92StmRgfJITmUBuuktcqfBJWF3fvGjaILLuxtwDAAwbAJmjDDYVqaNzy9fTePS7fDEKejQYy6vSi6PfpiX5iNogvL7XrHtFwMahK4UAwCyJAMynBwOtMCQBAE06kYinEOIgDG9QsNY0wnddIDFPC/FhABFwDAGdC5cCzH4AzOXirHCHyjd6yuX9gJGLABNEADHUADHCDIhRzIMYoEOXAIoDBqXJivj7yunlvEYsal3hSvXgi0uXALq4t0RAdxuHCCiggMmpAIxtAIjuAImmCUAZrKBtp3wPqUOtzKUflwRLfQuZALD/dwxeB+78fQI52JlHrARBtqtOAKEP9cA08MxRbQAMqwDMtgAowLBEDAAzYgAXWpH99Av/VLDdOcvy/gzvG8AROwzXc5ZkEbznE8ukR71Vhdx3acwK+QARuwAdHZzoQszzxwAzSQyDGqA2NgKEDMro5cXF9q0iuN0Aa1bJ1Zjsd7KEr7uTDofjxMYLnqZjD4vGgG0ZkQBooQCYw9CZiwCafsthW7mpTt0VHZjpjNlLzXcOmXfptRDJsR2qFdDKRN2sSQ0sSw0iNddB+po65ADMsQAsAMxTWQ05kDo0DwAiGADMVADMNAATuArdA8s9QQDSCQvy7AAxzwAe/MARcQ1dzszVbNIVZ91VzN1QmMqV5pARzAAdH/OdbyrKE0YMiFjARH0M1AvMDpDYkmraurPI+XiKagkLUMm40VR3Se+4670Mqq2Xf9daDkxra3qAmZUAlhwAiQwNiRMAmVsAnrJ9mTXdk5PI863NnAsBkWfuGiPdpw6aILUAEW8AEeQAMWUAGbxmILgAzH8JYs3uIsXtowXtrASQJQbAM2gME1sAES0AANEALJkAzIYAy+3QA1gAw4K6hJfQAygNw8cAEVcAHN/dwXwN0Z4AkE7Gmfe+XVbdXjjN1fiAEWwN3d3d1iLc+GzAPJzANGUARGcASHkMsMDIkqDbE47JpY2LSVqNL73d8c/ave9gsEngmLkAiN8AgKztgN/76rpvm2qzmPGa7hGw7pMPyWdSmXLBbmIAACMxADMNADPQADoB7qMBADpC7qo87poy4DM0ADzP0BYV4BEeAALKbidVmXcdcMJtDON27jNr4BFAABK5oMQj4MabIzw02oIzC5TM0DFFDiF0ADNgDPD4AB3DzAWX7toIvlVb3ldezl0RLm4M4BFvDOUHwDPQC/yRwERrDuSCABXK1ct5AL7n3DCgqYLAyP8f1favu2f64JmEDgiaAIj2DoCi4JDK4JtqiUG+2ajx4MxaDhnS3aF14MHb4AavwB7TwDMyADHC8DpE7qHa/qGj8Dma7xmX7yKF/yI9/xpW7qP/DyoQ7yHv+PICbwAjJQARWgsxRMwU8sAsLu28XwAEg9s89Qs2XsAmc8AROA889O1gC8AQHcudg+9VqO5dxuzrbgCRrQ3U5NAyAQAiJg5ogMBJ4O1DfACd3upUnnwjfcgtuZjfoNg8q77/x+i5uACZmgCZpw4I5A8JEgCQY/CZRw0RL/6Bm+4ZsBlx/eAebu6T3w8TEQ8iNP8pkO9ghw+Qlw+Zq/+QmwotmADd6ADaKPDdmQDJmv+QYgAiEQAiq/8hzf8qD+AqYOAxo/zzvAA7ot7MMwDMTQAEgextJ8AEff1BMQAUsf4u/s1M59l1ZO9SON7UB75dkezrTwCRow1oL7ASKgDCX/cAIy0M41wPGg/v0YgPbxDnElvQuqqdEsiIXYa47wKPfyKOESDtGYcP+ZYBkDvwgFb/CUQAkAUSnTpmMFCyJDtkChwggVLDwE8WGGjBgxZFyUMUPjDBAdQ4QwgCBBsmTZsJ3E5u3bSnPmzp1Dh07ezJnzbNqkmVPePHnozrVcCQ6cN5TZkiFLgEDpAREhQHDceLGiDBo7eADpMdLYMK4NSpAAGzYsNGoiYLhA+4LDgwgTJji80IFGhw4cLlDAgAPXLb59ceXatStXX8KFC9u6ZUvxYloZOHCgQQMEgmQlUKyQUUOyiKYXQRS7hWsXL166ePXy9cvfatatXb/+tQvX/+xcuXTZ1hUsGDDevXv/+pUaOHBfwn8Fy3QJ03JNXxpBgh5JuiRJlKxbolQpzMSpFS1izLgRxEfyIThTTnYSnDmZOmverIfTfbyZ9N/fxC9/Z36a8WL+B9Anc8A5KZkEmurohquCoOEoY4jh6pgTSvhKLLDICuGFtGCwgK0JKHjrIbnqisABCjbAwRO+ZvtLl8B02cswGRM7bLEMbtCMhhCSuUaEF2AAcjKlEAhhhg9cHK0X0oRjTbXWgGtyuF962803YI7TTTcqs+QyGGOMOUYhC+SiYYNMMLnEkjQXCYMR6d6kTpJJKFETu0YyAEEEAw44QKkE/gQUGZKwCQecb/9cQoceffaxBz6b6JmnHnsmjY+eei61J76bdNIPv0svzS9U/eSJx77+SkW1VFJnQucbGnQAgocQCjKmmAhloNDCC6kB4SwXXnihggeGreCCD0WUi4MIHqDgggw8oc1F0njZ5bYWY5wx21sOueGGyERQRhkTfoRhBj8REGEiGoL5BbXUjOtnuHiBi3c34Hyb8sotgymmGDAXaCACCiDq6AOJNPLuu4tmMHO5NC3BJAxFHIFkOjmpm/M6SyapZACVWnqpvXkm3adkSic9OVOV77HnHpZRhjk+STXd9L79Hp05vvtCpYkn9+pLdb6YkNFhhxwaqLVfrowBYkJdSaAmGhn/fH2hB2GHfeAht0TkoK4JTLxAL9uS9KUXJQN7kcUV1cbWsE5ynEyZEUaYSAYRSFLGrB966AGYf/oB/DV/+lltSuC8/DLMhR6Ii4a6wcMoYfAm6sijj5oy74AFNLmkc0vU1KTNSCSxWM5JMr6OkkYq0UQel0t2GeV7YH+55dlhnnT211OmVOaZeQI+VHqGl5RS+UTleb+cgv6Z1HjOsQDHY74sBsJhinGBhQotrOaAGDT8tYYKKMD6gQ/dqqBYGmzgwIK28vJkF+OCU3LaanNhUW1tb6llg/EQsMY1ksEUu5EkGcogEgywUiVg6AZMCRmYXGogA771AAYxuOB3pgK5//BopHKZE8lISBJAlBBqPYnaxzk0cSbPQSwRYXgEnE53utRhB3WsOwfsSrZDe+zQhz7sIclcVjtMTWp4w5sHpHx2s5zQo3e4o1moorhEJqqqeUCLxzc2kAFiWI8rXHFBC06gqxJ0Lwa/AhYNmCUsBwxrYCBKXwdqYAMadKhZGQjGk4hTv2rBKH9+yVYtKiASHl2jGgJMwQHwppQQ0GBhFMEgkBSGkY148IPluVyfSGKSEhZKKC1BB33sgQ9S4uNTlpqUCjORnIddYhNgCEN0RjcnGqKOEnPCjiUqsYlv6PCHv/xlD/cxRNwx6pSQglTPkPdEKDoKPlHMCX6iOapTff/DAg3w4heHEcYWmEAsJ0gBNQ5wFmDBQI0PcIAFHNCANk7gAhFoSLFGdAFmhc1JTypNH3Xhx/zNRkaKwQUysHGNa4QDG4e8BgoQoIxkoKtIkbkkJjHXFM5okkcmXE88LKUPfRwRik681BGLCDN8oGyY8tAEJlipJuUcYwmOeEQMZ2kdW84Ql5+rBCO8scN8MGp2wATqT4VqMpSBaoo20RQSIzVSIubMqEjtFHwaxTMqZpEbGrCVNr/YAq62QCwoMEFZpgasFwChBuRjFjodAE+3fEiekTEWXnCQxyf5ojT7rA3+/qJXf2ILMbcohlDAEQ6DVuOQIlAkAg4QgoXNgAb/nCSUJw8Fk3jUo6T1oEcTkTrS4ukOZrRTWe5eVsodzoNzaOpcajeBARjGNE7VuaV1bmlTXFZClzqV1DCFCVQeCvOntGMZo3BnRGQ2KqSYTWLxhhuz3yXvZjBDnjzM8Q1vcIMbANCAVrV5gq6KZQUHoIZ5qAYEIKyljRSIQAMaMKwJWOBYY4rMBtpyAQ4IQ4/Uug1fadPPts1GGOtpCWGrsRQ+pYuSF0GApmoSUksd0WfJ/ZRyJ1XS1/2Qoz29x6dG6cNF7RClqE2tcjAxABwsIqaujdMk5ERT2s6pEratxCK2MQ/h/pa3JPtlhZdb1OJJmGQt0+1wY5cp5OUHdzch//I8zIGMAmzDyQDwQAa0+0USlMAE2yPBCqLBK1/9agc7oGcbTZRedmbNvRZwiBzZZyIM7AAYUerF/fjb173QgjB/+cZ6hGLQvJ3gIxiBwSNFAI5MVcqJsmOwSItazEXho2Qd3gdHd2hKS13K0ZAumWlBnFqVbkICGGjEiV0bUxWbjpYtfrFtZSxc3vJWd77EcctgxrJI4c7GRJX1EHc31QjjR7QvQ/I9ztGNbXiAANsQQAE84IPsDiObXHkaCVggThCkxQU8wBEF1LtWgX2NnRG4gAUoMLALrI99AttADoohpbPpt59+2UuMjJEANIfgIRYAAQ14UE4gAWlh2OjxzP9QOcrjYhaVLFMuy+6B6R1ydFGvI6U9LHUPUvpwHtvYdJpU2ogBbEARzxH1iakznUk4whGnq87pXpydnG7jHLcOqnCBzEOZy27IvNP1DxW+w50HWWaFRvKO6/E8Ym9DGx4ogLJ78AOzPpvKT3uBOGWAFrTwgH3aZoAD2mg+CqxzrRa4y0PK3QM6ugUDNlg3/Urjbn+G5o+48EQGcJCDG9jABjfQAd27tYMe8DvQ5QoHSFGp6EwNvIi1Q1kpJc3zSAOz8PSgeGlTGuJLVGLjnsaCIhgR8kdAQhKeJ52cTG7y050cYxzLqQDk0WoeZhjHwcR1D1+m66HmeLfDFOrLJKz/KR9n6hzVdTKyCeCBJfggCUD4QQK84XRok3EF4jwj1Y0mX3ZmXetr7foCHDCBDXDAnXHh21wiAPYdGKNs7eav2/tZC7njAAc2cD8OjHYD99P/Bn3/0UVSIILVS3yzGja4ROu9xHO03hKtxiuZAsyU2VkUTaM828oER2iEANiANoGpE4MOOQE9ixk9lKuEk5sh22KEAaAx1rsd1qs5IAsunbs9nmtBIOKx3lkqoAM+JxOAZFu2JPgBH5iBZNgJecgq7XoaEziBafAeqnMBHbAB+bq+JlyrCnCABWCcrokLMvEW78MLHTAG+8Gf2qCz/PGEQ9CA94s/99sBHSjDbsGB//vLPxlAAGwwJgDELKcqtIBbLopzuH0oKRxjOH3AMHyYnYvLuM/BhA/UBAZQgkRohAuMqYoxnYtJMUkgPdQDQdSLsQHIIRS0nRMMps8KIpPhOZhrNWLqHUzptd/jBhsUgOErviTwgQ9IAGxAh5vAhgaYsmF4mhMQgWkYgS5zgRuwi2FpQgZogK9hlghYgGbpvseYCxrQDA4AEQqwAQkQjLzap/z6o07IALsjw/j7shyIvxwAxzXMgb5TgRDIRMyKGUXDrIiTNaGzB4dztD3Eh8X7oXzww5OavBCDmExItU3ggCVYBEdYBBOLqUjwPJQbOdIBPTlphIc8OUdguUqYBP+O2ylgwrTbYzgYVBma8yUUZLymMsV6kAdvKDrh84Bl84EdNABvMAdTsQlkkIBbfBoUGIFp8BGqewH2uQAn1LoGsAutq4BlGTe64IAN2AD4ioy2sIAcyIBqwQXTIA3ByJ9D4MYyzAE0/EZx5EpxnLsbkIEQwIZ5cBnDMziRsrQ9lLmSKiV6bEtTIiWHy8NHy4e6NC3K6xyVejFLyAQGSIIwYMQLhA4Ui4RHSLFSU7EXI70VW7lGUISLrD1I68h8bLXQ+sSPNMHXoT2gG7qTvMHh84GV9IEYSABzoKL38IYNYL6a3LIQAIK06IHH6DqtG5Zt44AlLJH0GZ8xOcoxoYv/yIBGCJBGajwN1IgzvYo7+HO/cczKL0OCM8y7otGBvONKBAAHeTi03Ck0JKq0kWrLUSql3nnLt5RLP6zL87w4vBSxVNslDVACRZApSBA1+YzESRgdSEyx0Tu5VLslx+QGeeAdPUQ4kswtnytQZgotUWRBzaQ9hJuHLPLMAUhJ4+PBWDyH03QPZFhNXXm+aACB1/yV2NyArxlGBniADNAA9vmaC9iAYhmTDeiAMbmAxqkjE+EACTAbsymb0oi7buTKonHOI3jOM/yyMxTHvLsBbJA4kxKuOTw41yOptrS0grMsU6pSUsLHCzvPfKiHfQyx5Ug1SzhEHQADRqgYhJTP/0b0PEhwBIx5rZGzGJuyjkqYrUZYBG2AncSjFEuRhwHEMcQLohcEqk1cGSJCRVUETeP7gRnIhm+YRSwylZw4B2GYMl0ZgRSYhmhAgV/5FatTFtr8yQaQgAw4OxvoOhaNUTTzTXKLi8f4GgrAARzN0eOUO+XMyuY8giPYgVzVVSI10ub8MhoAh+ERoj2tNBVEuDrUmZkYHp3ILCti1stSLpRSz9SiU4HYhA14z0aUjjRVU0kcvdGxGHG9zxmayNgiSNWbiaJyD5XxMRicw9cTIsdDmWe6lGELPgEYgAK4AuNLgh4wgF5SMJ+xD2lalWCoVF1BgahJAWDp1DV8AOvTOv8GYAAKkAAJ2AAMKBEL2AAWda/26oC7oIA0g4wOmQAbcIDipBYJcD/4O9LmRIJcNQIjEFJfnc6sBNIdSABTwZQG6ywgogef+AmYABCXIFp0MFr2+AmlPVqf8FJO85zsyARNQIQkwILN69bCPDGYGp1HGL0NJNc4raVUyxhHUAQB8IamfYmhbVpSCSW3rY//gIkrco/2EFqfiIcaRMklUAId5EEC+IZzaB5UsduhRQeEFUILKYETgD6yeoEa4AAciNgmbAAG4AANcAANkIAIqFgZvQvzcS8Qcau6iNGKtYscLQblnDszBNKYPQIjKIKa/bLppF3o/LJkMAdSIZ6ksp3/hsOHoI0Jylqe+liV5UmVVFGhjKOEj0sTOmGdRViCv3yON0HIRWCERWzT0TE5WaLeN1Exc2U5nHqxSbDeb6CP8/WPt3XbmACll0AURBHatZVf+Y3ftW0Jc9BbfU1JJQjNvQnN0PyAAsiGbpjf+zXgA/6GhBULExABcfIVIKEBvLCBEgnVzM2Ai52ABwgYsLuA9CGfZTEfeIqjkq1YG8gA0hhD5py7It0B14VdIxhS6DzSIhXHHQgBmRi4I3IiiKtL4FVfZi3eJjoioHGe53nazgmDLeACRWA5TdiELOiBEjvT+5SER8BemIIEFXMEijzTN4VEGsoOXdKlvSRfnaqZ/5poVsINJfYNkJyIibrVCZl4nhr8TJX81x78BmxgrKX7X6TLBpd0X/e935AZEAUOixMYgWrIELQAkvZRRnUixgaAAA3AABTNvu1LH3T6EK8LYYGpgA+oi3eaAA7AAAlw2bmLThZ23SMogtgtUums3dnNgRrABo0SuAkT0FGqS+my27d9VlQpYiwKpfRNXrycBDBAZjB4sYHQgqULg+eIjhSTTwmESHANVy8+PRrayzr5nOwYwW7QCVNRlfQVEKMNmQB5Y/dYopeI0AkFYGRwyeCdLmxAhhCIgR0cTQ8wgAEGB6J1CfaQW0rVKl1RgQPABhAAn6pBrzdCSg1mgFEdVf8MmACKxT62QCt1os0QHrcPgKvtS9G5A8dbLVIkIOnXnVkiMIJXzlkWNpocEFbsNLjceTTzzId4MOBzUCxFIgnDqgZr8GmfLiGUsIZs4BzKowRIAINE+AImyILrVYQl+IEXuIFFmF5HjASFtGKIrBiTW8SGvE+Tg60w3kt+tC2O0wbCOgnCIixwiAecENoBESxDWYm5Dtxzbo/4OFQbHL6+dcUKwIb7lWdzXolkAAF8Dk19BoBueF8AmVTtwjISKOhsmIGEfgEIcAAIALdm+VQKuOALpoCsc6N0QoIN0GA2ErMJ8GT6OkpTBumQnk5V5lXYJYIiiOHopE7axVkZyN3/zNrhn9LSmgYZmEiBFECBEzCB40bu5EZuzuCMENiEjJOEMACDCcACJViCLVgEMEiCF2iBF0AG6+28M21I6shqsGbTaqZe0QPjMGUph9GlS+A4AjiAuaHvRI6UBzUHPT4BXWRuERiB/u7v464oAAg+lHwCvvYBu+ETnU4GnnbwnrYGbECAp5iBHujjAkjsyFrrIPyiXAkLFaCGbIgBEH0BHtC6EhEYsOtYDCjlC54A9cq6DL4AkkZZbuNktioWyLBVr6zhL8vVFo5tIkBpkuYBHmDporkKIAhLEcAG7OxtBoy0Xf4P/0CB8mBu8wDwBecTA2CETZOERfiCL0CGDkgC/xi+AqjmphUAAQdIBKruvEcIg2dmU6/dXjcdvc6jYjm1rc/5HBFbDkwgRDsFg/Fg7hEAOJJ0iWoYbuJGgUYvbkeH9EYHgQLQhnzFQX8dTYvY703n9E1XbhFAbmwgkASYAXz2DhnoiP1eAMf28BIoaNcEUReoAQfIujJrL7CbRoiGgG27PgzQgddFWfN5cdp0i5G9gBoI6a6c4V39cVZuZSF35a2sYfJqGoIiKGtABwDcMJqehyk/hxBIgBMCkOMtFbl97tSyhEcAAybwAAvAgTJ/TWDpqhZYARWQgQ6QGKpmBCxIAiXAgjZ5yEU0NZPj1sNUubFWkz9fJTSBmEtchP9sUOtwMAeQ8g9s8DOJwhxM+gACz1cJ5dsk+NcPGA+nkKjLmSgA9+8ReMnnyW97/t/Q7IGMoADtCgIgeIEVAKcfQIEfmAAS7wC1ktgUP7sMuOB1sj7O1QAdQAIe2ABin2jQHrf2oj8cwO1bzQEf51VeLQIhR+leLVJqfwEmJyxrt4bczZlLO8+eQBVzEMtTokOVKSVVSq3o1gIl6JokQAKbn/d5r3cVKKskWAJk7oFfAYIjsFowUISBzGJJXB0sdtOD3+a8VKlVWni+LEQCEIBzmDB1pDVwOIBrSGtPGuRzGIpUtMF9zUEeRABOEiDQRwm0DuqgjvhwOF50KBRsOAD/EJCB/43NZ5tZIxCCmg+CH6iBYgB7DpjYic26FFftrlMvdmojDtABHsgBjNY6tzB6F23KI71Zq89ZkzZprp/tms178noBFLAGtbZ2ggoH5ZpH8/QPVQEHEQgH8LzS7xwlfUCphacEMOfbCwAIG0iAAHnR4iBChCtWqFj4giAQFxInEkyiJEsYRY02bnQkaZKkkJIoVSpp6aSlS5hWZsKUqSVLl4sEnMunD189e/fs1TNnTZ68eEDn0aNXb568c964bdsmgICHJ0qSJPGQ7Zs8pEODxhM6TyvQsFzD0sNHrytadODMdf2GDRmIHj1sFBtm1y4SJEaECEESJEgEYBqO/wCRUcEB4sQMGDiIMOGChQ04JjRosBgxBRw7bFBAzNgBg84NIlTAwCFHDh07dOjAgZr1kSNIdsQ2YqQIkdy6jeQtEqTgixHWroUrfu34cWzx7DHHpy8fdHno0AkFJwKcPXz4smvX5/1m9nOaXrZktKSqgx6/DSZs34Jhw4ULD06s7+IhECRJsCRaxKiRI5GANAmBJZm0EoIuIfiSgphUwggjNenD3D772HOONfHQk9VX9Hx1DlNOPeWBD1T5wIMHBQjQzTlHFfVVWER5iBRRYHFIlHZodYVOOWx1FRQ63yQzwzF32UUVkkgI8YMxxWiQQ14cdAYalQw88IADE1hwwf8FNViwGAMNgBYBBzZE8JmYDjzQ2QOPbfDaajqghgMORxhRW2x2GqEbn0fgNkQQLwSnTDXHGWfNcNdgE46P8tDzXDzTdRXOAeA4h88930Fnk3biZTJeS5mA0YEHBL3AgnvuLRSffAjZJ5F8K+CXxBJh9OcISB+RVJJLMCXYK0wwWcKIAN7kU089mNZzzjUazhjUUk0JMIAHS/jgwwwVKPCBDNf6kCIA2nxzjjzIfoUssh4WdVSNNSaLj1A69iiUWPR6Y+QwSFJFEA3BGOOaDjwcYcMEiXkG2mJrbrkBBxBU9vADF0Tg2WIXUNDmBG1eACdrrmlmm2xI5GkbbnwSMYT/boC+gMIIhA5nXHLiyFwczWvFKw82B5RzqXObQuedeJoIDeomAGzgA3upqqpCQ6zS96oLscon6A89KIEFGIowUokjBlYCbIML+rqSJY0swg1SPM3DbDwwftONtAIUQOK1FWQDTtvnfJNNAjL84EMPHqSYTTfmyMMT4i7mVE9R6jqaHb1omUOdWGKdg+8SSmjuAxAwbAAMAznsgBoSHGBpcJgPMzYBBRZQwAFlqqvJGJgc3HAx6xGjtgPvrd2Qg56y8S6yniabPAQPHMDAssvEhSOzzMhdgyj1xBmeszn4QKe9z9AFrckmwAi9iTEe9JC00u3Bt2pDT7/6gtRSC5rf/35hbN311wwG+ysml5hUidnQdo+jmAMb6JAH3KRFLW/9IAFY6VBOmJOVbySgat7ywAcIoA1z7GMnLmJO4xh3FEeZpR5A6crkKncjdBDDSAV4IQZ/MIMHBEMCeXkNBk6nmIc9LAIRaJ0FOHABBiwgTAbzTAZcY4E1TWADq+Hd6Fyzg9vcSXjEK57xcjMEGwCDBjCAgQlaVo1EHQdR1TijMtKYxjMmyhrh6JE5JieUfPCjjv34BTD68Y+lbKIBODgVCwKZPvUxjX0raAHUJAK/+MWKaSqAwQ+AYBGMKGIRjSDP2Cyxkkv4byMlMds25nGPe4AoRNOa27VkYIBsoMNCPP8xCnPs0cGd3GMeQjLAB3pwLQwWIBveOEc86rETxBETR8g6YaTKMRStfGUe6BCGCwlAgAJ8IAYdgIAxNCCy2eDgAkd0AA8t04ArtckCkdlA7KhksAxkwAYbwNIEOPDE3qHGT0XA0xWxmMUiYOAXxpDB8pi3RjOesRppPABCEarGgpKROOD4B0QjGtFziMMAMjjVIJXGPkceEpFQWyQjpVZIGLzgBz+wCBYyspHxOCIT//OagRqhCG0oJUQAgIq1ZJgMvI0ylkRBlk7uUaGe6kQe3/AGXLwVAw8YIFxY2UcEgco47dhjLPEAxzKZiRRo3qUA0iTAB2awgWMcAwciow3/Z9SkQ4SBkzGVSdhjXkcBMVmGShNgpwYsoCYyQVEHNrCBaoog2DzRJk+12VMWg0CXYlAgBjlTQRgPsEY2pnEElr0sZhVKqDEepx+e/exnu6ENa5wgo+mDjyOZ5tGPhlSkqW3aIx+ChItozT+eLAn+YqoJUw6gAD6Yyg9AAI587CMfoxwqUIAq1ArNcphBFeo5sgECk5p0qb38hjCZM8p6PKeqYsHbjZqJlGAY6asFmEEHMGCMst5wBxyYGOoaMIEJLKYBC7ivZVbnOg5g4EyKyQwGMFCwK9kAirvTgT3zhAQe2KaKtckiEYTAgWOsVwZ4S8YJwkiog47ABCIQgQlO/4ACFJygxCb+8Ag0aw2lfAO0nvWGtlCAKtMuLQWvXe37WttI1L62ISStSK0SoTWOOMIRltBEU6SF0yRgywDf6Kn2ljtAodAjqMx1rnaPO0xSYgMBIOiWD6xLOHOcYx7czQc+uNIVrN4ovN8orzTnxiVjMEAHSJCTDkxnsNO9aQPhFKeVfsgldFLsAnj17wRE17vh4aaKs7GTYIvg4JKZLAgbwMAxgkGBb3wFHCYwAQLSaIIvkrrUpFZBClIggxGPOMMiyAYyfOnZX+gNLiAAwYxpnJAVpLrXNsaxfUCqYx73OLUrIOlJlbCErDHiU0melgegMJVr9eADAtDGL0Vpof8rb8jMOmGuPcw8yuMy10JCraXesJGAGFxrqRnEdk3SrCM2c6hyb76LeTswZxseoTU50IBiPuMACgjkBhFQncDVFFcbXOABFWMnBjxjASjOc0/3jA1tBGuyO1GaT0awgb6PgQxzEMUe2CCxCE6wEFOzvNQ9zhYIKuCNX2D7bRWQwQwEKciD5Pq0rPa1q1g7bGIX+7WyKikSliCAZ0NlKhbhAA5OyuRvFSAA23jqTWpp5pyM24Ncf+6Vl8uco8jyGwj42wVV9EsdxZFeKrwcvqWZ3gAzIAMioxMOIn4whFHgAoPZwVwvg5jcOQYyl3b4BiSQAb07QJ6sWY3AGm0n2XT/PDeSvk0WkbCYDnTgA45CV85EgIJHtvzUpFcBykXwAQ9U4NYf8AbhvIHUEKRgxjpvwc4HifoDoADo7gv20IsufKbB4AMFeDa1pH2tlP6HEQRYADIS8OVUggve5ALqcxG3ZXLPcqhqW1wt9yZ9drtbg94gczjcXjm42+WrHrjApRGhTSTg3ZtHXIwEJLAxHFBA4IvBwA5sAGII2gVwQBApnv05gGZQnF4QweXJBmL1SWxUnm7wwAKsF1nZg1EwDj2ggzmAwzUggMo90umpwAl8WAggQDiAAzh8AwAMAPhcAA3MwAJoi8glQAh0FO7xXO7xoHuY4AicQK/JWNDZx9AR/93wMQ0ILJ2SecC0xUAM9MASfIFGNAIjKEI3JIVbbMvf9IAMVF+2dV0sdR33ldt2SVUE3YM8fGAyhAAUQuHgbJD6iQVXDYP7XQAGXAB70V8OTMY3MUAEdBMF5AAHSICVIAaWXECd2AAEPAAE9N3r5EDd9Z+a8MA8ZRwRONoRmEwRiAwF8okNBEMwHEMxBIO6oAvjAMWj2IM5hEMIiMBOsSA2JIMIWIN2zIM2LILQJIIM4NwMdoAChEAIwEAg9RyqFGPPuQcKgJiIsVquCZ2OwdbwpdrxKVC1mIgMxMDKPUQHQIgjMMIibMO4FRfOIEAUpp35BZNyjWO5mSFPoGEsjf9dPeQDzohAL+5SAQAANxiO+pFX+03TDVhAHtaZbKQGDsCXYjSGWeGADmiAwx2RBGiAwOiZxhTgBmhAwTjAxD1RwFBRbPSGxzUghFkeBRTDAmQaMKjLurzSBhrFNYTANWTFB15DMiSDNRzQNjSCJigCFvyACaJADNwADXxACBxjMvLgUbYHCkRDELIaEeLYX/yFsIWUNBZbCoAAACTZADRdElRXCuxY8V2A1kDIAGiDPCyXdkCVWyRABcwA9eUjtrGFLLXjUIkdurzj2MkjdJhQASGDAbhl4Lzb2snDvfxjATDcBmSABHAAD8yGX61VYliAQIhODh0RlmCAZkzJXgn/5AYwHGM40Wqkhj05WgRmop/wicZxYv9xCQMgQ7iFkDymCzqcwE5RhznQ4gEoSjYIADhewfkE0gqgwBfNgAysADLmXjHuYPqwAApQA1M65YxNxENEZUEMW1WmVgwQANNVy7SZFEkVErHFgA1kxCIsQgGY5T5oR1oOlQfujQF4S2BqEIvIkpS5I7IMUFRx3T1AR1VJDja8hVsCTopcmza0kB0SAOfBHwNIgJYIxBFQ5BFtgJ2hRgImxgMsgATgAMHs2Q9twAbcgAAqQALQwO7cxsXFhsdtImpSoKQFAx4ZQzB4gwaiYiyhCz2AwwG4ERuO3nV8wwBsgiZ4AEbhHgus/0qrGGWuHadyugcLQMM6TMM0lNiIRSdFRGWgTKVIEVsKxEBWKtkVAFcMqAgAVEAMoJrwPUQSZMEXiMAq3QSmrKcr5USFgAMyZKMufYvxictZPtcAeYiN6gRP0NJzyNuO9Ig84IM3FIBc7JICGKg0eUB6jRWD+tAFuBNCGgwHtAadTIkOkYlkMOI3dSgHcMAGXAM4IEBq6IWk5Qml2YZuSNpIEoEOAIMxNIkxyOgGilCyvFI9hEMyjJE1fJihnMMAMMImCGlCAKfUJCeT6lxS4l40TMM6rEMQlhiVusBvWGl1RqMjgYCKWOOdhtm1KJvgmBcIfAAI2JgjCWdJoRoGof/ZO2LKPWwHLW2fOXhDMoxfmGFQuJxfmdGIixgFls2rTdRDWiiFNyTQNhCA38yFMfzj+12kMUzqlcxXBGCJDj2AhNLJhiZclkiG6ejQZ/yQQFoAcYiA6OhJFUWgnUhgrGoAWRWDzGKXmcEmVSFLOCDAAVSDCLzAdcQDNigAASiCEgypzsWPkjYrs7YHC0QrO6yDNKTcCVzrX0CEqVAlan1AlwrAiCiVun4Ru5WIRSiB4LxQnCmAW5wA06SaDHwATrAkujQTLAEq18VDupljmLlbuBRO28hIBOmEduynPpyF3nRDiDgFtZBI1YTAwx6oBwhkBkzsBPiQD2HslSRGBDj/EWZqAEKu1QNIZkYiomdgjAIURwjkAIM1GIrmRsvqxhHwwCfiRhFIQDEcAy/cbj/MSAjhwz64aU98mD3CwK8ewAe8QKkgo3HyHNL2INMyb7I67ZNGQ4h1VLAJivViKXyggLVZY4n8QAzIgLpylHzAQNjKxZ2WbbhQUwykWgxYw9aZUEsiU1bAEhl+Wz6YQzaEAHHuktbCW1asYy0ZbLQ829zo0vceADaU2b1N0+MmHiLMl8VeLjmdTjwhgSJmQMZCJsZa6MFcSTKYLm002J0glqtq0RFM0fGcTKMVwy608C7oQos0TlFkR+9qR7IkAwykAAwcQDgog3AiJQvw8CyK/yB4LsSzIgQypkogOS07QCk0qJz7CMF9XK+gxM9VnqeIoFK7pcDo9VgjMY0IhMM3gMMs4hK1le0LFcDa1ciLqBmV3Wf98uk+nAMZ+yW7fSFcnl+81NR20s0HJMDdlNlQnEMLMbCCMgAEz9cEXy5miI4i5tBDqtU3TbBaORxjZEM4YEMIIEGkNVhulGYRWGJpWl7KFEEG6EIn5IIuGEOLcKBRdEfv+i4CwEAtXoMyzLILECkLnMA82sQ8nNzoyYeSJmPSMu0IrAM7NPE0SMMIUK8LSPEUU3EjLSH3+oAMlWkSysfaJkDv7iU6nINSIEOACmiKBIA2dMM3xANObAi9eP/bvHYdABOVGn4znX7AGVfdNhyu3NCND4BAAqzFAYnFV7CQHUKq3x0CgybyxVJyI9NfNyGGmJxOxlYyYlgAQjaAqWpyaZroRjdm7HqchkrAIXRCMfDDuqwk76on98SDCKQAiiGACMwA/DCnCcRkWegDNkjpQoyAOFjDAYAYChhnEvtg8x5zMkPpMqPA70Wz9S7EllYj12rxvg6AAACA+sZA76XACYQAQmlzqh0Amm2PeqphMtxDAUnf/n4LGJIZUJDhOLq1GKKiKEVXWOlSDxAAAAhOmH2AASRwPJRDQFfOQEOTnGGABiB0Ik9u5TJyY1QqharJnm3wImOJDcAOYpT/bjhcAwgg1uVhngOu7Eim5hAAwahmQCrngkkXxecli3d0B3TQwwGsLQro7wp8WBh5mDUA9jtQg2WprQqMgDu4g3Z8IDZYA0zL2NI2r5MeNVKLAH1AM1MLylVuLVR4bdiOKxq/kAHQ1D6Eg3z0Wgj4jHoSlz0cAOLoQ0+QcTJ42R3zUjbEZdsYF1y/tTwmRcImWQDMwN+w2wcgwKL4SFcA9hyKBXlBBQYkpgRQAAVMbgQzNGJAwGO4k2U+wEJXciNiCQPI08WUUTWAgOuW8D1hYqwOQcmMdgdEgAWcsi6k9mrnhEr7DDqIgAqIXu9B1m1/WjKUQzy4w7RSK9NAgzu0/4M6vIt2nEU8nLUJ6LIxLrcyQ+kI/B4Vh2mSWbVSdbEj9dobol3gwKU2UBOqpRoKFJdYa89NHICGCNO82rB0qEXOhO1SDeg2/BLv1uU4akdSGC4Bm49JgUA2sMU8oJkbC/hWZEVYvNncmIYGZIAQVcCCT+6VLPTlgoljZIyF9x2kQwAEREAjghMGpJVNGtQMOOCDhfgUCRZHj7Bnn8zJII++aWQGlLQrz21KP8em4AM6hINaHICJfRqv8zA6tEMyi0M0iBg0tEM7uIM4aEf3iDcI/vQJEGMgMfkyS8M0jMD7vMBSUTc/r1qPnaAImKr3zGII1LUPLAG4TNMHfECLbP8Kd2hHMqAD4PaMvHJgdujDObxFCHwZHMIlN6TzoeLDPMTDADtFAKBSDPB1AjeX9hBqgB+QeMlIpw3DoV9ahoLcBlRAxlB45UqyhU52BGwMw11spmv6AxiiBvTXAyQAoSQDEPCGnxgB7xiWzOdFbVDgENxABXSABSzAzpfLukTQetK6N1NHpCQDq2XYp43ANagDsLODcw57sRu7OKTDslc9mhF3MhxANCCzModLBbxKmDKhAOh1mKXaa6UgNoDDOXDPTXiI9hw5OGRDMngLucIlOpMZmuODNZiDLHkHp/QU9vGpWsAeDrIb+sa5Ke2zLvV3IN9lUC28kaOQnz98M13/juB4aIC1hofSgJRQLiV7rAM0YiOiONSVjiP6UCMaov750AIkwy3Pxm0gQR/G/J3QvEeSTBZtkZqkOw0gQLkwTlC1e++K+bHoSDwEqxAifYZRwzo0/TREQzRAQ7E3fzsku9Vfv1m8QzI3cTaATyL0wETEgNUhLt0c/E15eW1XgxzZQ2v/zDqPW8/sA0Oo2nXvawYJQL/fOzgsV4UQl3oCKkDYu7dv3z18B+/ZkxdPnjcAHnz48LBNwAAPSyKCSAYOXbx69ObRq2evXr17BvPlqxePJctyDOfFlDlP3jliHjps2CAhww4OOGxs4BBhQoQID4w+eOCAKdOlSpVGoKCB/4PPBxCSQpDAQMOFpAmSfcixY0cOHGPJIjGy1siRI0iOGCkytwgRu3eH2IjgYQaNGQk8khyZ0J49fPv06UOsj17LeOiqHQgnAsWJE5WhtWvHjt06adKiRVu3rt06cfFSpla9evU7zuymaSsARgkIGR8EbNsGoABEHzFkRJTooQCAAOTSmTvHEF9Kffie15NX73BifflOpNCuHUU2bAlEgJgRIwZxANm6fTs33eBJkoUFIjx5r968eN+66d4WICLEGB8OwOacfeArrL6SBJvvOXsciwcceSCkKUKa0DkGpw00kECDHTbAAYcLvDJKRKigasoBEh+4AAMNcMAgAqyM0v+KgQxClAqEG3LIQYcdyeoxLbfeiquuu4gkYggaPLDAA78SmK4kBAUz7KDr8mkJnSurGQEda2BIQYUVTshss86m+Wya0UajxhzW2GTNNc6myeYDJQrwRjcBCPCNPC9VUAEGsAz4IAYfQjjggwIC0Mab5OJpDp/G6lEMseZG2I67cFJDBxxsskkghEE98OADALThxhtz4pmHvieftO8cb/KjSIDeevjhAwSwAeccgd4biVUoE8xHHwYdezBCCJGFEJkLM8SBQw8loGBEo4p6KgIToXqRAw40sIECCMANVwKepDXKhhze6hEuJHjgAYke3UVCXiOKLNIIDiqoQIYffmj/8kl6RELwoIGvcywdyEQw54AXGD7BhBHacWczz8xEE5oRMG2TTSrfhI2abLjZRpuHBv0NhhVQXqHPFZL5aJ56zMEGgQ+EK88DAkgtB554FJvyoAMsTQEFbFQz7B6QwElG5pIl+oAAAbhRL6aavAn5zt6EC0HAmAysL+CSAAY4JlZPEhafhVoCh55k2ZZn2Zw0cAAHHTrMsNoRH5iAAqUgKNGBo4yiCqhvwVVqXAkwoGCCCWzYgV2zcoArrrXckldyeeOq9y4jOqjAghl66AEZecIW6T34CK7SMXSSEQGbFF4A04SH3YnHnc4+k2aaMy82oRqNN06s42k+FgAE/0So/yaB2FNWuc9kpMRnJHr0kWdTT0EQtDxqitMmveXkSYa77YhObeCDzIG+OXTCseaAED6QIdQCcrNagIcgkgEEXNHBp2tWQRK2kAhQJAATiEGkhzaWmMMcbUNWPLDhAQxsIAMSOAsHclDBu02LAxuQ1lOi8iIJ6MQGHChXjA6HgaLYIF0e0gFZXug4t1BOcmxhi+Y4ZwELdKAGOEgG6UzXtehBJyUNYt0BDmCZ2c1uBPzgx+0oprt1RMMEKBsBz4CXmuc8Z3jUOAB5QFANcPDMHCFAWexSEAIVhAAczzlISc43pXiYAxzhyEYyPvUbURWHNyDInnaqQcR8wCch6DjA///qUSVvaGNW/ilAbwYVAqVxxB4FNJDYvlafmBCwgF8zzEpWFw6GsC1tOBBKBjJgyg5dQHF4OwoFclDCDWzwKFrZAAZwwIGiiCgCW9HQBDAgrx3Y4Cw6OIKP4CU5INlQLvXi3AIYsIAFVCAbAPMV6uLYHNVZKTIjGMHDZieCZPSDH+rAXcVOsAIWwAAFydAYlVJyvuFNg2YfQAd1EiMPBJxxBSD4xkig40Y4ZvN8CkFHTb7zgR8IZ34AOM85tAkl6RzAVyB5ldUoUgAfLPQHrhtl2CBkzY+IbYBiCymySlpS6nykQaIcJUMcY44S2iADVTElDqIlAV4eJUV025YJdwr/AWBiICi7jBEFJHCBDDCuLUA5i47S0pZ3/WiZa7HLkIxkFyRcoAMRkCYysBEPAwrMf4VJHTx2xhJ0YMObbRXBW5NxjWuYM4peDIEMYPCCE4xgTVl040HmWQACUAAdVKrePhnWT3AENJ5xpM7ASPKokoj1sYwpxzWY5gMlNFRR6llPPg6AjnOcI1YUyZMH/iNOUUp2pAT8VWsDtjaAJaukIpVeg+LhUtyqdVs2kEBVgoLTVrpyAzpIJYhgxEsK3NIGKkwuUVSUuCMUYQce0tGOXiiXIrQlXspcy1w0RwQeXIAG0lyAA7ARIbCNpGupaxA83CEOaFCDGpEJgQKy8Y1y/55TGtQQwV3zutfyAe+v+OjiNjaxiG/kQ5v0QGzsQNDGxJjtfI+VnvR+xZLYAgwdQjuBCACgiAsY4K567B43SqWfRv7GANYIxxgF89p/mc49BfpV6WS7NplYEx+41e1u0bGtDchtB1ThwAOGu7hdckAHLIoWVpBCLQxwgKgX2OXiRDSBC+BgLta9blroMpcgVVVIWCXSDTjQgQUgY5rpZUjYfnW+gr0ZHu+QWDveQUf19KMf3/gHFHMHjRDMAK8vQIEJfphFYSXGwK+ZRjQAAAYdZCwl9kjGCvIKJnCoJpv4HNi/WOoRgBqGHiioTDQEwAgAnCMl8giHAZhGvzxFJP8GCNj0owr4JMPEGNTWjBKvcQzbkkBIw6FuSTg6sluWdIADFXQWLjWAZKJgmVrnmuC4eBnlbeHSAtPmZVEuMBcjFBO7ZJkueImw3TFXFd12GQIRbMDsCkzzA9iQEJwRNFBtsgRC8C1NO0T7jV/04x//8AY/Jpa7EQy60CrYazjgCTzoDC8aJ/CBPbWIj2R8CWUn2HTGCeqzN07WI3Gkx2VOQA0QKOED5kCHOex0Jz2BwADZWCyG18sqRLLX14IJ4iXBxslOwrkxMX2JsuMhlHHpCJcYiBaWqU0BYmJIAhNAStRtMFPFKZnajBP3Mcu9Ax5o18xSVebkzPzuNHfgAhX/6MAHwrE20un6fwcp4ijhgaZ2yAMYAy/4P/Sb8M8cQDyF1qsJJKNoBucDHo6OxghUIAJtMnrjX3L4xxsbx78KyzkHYYmFD0KPEex1Hdl4mopPe3EEBGg9/ivoe95oIF7nHLIImg+whx5AfIPSMUdvyYTicS7E5QiXTyfK8alF5Vs+QAIwwjIFLlCDWG5db1ynwA7CvF0fISHMRSpCkJjZzLsUoYRpBtEHHiRS9uo6dTnO+2jaMQ+C/73P5xC8NJJR+Lzqda/uVDzjHW13pGEE4Ok6qsFLVMbjFG3CWONRKCt66CGJREMcrsY3UiAZ1sQesCEcoqfABmZSzKqsfsWs/woCHxKCMHitkuiBJECitnxFOkYJQhroHL4hGIKhGIqBEw6BAX6CATBARSiAA6rOqIwKlo6r6nZq2i5gA2zAyqxPby7g3LIvXY7gqurl+yaHmcwMCbal7XaoAowlk+iOYBhjtt5vHdThHv6u4PrhHMDh/qqB4fbPw35nAQGQM8Rhd3YnkVSjGlZGBVCA0t6pTR5lOkwn9BDgBM4kG0LFAwwgAbDBHPbhMEwwHMIBoCjxfAhCMQjDPXJuBQeiIAjpklrQmmaCJkaLBr/BG2wQBzuhEwyhEAhhEGhxEOagDuZgEDjBBjRgRrhFAhyAAYxqpyzAuHBKp6hlpyhgGamPGf+XkQPqIvvSrS3MzPvCTAvPjANqoHPIC/3UawTlTFiAiCXUYXfEQf7oj5zCga5ypxqSQQbgMa/Yaa/4UNEaDw/1cBroYTX88GQAURD/z3zybaDooRpMYDSiISKyAR0yzj02xTCsQ1ImETEmUT5Q0BNDkUAKYz4Iw2ViggaB4QaL4RU74RBikRAEISVTcg5YsiXnABBYEhACoROaLaksYMqojPqKQskwQAeKr/mmTcmybNq2jgIswChvoPvSjS7CaynNbLvYYkiGYAhuCSgioAJooAK+Qf1yLQQnTB80jCHIoUyo4Rz47Cz77BrWgb+i4X0GDQZcwNBQYAQwL4vw4TX/8lAPUWPR8sEaUgDTVCAFANI5IpLztGjRzIqs7MEaRmA0skETEiEbVsON7qEcsMEwUmMiGS0xCGJg2qM9BEJS6OOAOHI+LMoQUNIlVXM1WxImYfIPYFMmC4GmEOcCLEBFts0JqWUCOsQBMkQCQigod1LJqI/ZMCAHmLIpx6/drvC73A0JdugGbOAG/AIEzEH9RoqsiKjHSMclPGMaBGS0nIgGw2EtowgaEEAE5IphXMDUTGAwCfE1xkF3dgceCDMfXqdPAhM+F60wD3NB2At1NFA0TAMyJZPTTPAezgEb6KE5FAMkBuI5KJIg5qMiExQ6RFEkaow0NekcDAEQXhNE/0U0JmGSJe+gJU/0D17zDu4AEAYBBzIAA3RIh0AENznAK5SshDTgN59rN6Gu+qCwA3BgupSzSMNrLt5tCIygXXjgBpx0BgwAHXbv1+TsbIgtHsqBGtZhGkYgGTxrtL6hPNlBHHLnfSTjGhjmBQDxBOpQ0e6SM75zd/aSSl7HeVRgwFTDPxmQ89woegokHM5kHahBCZQAAVYjQe8hHqxBHppjH2LiHiTlIDqzIE4CIS4UMY7mZaCEI+3hIztBRV9SREG0NU/0DuigJekgDuiARU31VAHBt5xxGW+TlS6AA5pLcXYURpvP+XzU+pax+irABsRvKqcyq4y0KYsgSS0HB/86oAck4gDESqRiLASJCCwdA1D1sEu/tI7Wkkw/478SoBxGYP/6ZK/6yi5fI06nwT4ZsE71E0/7k8KmhDCphD4C6iBIIhzEYTSkwUtE4FDdQx6soVHw4VEnlCAkhB/WIz4EglJNMNeepDRJYh7QgRNgk0RH1URZdA7iIA7kIFU91mPpYGRZdA90oDZjlUZtcwk7yOnGxQGe60eJM1a1bAPkYiqFIGeJdWeLlWeVM1nTjQeGlF14oAc6IASASMZOZzv5jSXCgRryUVtpkFvH9DPaUgESABxQgFxX4NDaVOLSlT6nIR0MEz9RQD/vdDIZcPM6j0oujNHwNR3Q5NFOIAT/VgMFFZVgT2IfBgkkb7ATOMEQDuEY5ME9JBY7B4Mj60MeOAEPWPUOVBQQHpdFOxYO4IAO5KBy5cANMndV9yAHfgvNrExxWElWZ5VlqQwZvY3rZpYZL8BbMGBIcnZ2hYBnaxdndZZYi2QqgTYIOoCY4AIIeoAGQuAjZOwF8YnBmhaCtPRMpgEaEO0b1AMb1rJMQON9cCUF9u9su3YEtAls4VRsyVY1sOFs35U1CtA6zIexLox9DQxNxCE0TuBQBSMergEd7iEfFPZvS7IQBiEQZDIQCkECCpeQPPG1NlJxY6IY5oBFV7UPHPcOPpZVMddy4SAOLhgO3MANMDgO+mAP/3xLJ2rgBmpARn91cYyyRi1AKG6UCI1ScYoShpcrl2xAdmn3docgd3P4hncWL9JtKnvgAxbABoCgaIHgBw5gVXRtiQHqOnosBq9BS02jd07gAK7hHKqheq124Q7AGgzP1NyTPw3rTXFHD8c3NcLBfPvkGt7pOr6Swe5VMKbEic9witpSHjhtcc/hGP72JP83EABYRAG4EDIAfzuxNBG1NOdDk4ThDvqgD0j2kSV4ZEdWDizZgjlYDuCADSzXDRy5gnSig7alBrblKH91GWsURHRiA1iJKGyAB4LClGU46zZgB3o2CG54dolVCHAZh3E3SXtWCGjAAhgAB3igA2aA0P8SAOfWD1jsTnlfyn3eoRzSOBkOAAXE6RqyGDa2WAS69IvBuIr3Um0ZDU7V9YxTIo3RthoiTosKzDocqyQMwjr2oY5DQxrQ2R68YSQPYRb/VyVBVBBENYALYQy+AQVJc28p9TMVd228oYErmGQr+WM12ZI3uJMtmJPZIA7uwOmWkIV/igNImJX05ihVtkaFwoOMWV5uNFZzaQOOoHaNJAh6OZdzlqZ1uHZzV5eHoAdwYgKQAAgu7gN6oGWYeIml5DpWYrYUdQQYrB5MAAEQwARQAAGsQUu5GTRGAAUOYAS+GBAr4z3ZJI7C1owLMBxOAG2T4XsnM6AiMp4ry4nrAU3/7FgayEE15MEQ/lgmA3pUB1omYZMQxqAbEoLubE+RE9llvkEQMLeiG3uiLXdzL3qDL5oN3ICTO3qCWHmVf0oosu5GZXlGbxP6psxDyEKFYpVuNAAJctYubvqme3mHa/p2fRm2cxYJbsA22QWZZWAGrmH38C1gpkTuACYeIgOOzeFhRm8ErkE0srotq1oEvhhlwDoZ9vFQz6esd+eMEwMc0lo/kyF/0RduJ8+N30gkyPAg0IQd7lkc8LoQYPMPADgl+xqgAziwDwEZCrtA+FuRb08m5IEM6AAONtdjLzlzMViDKXvBN9iyMfu3eCAHSHmVQ1mUbbWEZLT6ZBVEiGpH/0wpVi8ACTRggmLatXGal3c6l395h1/bCJDAB2wTKNxuo9Jr7jyydPSN34jNmgnGfUZvBUaAGuDEapVhBNKz0GCAqsOZrwjxObR7bOnVu9EWAcQ7T7PJsBprbTAROtR7NNgBNKRBEPfBEOI7EOQ7kOtbEADZzF30EBagIAJ0BP17kVvQEDTZgi/ZDSwYoxVcwRmcc1OpXeCCB2pglTFggkKaCXNJhku6lnOk/FqaAoLp0KMvCJIUCGj6xG1al206CIBgCJAgCXxgBoJVVCrAA3og7mw86OIMOnaGdBaCx6fEHKqhm0xAHIYcNKpBrqRbHr8pnE3AGsh5YJ68HAgTH/+kXD8RgK3lVfO26NPmLhO7fDQerb/y9BD2ADb3INvnW80BQSUB+Q+2fRAKAQPgvFfWK6EVuSRiwhgyF887mcH3nMDj3c/j4Lc8xJiPoAl/MJVRl4RiyTZROMSN+UYnqIRUpEV+kAOAQAjsItNnW4dxd9OF4NNDh9AasRHBEMfUDz4qCx6AaCEOAAEszLiV4eRvHU5CIxrC4RsSgNDk8TJS5tCuyMqzO3z10Njh2bv5RAWSeH2zaYgIxh5Ea5+9IY7UYW6jwdozkxO2PdvlW77/+tsBQdz/gNwzQFXoQ4B2zLAPWCaEoYMnW94j25Lz/M/hACeJSQe4MJV/8NAPHaT/Q7qDLACDquJGORwnDz1aGN7SjYSHc/iXcZh2Ib7hkeAHZiBUPuADGtEArpPju5Jao7Ux5OEAmuTlwMEbDuC/NELI2eFivOkakgEBYP4F2KlrwdprDfOvqKPY3eg5yiE79JOiCmygPimO9uEc/lYWBxiODyLpqX3pp+GZ7aEYnv7pVRSQA1qgQVTc9yAQBPscwEYeQgKlEJdVJEQevuGCL9uy/3yDzd7sO9n7NXgNMqD8iIlD/J3DhUxFKryDFD0ocmADThfu2/8GcHriaXuXeZrFYVt4AUIIkh88cMzw4cHDhw8G0NF7CFEevnrx4MGbF48eunLhsGWzVo1atGgf/zzE+BDDRxAhB8JRY7fOxAkUJpIlEzGDxgwYMFSg+IliBYoTI9DhO4rUXr167JqukzYtKjmkR82ZSKEi64F5R5cupafU61J88oJxMkRI0BxAgQhlyHfP3lF36+qKGzkNHj59+ewV2wM4MOA/gNgGKlw40J4/bcd8ozdPnrzIkuNJnocZM0TKkuWdI/OGjWg3cNyYPk0aDhw5rOWUZuOGzWsNR4wg2bEjB4YLFizwvnABA46CNjhsAH5hAwfjyzfg2IABOvLdGDjUAAJk5RAh3LsLGbIdvPfv44MEAdJDYBIkSRAmTPihHr1y6dKZA3ftgIIDI1P8iBEDdkD4AGAKKf9kl5153R1gzTTsiDPTUMlUk0wIF0TwwQwr+HTCTEKJcA1YSYXVVFNQSVUPUvWYcwJWWYkQj3wPeWVPWOecE0wnhQiCGCBrBSLIW2LRVdc6I0WTzl4TBSNYk4MdhtiThIzRDWWWyRNPlpbNQ89lnVWW5WSGvAEHbKeptgZqq7XG2plymMZBbUbMacMFFFAAHHUXcNCBB0ssAV0YgoahAQc4HPocDjvYcFxveXKAnYLjcafEn5YqgakSSWxqRBFFGGFeD0ZwmoQSM8jgA4Ex7GPOkQcYeAAyP6SQ0g8CZidEEP+pVJ55IowQDTvTRHhCMgggA0IDx4AQwkwnyLSCUCb/HFCOPBB1WVGJ7Jw4zVQqojOTizBmea1X5xTTiSFqzcFuj2wNMsY8Yr1TpJHRSFOOkvV4o5iTTf5BGCCLLTYlMpyB2dnBYGq55ZipPVzaGqLB1ppqb6YGRxtsgLHFF2B8HEYig4bx8cdfeNFFF1tsocUWWVwBMwc33IADo8vZUPMOG1iA53W4cnfeSkIo0cgXK3PBRcpeLP1F0yCTXDIYXlyhRKpCVBBDCPqEM4I1N4kgwgHZhIAA2CHMEEMPBCYIxA8zmGeeD9n5YMII0mwbIQpgI2sBBzOEbULgQf10ggjhmFOOOYorXs46JXJ7eOLobNSiiyGgw7CW9OBzCI/s/36+lruCjGEOw/QWOZI03uJDzzmD+OsvYX/g4ccf8C6gsGUMd5Y5wvIc8oZpb6q2mhsSr5HmasSXZhobobWxxRRSONGEE1FcL0UUWGDxMsxSwHzFFOBPEcUSONeAA3PLcYCzcbzdkCDQPwuxBBhUXEGF+PhnkQUVLr+8BaQhLYBdWJoS1PYeA8AjGtSoh0XSMQ5qiANsIgiBDGQQAxmgJCXZSRt2YpACFIAQBSOghjrYEQ1iYcMb2cigTkYwgsDNJCtDGQE2woFDHIpDHOFwnOOiEhVqkCOHOAwXDXGIjRsSMRyFcBe7eOSuQIwBG+WoIn3qJY17iQMeFYHHOQoBO/8nAWx2gAkEGSSAuMUhropqVNyN3jg5dLyRE8FTHmuUtxo2IM80FpMDHVTjhjZoDApQiMITCimFKSgyCuBr5BVeJr5FSsF8ieIABqKzvhrYYJM24IHQ5PfJK3jhfviDGRX6d0oArmwLV2BlI5WAA4SkKhlcI8c7bvkOcoSkGuMQRxIR4AGpdeEKS9CUrc4TAxSAAAQoSIY43tEOFBLLG99ARm8sAIJkxHAEHvrJCkRgy1u6Y5zjdIqwgPhMd+DyHZWj4TrfCY9DhM5zawEdIPAgRWysk0h1kYY/w7HOdBwijP/agx/6QDtBkAED4CCHFR9qRXCA4xveMIZFjVEMdHX/YqOEYB5r6CAH2fCBEKPYwxnOABuL0eGPbIKDFF5KyEQq8qXdA58Wxge+lyoBZzfIwXGCg8mb2YAG8xNCpLqzNPBRYalVKGX3Vom/pZbyCjhoTwU84AMEjAAa6VjnECXo1QEswgtIo0IXPPYxAADgAAzCpTuimUKgJEAEyYhABSzQjX4kQyaDU8ELgDADcpBzsO7QFhCnIQ7CvsMEKHARCt75Tnn2CHSg60M+94nFewEUl+noBEGb1Ac+IBQPgCAEGr1I0WBktBicOIshCgFbQgxCEOsCXR00Boc76PYObrjDHnAxikK0YY+kqZhK5ZDIl37vClFQ5BRuGj5HOpJ8/0qoziY5MJ2gcoAGN4Ab0DwJtCB8YZhRxZ/4lrrUAK4MvfcjpaZ8cBAfVAOy9MWlAMgqQP9RQYAFBAMBAqCNboxjHEaKUAqiFYIITAAZ/ejHN0wgFBXA4AU96IEMBEvYcpaIGuhULGNjkJUUvGOcI46sEylbhzrcARBjyMY76zUNf1IjoJ79rGD6cIfQAmIQsZ0tYqBYGMp+rg7sigOR4YC83PYhtHFAAxzmUAYysOGkaeLjcVcaPuVGUgpQ0N8VEildpUYBB9P5aZ6Uc4Ohdte7QfMuGIb5UvSeF71QXeoU2Es1H/RgBmizRn3rK4AvCHAL6OXCKgN4P6R5wQPZiP8GUFAgYRAswALI8AY1RYACnvCABz34wYUzrOGmlIMcUUksOW9ZgTHgICsqGPGp12mMyVI2DqpZyxiQ8eIixRgq6rxlOjhh4xvnuA+EoaeQQxewIM+ByOyqw5PjsEc65HgPbSDDGKwthjKcgbhucA1r+rAm6ck0fORzQiMVGWZTNgEHPEPOb4KjHBvsYNNwW0mC4GaEMHDhy1sWN3qvYOj85e/OUtXUDWQwgx9s9s9ufcd9u1BWOresZUiDuH4LMI3GpgAE3LXAXRWwgLuC4AU3qMENOP0DGGA4w9oyBzpKvc5vHIIMZBBDT1SQDsXi0hihE/LyVjyGB+S6LtO41zT/ev2OdBjDt8H+wx3o0IfFTNZHlGXLYABG9Tk4fQ5vuMMcYLMGOeB4D3EYgw6QYIRsn3TbGPsoIKNQSChw+QnZo/u4vSfd/DGBA3fijaOms5wcdPLebcY3GLjgb/IpN86txF9yE5m/KFTtBz6wVTgZ7mqH45e97dUCxQWItCtgHCgiAIYwkHFXj1ugAx0wxgS4i/IeBG72gYOhg0TND5dAYwQHYMAhylCYMozh5luFhvGPD40DjMG2zqb1z0eHg2QcKRrT0PW9GEgNCSp9Djbmw2KenmM/yPpzVB+j+T+32z++QWN6zLHY5UCG2hxhDGUogxnOcCbSdJt5cD/kE5xg/z1QQHfSoz9U0FzR5T2TtDMUcE2+MR0UIBwbsAPxgx71JgRJYD9R8FLitngv1XhU0IHS8wTt0Ta60lWY52rucF/7xnnsFUAVt19cYAAZ9xMGAAy/YAwW8AF+t3rHYHoMAAZYsAQ30Cwd8iyzd3vsQA4NBg4KcG1ABgij0wNZcYS0N3vLN2QZs35tQDwrRgY40CGzFw3Wl0UwNALzxXPeJxh4EFqAgWN84Ad3IAe6VTsn9jljdHV/8DnSBge0hjxrsG2uAQd/tAbWRgb2ZwZmoCbEYxoSMwWIREhPYEiIdD3NJQWHdD34A3eStxvXxIAMmCcXAAGWxANHFSnepQRgQP8+Gpg92JNcBGdnHPhSTpAEApErMXCCmEdOAgBx0YNnhZY0ZYU0M9hYKGCDptcBvREBvdEBIOANwGAMX7BUXQAGHsAsz0JBSVgO/QAMh+BjyuYjYwBiKlA3MCR9riIBy3ZkWygaWsguX8hWvMcfRXIX0XAAZvhM3TAH0rZkOLZb/TgHOQZ+dMCG5od17XIHeBAYfeAHeKBbAXkxsbFtgNhHgfQGaACIiWgmiwgbevQE/vd/Avh/TvCRHxmJJVl3cKcEfuduE9AbH9ABH7AANNCMK+ACQCAEFeZd9AMGrXg9hMSKWnZnj7d4TeADSIAEPRAEMpCLDLeLXkBo7AWL/iP/jPt1BQbgaD8RAgmQDAkgAx1AAxdQAQsBAsjQDQEgaFSJNF9QAALQDeSQDtHUFOHQDxkwCIEAJZMljlnhZ6DmDsbQh2SyfuvHBoLEhXHwBzU3DuLkDupQJOOQRQeQRN3QDcbACfvoRwK5WwnZB3agmbqFUP1okKAZWg25mXTQbSHVkX+4BnEAUt52B3FAGikFSMyDGsgDgFEAgE5wiU9QPU3wf9UDgCgpgIakBA3IGxNQDSNgICEEFCZQAhYUBC/wV58kBV6wiYXkih2YSJZIlEuQKhUGBCDQlH/2lHbWgktFcYVGBQYwAhr3aDCgEzFwKnzGLE3DBVT5ghXnMQSg/w3i8CC/wACBwBh5WRijIwMqkALW4Jfv0A2q8QbsKEhbSCaJmQEARU6OuQ7ikA2+VwivRQhzQFsgJW2gqVsl2geuuZn9uGR44KJ44HRPh2OhxQfpJ4hvspp/KBvKA3VyKIjLw0e3uQYmWZLU85tM0ARMgKRNIJwleUhNoAPuBhwKIBIi0JzNCZ0lAGEoUJ3dwQXYiT1wp52V+FIa6J1atgQc9ANBEALlyXDpcF/pyV6el59acHGM1VghgAwKoAAgACApd0EyAAIywAXSSAV2aqfBCHEpA3FgoA042C8+AghjNAdjkKApQA0N+qBwMJgRGqEZg1sWGg718Q3ZYAyHcP8IhmAIVJd1hfF0JWqiK5WQdGAHPcqiLRpaMLqiofmqdiCbqjEaxgOIKBUb3RYHOeZ8eARItBkbbECSTmqkTMqkStqkTiCShMQEh1IcP5UARRcNVnqlWSoTIdCl3HEylCimYcplQcmdk3SlMBAC1WAN1vBMmEcOvBhV6NmCdspeHoCnKZAAwAAMwbAsGmRhCIcMyEAAhjqn+8moZ0UA0BipAekHi1GpU4ipoHZLm0qhn6oabVChg0AIqFoIszUIIjsKsgBGi5FsgOCPKyWrmumPwzZst+qiM1uzOAZStJYao6FHyINStrkmrtF2ynObHkmSuxmtSaqkSPqsIFlI2cr/A0iJBDVwAd16JJVjICYANoxFrpKSb15Qpj+pncrFrovHiktwpQZCOCNQr39GDgMQi/oqp+jlAQYWsAN7DAvQABVgUchwDN4QDAPAsEuVBUdzNBCHNImwDZzAIwATkIMxOjegoJk6WEn3DcZgCCmmhSCrGkbGqXHwIwBDoHtwGHDAY4QgRi6LY60Bs5v5j6S5ZDn2oifKGjUrh8narHr0s4AoG6hxR1b2MPonrLiZtAAorUjatNXjpCJ5SNk6b0mwKFcrEiPxKgByEiDAeqxnKUi6BYtggIQElGXbgduZPS91t835aEPhZwwXt1FZt+01cPhztz8BsAMrDMcwAQuw/wD98AsCK7gDYD+clwWeV8DqtQVdEAaboAhksBbfBxh+IIVZkQyclbk74iN1QGueKkify6lwQGz9IhijIwZjIMIGZbp7sGQg1YevuZlzaKv9KLv+2Bom+nQXMzE/27vbZpuo4cO3aRrbdlJKC4BNa8T3E4kCSD3WSkhOcLhegFZgUAAFEDVg0DRXjDJLo7haAElkK77ke76uyK4hgGlrSzgLB1nqRA4EkJ9yxnkEd2ewWL+NFbDBYAzHUAHIEAz+K7DBkA0CDL/oxT/8szItQ40M7MDctwdMRxhj0AMGggDfUJneKAh4mcGcapgdTCZd+Af+Igg5MH+BgLMKqcJ9IP8HzhcHqexHKzWH/yjDMWu7tHa7clgmOZzDrHlSzcOau8zLQLt2ROwERswESxAGi/AFzAWSzwpmUiBV0eVlMFMF4is9/Ud3zaU/jwiUYlq2lbjN7GoAr2LGP/G270RO5MAx6RnHcDxw+TPH92vHqBcM//u/gju458xeg3zALJM0X8AImzAGgtDJe6B1Ai1FOKABY/Chs4WXBEoYy7Y8HQyyHjvQggG5Y3Bty8Yufch0s0u0xBMHrfHRAjm70nbKH/WafLTKr8G7EnPLwzqRvrx2VPaHMU3T/rebycsEUcAIYJAFf3JIzkt3MGPN6PbMWFAF4pOJWfZSVXDU+pM92cz/zV4cdxo4U9kDAtFAKyB0pSiwmPRFYuYcyHJqBVRgBWU91lfwAc1pAKZqDPAcDMEAwHb8MenJPy2zSvvcCJtQwgKzB5Mq0DtWybRFWwsd0HfgbMuzyaGxBmTSBnUQ0HpYZBpMPJssG77Fhq3LPBYjhy6Mu9IGUsXFGrKJ0jg8MY04MUJ8fxNJ02sH0zGdkWZwvMibvFDABU+AKUmwBMMJgIVUBVngXOPjZd0jbjAz3MQtPV/2xWMa1dtMlFIQQB4D3UsDxQKwDQJg3QKgDdmtDdnQDdsABvwav2Rt1qeUwCjjMh7QARPAAJR2DHDtx6ZKxVzAr4PMMnZ9NF4ABpqw/w1aMAadfBiQ+98LLeADs8hzkKzOt35JhluKbNicuzygimRvQJAzKoegPYeZOcssWqI8C0iLyDy2rEfNOtMv7dI0XeIlfn/AOZJPYMRJugSb4im4DZwkKYCvCGaKd27is8yLF0lwx2XJzc1TDcYcOJQDp0jstQhhoAVVwKigF4xuHL/jnQX5yTKHujJZAMVgEAYDIACKQAAAQAAEcHhczD/qad+JCwabEAxakAidHFwG9djmV7os65B0QGupfNjsB7Ki8QbHGocplqyU7TwS03Xpd2U1LIc5a6M9fCal8eGiUWVpAumu3buAeOKrvXZmUAZKO63UyqQvTgREEONM8P+0TaydY3p3ziU9IBimlpjccZfNSbyJZPplyiWVAodeXjCCuF3l6Hzkqs55Zj3W/hNA4I3PqBRA+E0AgIzPYbDTCIzmar4FiJDCr+MHFRsYpQswg+GiunXKH+upiQ2yw5XRm+zBnLrLbCCrfwTauqXKIo27tsvoP8w8LA3pp+3ae9TaLn1/qX1Sml4GUCDbwpy8SuApRZAEpP60TmqSAohIW/bjUt1chvTTry6+lYjx5htn6ixV/rPrCF8FdZvOwH5nVSDshusynkfedu15XNwyg8zydR0GX2AFWHBoyZ7fwOAF1G5thOB0j82yQP8HvPpHtDahD73na9AGtCYb5v7/semeykwvG7D60XOIs+nHwj9M77vrsxNT4jItxKudiP7e75oenNKapGmPpCyuKUWgBEvKvMPJ8CYZZz/JxCV58ddq8cptphl/1GVKBV2WPb/eXi8+KkxQ5lKp6ke+VGVNBSY/3qfExS5j5TA/cXRa1/JN5lkgBZqiBFjgefed5r8gBtQuCEiQyHeA7UGPY51cs3QwB5h89MQjSLxbmGvgZIYZobdf6RHKft0mkGzC2Vh/R/Pe6LaZo8eD6Zhe9mP/72Uf8Djt6Z7+f8srrUk7983740D9kf2XxP4H5LCerj7pnVRt/lLQ1P/GBJvCBHIGixx/5MIu/9wzyKm0+ZNv/8AF7PJ1zcVYoCkJDxBatmzh0sULmE3BHAX682fOwzt3/Oyh6DDinDt87vTB00cOHDht2Lwh2QakSDZr1rARqRJOyTYx37BJqXINHJor4dzpSCdOHDly6NAJurFPnztEg4Jk6sYNHKdwPjqlWdOmyjNZtWZdo9XMV7Bmypg583WrEyZp0zZhu9aJkydOmjCZ20TuEyhP9O7lqzcK3L1v/UIhXBhv3sKEo0SBspiwFCmOo1yRMmVx5CmWM2emcoUKlSlPmFQBDZrz6SmfVVth3do1lSywYWPJUtv2bdxZtGixjYVJEiZauAw3+GXTr02BKj7EiIfinosPjxrtYyekzP+YJmdaZVmV5BuRMrfbRMkGTpyNd4KuVyqHJ9KhRKXKiQPyKVOpINlQvXqm69at1iArrKwI9Cor0ehaqy223mpLLbsA60uwCfWCi8K4EkNMLw0jW4yxKCDzUArKRoyiCs0gS0210j7b7MXUOGMRC9dq/Kw2KlijDQvacuvxNt5q8w0LgojzwotFfmlEuT0cqiOiPp6b4yfpqLujvuyu066Nq9bIrg3wWuJypZxUiommnyKabz2hioooqYjaow+q+0Bayjw3bLIKwK3QGHAssM4YC1CzykqQLUTnogvRRd1661EL45Iwrgr50pCwwwr70MPGQvxwMsgWm6KyKioLsTP/00Y9DUURYZSxRlhzzKI1HmvlEbdbc7NNuCILOlIRXSBh0o87MIISvp/qwOgoPvoYCr+TwHxDz5XAzK67Msu8iiWg1PuJTffWg5KOONkEiik5nGqTqarcqMomPssiq8CwACW0LLkWrUtRup5gtC7BMLQQMEgppfRRuC699FPFHGusMcsYq0zEiaNAdbPKpmDVVY1Xq5FH12i0QmRabc3iR11xI2iLLoxEUpdImNzDD/jIjY85Oo7Co9mh6sNPJJJqyu6Nk9gNzyQwU1I6JqDoc5pN9YaCUqiIzKWvvnThsNlpOul0l414vyqjDHnlDevsMhJVOy1I5VJ70koRNlhS/woV1rRTEB9+wuEoLFMssk4jrqLUEFuFMeMVWauCVlhJHjnkWnW8FeXcdiuyZV+9YGSXmJ/bw1k6dhp3DmWpQyopaMMDz0yRQKrvDuj4mOOlL6dFw0vwmsb6vDXbLLcocGf/FqQ5kApKPnbddYPPrgQckN5A0U50LX0xjWttgvmiUO6+Bs70e7sxffhhUTWVorDMLosMMlYN38zjjxt/fH7JbbU/5dsud3mRbR4Z5LmkYCRneHiT1KCUnqTUJw5fMglOWMI0qcSBXMWLU0T2QIixqYQmDXza8cAVLp98aylSCeFP3ICeP1RthPZxSp7+EyB6mS16YBnL2xyUsLxYqP9BdYubXO7SvYFZzzCXAt/dLqMpxjTmCefbFKlCRaoXDQ5WUwyZjiBnv1qdDEi1CdJuiLO/TTSCEM85HZR6khSpketYoTvPA2MCEvBUpT4+geNMuIQGPP6BDGSoiXmgAq3efSRcHznPetZkB5+5wT2AAAScRhgVbWGFKwUi1NlkaAa7sMV6GdokourGmL7kBWFws5Ao8ZKp8AkRb5tCYsM+1BgVjYpiiMuM4hpHI8dVcWRY5GWQuKib3XixIC5TxCUaYQg+fA4jEMHDzmoWHzrYwQ5HIeQCwwQmn2kwDna4wyjugMcyoGFs4wQEIcjQhjg8sCo0wQ+40IM8qnkQPT//AQm5GJkUNuHHKf3xj38secmzmQFShtmLKSUVIbw4hkOFcZvANuS9hzqBiARN6BSukMQkQiFUfwOR+6IYRSssjoojnR8v74e/XREEc11gqSIi8YhDZKRYpKtDH5oFH9LNgQ51QKR7rsQUMqXEJPTkFgXfgEdwjrMMbRjFIOCYk/3UyU7mUiNTmhaUOQ7PPXMAxB+Iop6lPOUp8JqkV+YVULGJxQxAjBQUEObJhEWhoBw6aNsCJrfESGqhOTzMQh22SliCqHAqqoxpSFMaGImUpFScVf1stcse+bI3QOoVS7sQBks8AhE8mRLp0NORpNjhIROswzbJhaUvbbANpa3D/0jggJE4iDOcSh3nHwghiJfoCZCBRA/q0MQmokTzJxKc6RyEgryuxUGSMERrc8eC1+zJ9VGeTChk+Dowt9FNe3Q95SnfIj65fs8vr5SMxDRauBV9JpgsctFmFMu4KYoMl7PK4smwuCst4qaLAyGmkjpBrJzOzig7fa2xRkvcn8DkOiypg+vOMyU20FbCaADEHgQxJp2gaz5KCR1z4hAVQfq0WN+KSGyVRcc2LOUj6VzuJA2U1gGJLW3eK1hcmOAgtozXum4NTIRuiNDtTggwiFHYYT5VXusWjguMUAQYnPxkKH9hcIubMnwX25rGQva+u8qVrgTCX4N4IQy/qMR/i/+lrNnlLIB1UGOc0ogllpQkjt8h3uxkK2GloqEOTRqbf+Yz1ablByMN3k87ydWH2RHthG0Y23nOgAY1uCF0K06Jf/oDY3kNilDjDAzdJCqYHdbNVAb1Vyb1hai5JUx7OEzlYDpl5CdW5guM8EJsYsMi3VhhCe+V4pXlB1kt13dHlAPSlzM35kxwoknMmd0yH0Jco6Dx2SGJc2rPZJI5HBXP2xbnHtfghjcZ8s9WxUlUmuLT2JZhDWpYw53Vqm6lSLDSlgaQWmk4NhmPU0IX+u6ksifRje4bxzd22w7nxmNRDvluRMxoh2JJhUUoQgufCeniUKYEJbRGCu/1teSCfVL/+wppR7sKJn8LYpAwbCITiggEoplTB2Ul60l3SOFoRZtodsaRTEcTybZ9XoY9jqEMogMrIaVCFZrEEVpRucM4IX1nPJrBT2sYLj3/88ICCSrf49y6XQaG0O2N0gmF2+RBPZkoH/JQopYicirzltEQUSY1YGDEF3BUcR7daFZKYIIV+sbxju/SsSYDUn2LrZvLsTQMlIgEy2fKSJhHvsFonrxnGzw0lGBngxH+uc/JMAYyrKFNPvOZAx+YPP3spz5oEMnt8HhUPLbbDDfRGn3cFa9Md36cTaCbDUeJULLzWIdqO3tDVc3dIaZyfIkJUYyoQHcwnMyWs1KNfZeQcdZI/0F+ueQ+LrE4Ml0RG5iIVylLEdL4Q/TBIX8ABOmYEibmnIdKdbjmdsADE/MwWvd4/nzom9ZCQmohopE/OogqqGCDoWgDNPiJ2EOnBkMDOBAnlXiDn8KJrDOrssA3sfA5BWmQRMEug/muD9EhHCM+r4uUvuquhUKl5FsMVzuvU9kCRai7LMMyX/qMyPE1kKGfXbIv7/sRw0sZ3ii5xAODYkC/ZWuIKXk/PIo/+SstoOkOa4EjMAmJ/eM/0DsDOqGJ+2ghN6hCqVAPL3QXOmAORsKIiXgOcyKDcEKnYgGJrjgreuG6Ddy2Uws1fhO4JYqM3tuXU6uxBqEotlpBv1IMI//igogDgy7IMpGCjdvIEdbIAi/ggl6jIvm6ohzsMpETv8oxNl8Bg2CgBJZLQkAoLQdrIEHINqKJgwdEg6CJszcovQG8syscm/47gzFkIS+UP6xqITgqIPpoMPyYgzVUNzaIg/jDCufaP36Bq7DztL0JEYPiF32ZLhLkoVQLpYQzxLy6jC9QBC+InCqzgurzmB2Zi8D7mBykldswGcnyMjAzCDDYBU1YBOVoP/YzRWSckjeYA0FgpPUTBDKAwFeswtKDI1qsxVvcQrGKqq+JRXqajxaSOqnzOTQohDVkp2VSrjisl637Od6TFILzwAa5HsR4pb0wwZKkK4RxqybgKwz/GTJCHJ++OhUwCAMfHJwoCKn0urXZaI3fYIIrADwerA1dwrJ2zA0rwB/Liccu+AJNiIQl2YP2a7/SoqmXKLDVu8hBIANkZArxKL36AI9aVKrPG4Mz2A+H5MJ1Qic5KC3zkAMBKctDAL0mdDYBmcOyHBvteZtQyzHuukbiExjtcit/y0MJMQxVywuMkgIqCAMwoAJxnDJcY5H5+Y0kWIIr45EmgK/5QinQBCaTY6kj4RxGuMc5cIgpqQ8olDAyGIRCYMPZiZYBtCos2UtbHIMxQIN16s13Ocb3SwnP2yMJG4VDYEM0eIgCY4MYw82xsStFgYsck07e2x4bs4sbc0aYdDwYFSQYH0Oo8cGQIToVyKSfKoCC1mAv2XANzAQO1yBK+sEl1pDMHumRpeTEYjM2y/KCLwCGTVgIiogIh2CK0kpIoCODWWBDQYgDosEdMDyPy3POsywDq5jADfoaP2JFOFiDnyNOCSuEXMAgZTmqEW1O5wwIACH5BAB9AAAALAAAAAAxAasAhyAkHx8jHiIkICgnJCcmLSYoMy0pLjonLEMoLkgrMUYwNUEzNTozNjM0My80OSo6MyJALB5HKyBMLShQLi5RLjNTL0JPLkxTMUlWND9UNTdSOi1IRClBSiY7TyY7USc6USc9Uiw9VC0+VjA/VzI+VDM+UTVAUzdCVjlCUzpCUD1BTkFCTUJBSkdCR1A/QFo+OWNAN2lBOGtFPmtJSGhLSWFNS1hNTFJMT0xKUEhIUUVIU0FHVD5GVj9IWUNKWUdMWUpOWkxQWk5RW05SXU9UXlFWYFNXXlVYXlhZXltaXV9bXGRfV2ljVmhkUmtjTGVpRWNpOWBpNWdyM3B4OHZ+OnyIOYCNPIGMRYGMTX6HU32HWXyEXnx+Znh2a3N0dnJ2fHV4fn58fIN+eYR7dIdzcIhubo5za5ZyZ51yZ596ZZ+CZaGEbKeFfamFgq+Nf7eQeMeUfcufddWndNWwbNSyY9K0Xc2zWMW3TMK5PNm/OuK7POSxPuGmPdydP9CNOcuDOcJ+Nb97Ob5yMrppLrdkLrFjMKtlMaRiM5tgNZZhM5NdLpFVJ5BNJ4pEJosyKIsmLIspLokvM402QZA8S5k7TKE8TqI9UKVAU6lJWKVSWptbVZRhT4pfUoNcV31aX3dSYnJRZGxWY2pkY2ZmaWNnb1tkdFtne1pqg19vhl9yi1d2hk2AgEeNfUiTg0qWilOVkF+Rlm+KnHSLpHmQqX+VrIWXqYyUno6RlY+PkYuMjYmKjImKiIqJgo2LfIyMeo6OepGQf5SSgZSRhJWShpaTiJeVh5iWiJmYiJubh5yajJyaj5uZk5qYmJqYm5uYnJ2Zm56dmaCdl6GdlKGekqKhk6Oik6akl6mnmquomqqom6uon6uqoqioo5+lp5qip5ikq56ipKSkoqimpKqpqKurqq2tqq6uqbGwq7W0rL+0qcm8pr64rri3s7W1tLGzs6+wta+tuLGpvq+ywrK4xbS9x77CysPHzMrN0s3V3M/e6dPk8OTp6e3s4vf28vz6+Pz69gj/ADEJHIgpUyY028qVI0dOoUOFDMeNIydRIjlx4cJ1AwdtozNwzUDeYsZMl65du8KIQbmL1y4xvMLERImLFy9duW7tysUMHEdnzm7hwmXyZJijYVDeWurTpzNv4KB2yxhOKNFcWHcVXXrLWbevDMmJ7MosF9GRuFpm5SVGTJcuo0aJikvKixcwYMLosmXL2zd59Ojdw4cvXz59iPUdRnx4ceLHkPURjkz5Ma59/jLfE5NUL77EjkErrmyPXi1as2bR+itvnj17+WAbjp2PnuHIs3Pnfqw7H0GBBg+OK/eu3Dnj7pInf8e8OfN26LSdO95QocVx5saJE6c9WjhoGbeL/9sIzlmzW7lYYsWVqyiupUPXs0+PVOZOXGFwLZufnm1bXMyMtBQzQ3G1VDNEnaSVLnoJlct5XAEFzXkkLbMMSRhiuN9+7LUUU31h3GVXXXbZlRdSRaWYC1+12BKLLbXUEgsqMdb4zY0x3nhja9/oYs89QIpzF1J/ARnjPLcplmRkrYEBxBBHAIHED6XQUpljvWWpZZa/AZcJG9q9Q8505pyj3DvLNZfcOW2gwUYb2ohFETgXjSkONxJlVN1EEE00zkbe1IQLNNBEA054E1EkHkbhHNpoo8wQCs1S0IBj4TA1tSRTesJ0aJNNO5ll1ntYKWjSLmilp9VINC1DKEeENv8DTYDztfRSW23tAmCCI9FaYE6d6YWSGHiF+MUoXoQ4hhdwyaVEEkpEq0RcoySBxBcqmhSXF198YQoqtvQIxheopILKKeimMos8gMHG2D37gKGCA/OyoEIt81B2W2O8jdbYbEpu6VuXBrVRTkYTTaecO8wx3PCaaAR3UBsVdSFOO+I0ZE44zzwTkkJoFrdnN1AVgwtV3Ck03TllLtyOOy8rZ+aaK9dsDkTlYLTdONGQ9F5NvEBDTFo06dpSpxa6Ouuh4ABIaEazDgUqL0Oxx96rztCqE0pHffhhfS/tZNVIzdDKDIRWZYUSW17EJQopcoki9xLQJiGKEksocYQtpSD/YRIYeh9xhBCCCzHKuLeA8e0XYYBBChIqrOAAAyrYgiTAjPEbmuYBa74lwQUztzM5ZzqnZnLoSGyQJpq8YY0Z2JCj5zg+bUfOzQrhvhDtzpRDUnjc3T5zcu0Ub/zxyCPPTvLHo+P8zCuXSWbNLHMjjjXWUENNNNFcut/an7okDDHLEGO++ZimBTRMubhkq35DkSRrgC813vhdeOWllvq+omfWUv1RCVJg0pajcIYzcEPCKNoRD110wT9vGcMY4CKKJcjtbs9CQhKWwMFojYIUXwBDLGJBixx9gx6usQdh8HEP2NxjXwD7l5ZAlwllwIdszwBHN7iTqOooRxyqy8Qn/zxxhjWk4U3OwIjsljizdpiJORQhmTPeQSjvhINPw4MZ89ixPOYVj4tc/GI7wEhGMX6xi+iAjvPW+Dw2ngMdb4SjOcyxjW1o447WwCP2sNe98hFDGMZYhjCUQQz/yMQt22IWAXWlH2Z4aD1lWc9JwFAi/J3IgCvBiVl2kZe8eAFuchGCKJzxDVskS4CnDJFd9KLKVaZnk40jhSypJRdkVVKWbYMb3PrGyy/EIkbsCiY9ZENDcjAHZMQhRzNOlZKj6OKAbQiiJzzRiTOoIQ2Z0AQa2oCRhYSlOt6cE1DcwRFqhIMbDVGYF8dYRuUtj4zwhOcZw8hO6NQzjegIozzz2f88NrZxjTWDI5nmWMft3DEcSTOfMIbhErbYZIISxNWyksUZULXPLEPzEC7M16GW1FIuSYhLtOwGBhmdsoAvoeQsqTUXL4ihkifqlkxDeKKvVbJEujxliZBVLSNo8Ag/KMIlCKYJ0zWMHrOoUS3gkbhigSGaEqPmJ6qphogFBw3PCEekDiUpnxCKJEtxx6xI8ipE4Wk45TCHFuMJRpiVUZ9sjSsY2fnWd8rznWNUoz/XyI69+tWNKxPoQOtI2MJqAyN9TFr52GMTXDnWPzDpwohoGTdkjYtZXYioZBVZola2skQqddtc6II/mcTkRJ+UJYnwQtOjyBSnQ/1NNs9h1Hb/1EMWtMgtLejhONU+VXWd8MQMqvkGqxoEDc3oxrRI1A2+ONcbG+lGOWB1KG6AxXej0s+FJDUrqjANPNwIb0LeKNfyzpWMaYzrGJ0XRr/aU69sLF4ajRffv76RenOMXpnyO0eCbsN6OqNKRrjHPUJZKD7h80JIeSGMxn4KJhN8i4RFIeG3gChEMNnFF0hkF2S1tMO2pKQnj0JJuqx0FJeILUGy2QY3ZIw585iHanSLD1SgwhQ4toVxDRLc4Z6huBI7gw43rFp5zDi33yAHdMshqXDkQrWk0AUprKVBJChhLqs1LzqWoQxjBHIZBLYGVfiU1jgK9r5mNu8Z5fte49Fz/55qzuvy/Em9Ogv2zCzDHR3rKJH/hhfA4aDGWCsEBiSAwRrRkAb3EL3Ha2jjGoy2hjSUIYxKt8SxFa6wBN/SFgvDpcNwCfVbtvVBunwwxTQ0yJu00Q546LaE9ihXKmYdDtVhosedSEMcVDcMeHgjDN3CizxkkZrUfINkDXlGpcDhhSMg4dmyLIW0pU2KaRvhCF+gR3nXsQyVtEUX5OhVgM5RRnfYzBziSFo0qCHmjLTbGuK4I2Hp2N/+vpGudsV3PM143r4+r87TAWgc0ZznOYaTz9sYR3jvhBFBY+gWXyhFGNgtZnmLl7B3zPj1ruHoPXoc0YKORqEsZIzxNbjBjv8VQ0Q7PQa2THAU05IbqmVL1DbEQx43jzEYZj1rIEosuJ+YASd0rTpmvMMWInSukXW7ro0UJ1JA+YIQigCEIAyBFKZA1ylMUW0cm6IUujBvPXChS1KEQR4jHGEqtG1ecCTh7dGy4CgkLEEGo0QY5mAvFwFKR+tFw8tghve8855P887533b+q2Dr3aeE81nhf8bIrJYCo2+EhxuFHUcdMc/nPy/c89YDMMMZ1W53lz7QYU70NJSxDGMMQxmUJsYwhCGGFKu4S7It2DNIpotZxyIVPg8O0IWuBjmozhnuQLpz/3JkWsiDZE/3WOKGEIQfTL0UpuB5KrLO81PkQuy3UG3/KWwRj7SPEEj2WIdcw6GEaEdrRLKcFsyfpQTDczEacdH0YyFLNczTEZx9Eg4Mh3kQUSbGMVA3U2/9RQ5nhSfk4Gd4Yj3hIHJCES6WJ4CcVxF9hh0J12ePR1h/VhGhxyiexyhUYU7VQBV7JA6Q5nHaQw229xu3h3sFcRBnoAsj9AVARBA9NgObUHwSgwbiMA+Jk3a18A3N93ze8A7m8HBSBnNmh3U8d2On0H3OAH42ZmPfEA+y0IW1EA73oA7YUHjsoH5kFA6jMG2lMAq34HWosGFet4b1YH/McAM4cIc48HZv92zSIi1gUF5pNEAw8SkbRQz6tXkNR2DqRmAENmAi/2chWGGB0XANjqeAlkhvluh42/CACdeAoLdwJjiB5iRgixKK1mB7MYiKM5hqaOAGcJAJPChcPqgGuxYcbeAORPgifHEjqnEatSAP3uAN2nEhzPA9E5QfpBAE2lcKVThrpuAN+gZP9XALspYKvJhU55AMYkAGFvQMccUM0SZto/AN2jcusnYK2UaHN7ACOdCOSlAKRRCPpfA4RmAERYAEYRCN7cUOSLACLPCPOHAE0DJSdgVHiMcyYRB3FiQ31NIFu6Bw37EMryQP35ALw0A+0zAN0oA98naJuVNvDFEO/yURmEeSnxheAjaKKBN5KEkVqphilvCSNJh7sDgQk9AJQf83i7VYMOUAjJX3DfCAhCVUQr62hOagNMVIezJxC6MABM2ICszIc6bQDW7GVvWgC9UYlLOQZMDQBWXQBTdgLV4QDuUAT7nwQbwkCvBQjWBQhWqXjobHDEfAAivAjqMQh1ynhkWQj3I1RqOgA4C5A0AAj/BYBEnwMvgkcCvDC0hgBEIQBDhwA5IJBEBwA7rgJ99RNrcwD9/gDOGgDX9HDF6WDLBXmsoQDgmYVpaoHWK2RwIoYAJWgrB5eaXIKOJgCTGJirkpkzNJgzcZdDSwCW8AB17SBsxRhCN0I7l1GkAZjDAjKRXiEi81CkjwLeZCCll4Y+CwVmxlD1jJcxTpDer/IAxdIApIIAQ4kAM4EARJQApiQG5cxCCKI47w0IyxoDipEAuyEAtwaV7LYAT+SJejcC7oggpdh2OlAAb6SEZ/CZg6IARZhy5rKF+J6Q6LlwtHUAREsKFIsKEbWgTgphCSFyCcCQ13Qp4X1AW2MFNhMCYImFYOMQ5cJg00WnKVtlCkaZrgwEMjuCikKIDigZuquJu82ZsEMQm/OQOfIJzECRxuwBw4mHbxcBpDeWzQZaEF9lVSEwYUNDccdEFesAsLyg7DBAbnUi7zAA/qoAxkcAM5EKD/yAJSUgRKQA5chB8zYmOkUJ++15anQGz3OaZkBA1JoKFEYDgEegoGyoxb/wd2gsoOpOCgD8qop7CGbkWhiGcOuIB9XydtcQii73AODPgdZ8OZO8oNuHBByFILiZoKzHFuNeMOCFoKX9AMKgEq3TaIu9ANGqh54aUd4xAONJqRsLd6yVAJMbmbRPqSqOibSIqknTADSiqcaTAQmYB872B+sTClr2al32BuTZERsGJFggYNrXc+F7kM4XAOVQlP3ml+w6QNvTAKQvCmdRmnLNCOODAK0cAORPF75jIK8mCfinMKJHSf9scO4KiGA6p1qYB16PJ1uvCoXuCgOyAElLqG70BfdDYdbYiXcQh2TFgO3AApzRCU3oAnzaCGuUCODisPaAJwCpMKDvsNSP8wBENgBKMwDll4CmAADwvRJyEZkrfQF8JID+/ARch6Cbu5tMyKipPgCXPhCQNxCc8KrdLqCcKJBtaqDfPwDvmZdvJApUhGMlR5MLOJgSgZioiiVnAGRvRQD+TCc/bAD9YgBqOwji2wty2AA3ybr2F5CyYhC7OGCgJrn95ShbQgC39of8uQdQjasOlyl1qXoOVVPBUbmBhbuaOwsZh6kG0YscyIY40KBiMbrCDRDH/hDdzhDTa2dTfSfbEAD6Eaq9QTCw4bD6VABENQBKUgD+ViY7EgMjgDTuQAD15nCmAgt6nwBciarDC5rC85CTMQBEWgCqTQCbZ3tUiatVtrreL/QA/w8Hti+2q/aLbuULIow0PGG6N80jJvG0aBsXOzBgb4wA/Y4AVK4LdL4AZoAAo2YAM3wLd9iwRRRrjXCQ88x59VqAqpEQYJ+7haZwqSW4UVnKBj6jwV+wM6sANBMLpb17mfi0/mdg7NEKFfR7pbVwRfUBzZIQ4gwQy2QJFXNA5TeCMAa7C0Gz0BBUe4my7yUApDQAS+Kw9TOLtMOFAOEZKtWg/bZwrPm6yW8LxPa7WT4AI64ANEMAqesL3c671vUJMFEb7dYH6yIA+v5nzoSxWh54D9dYA87DJvWzwoVI77gA/EkAToaQNtkAaawAk1EMgC7AItwAItcANhgMAG/0qOvvcFDisLEGx/xJCoFJyosUBKqiChCipXGrwCPrADO0AlnIsmbLQwK3PC5zKPcYEEvkurLhxeMawLLSKA5KB9R7ifvke7JVxn5mYLNDtrwDvERFAK34C7PEe7cGxw3lQONKt19CALWbe0uImb0iy9KTYJNZADOhAERvAJqni1WYsGcKAJA/EGzmALgiu4JuEiXaga3+ANtgAP7vAoOpMoB4gmC0M8ydNOtjUP5cgPm3EEOFADnzDOm7AJNBDINLDQNOAChJwEAIsKXsDI+enI6RILYWd/wkDJFSwP9kALr/AKlbrJ8kRfXrACP1CXoiyhSuC5IwxH2yAGTGBBZP9QQQIsmUngBbgwEXdSHiXxDbVwKMzMc0eYdrP2DbXLy9Phy7N2CsXMu8NsC7Jgn/AgD6rJeBChOF43D7UQzdNMzVHMtLp5zTNAyC1gA5NACVD7rNKaa7s2EG1QD4Ex1/IAD91AuxJRHt0As+5AHKZDu8fkHA6jz8dT0vWAdmmnC/1gD7yQBDcQCgXNOghdAzTACQeNBpxAyDbQfV5QC03NwOmSChlteLgQoSFMoLbAD/gA0iGNwXCFXugABii9Aiqw0pXa0vCFPOhQDtYADGTQC9wowHwbwLxwReUQrGWDC0AtgO4AsKkgC/EQtkddHOMAcOjgDt6gfaU0BFVnBDD/Etp/kTsPYXDkoAvJS5HoUglRrN7q/dXWTL3SmtbT273DlQavCNf1kN/6vd/7jUJ8Tab5/Ro/IuAEzt/6PdcIPtdkGrdyHRj9gA/r0AWQTQOakAl+7AlLigZpgAZr8Aae0AI1QL9v6NmNrHWKOtrmlQscfS62sA+qzdohHQsZjA5h4Ml1+cGVmwQbu1cWam7moAxswAbcWAM24NAOXeRMIA4LUbKaudzicA4InJ9GLN3HlhTSU2e1TNTfYI9FcAS68A01Ow8wCk64Qw62oMLfMA/R/LztjaxRLKRCmmKU8KyUoNbfTN+5BgeUANfP4BW8yifNEWMxxi6hCuABTuBA/5Loir7ojK7o9lAPr3HY7/Aa6cAFSzBNNIAGaKAJm6BNGr4GcAAHZ1ADXWCmBnoXnWq4nqqoucB25rULWXcuFBwG3eDiiz0LIR3SsJC0/bZ3sb0COqACtZ2xSLDjPO481pAM2MAGZbAEg2zkLkDcIhmsWXMLMSKA5UDi+UkPvwywYUASVz5wZmLL8eChRAAGA5sutYC0x6GaVz1dpr3u6d3m6k0J7j3NtheTc34Jds7v/D7nbF3fb6BibUARQ9sQ3+QRRdsO47BRW6VD3QANBqQrZ6NDw/EOKdTojk6EjGMSYUAKz3LpncAJrMM6Gp4GaTCcbCAGy8ASLIET78EVp/9yC7xeXu7w8XihCxvGDPzQD5qB67n+CrHgDnHlPDXuA8Ju26VwBPCQ29e9JsqgDungBmbABAEM7UYuCuGQcOGQNc1w7dxQDhS9ds1Ms7HQDQhvbwPX3Go3C/NgBFD9BfYQ2rvlwtbh7uXQDSYeC058Cuz99/Z+72/O7/Jte3Ve5+Bc335AEG4QFhABgBFRHrYgDt3DPWy8rjA3WpRVF2AQDmNyqcsTGPYwD8vk8SbRj8D+AzmQBJ3Q6SZvRJ0OB5D+6PzNdi9D3dYzDvXQ6D/SQo+eJlCEGZnhD/cgC7nuCq4g9ES/b+ewC/UYBEBQBKbdN95gbsrx9Ba6DeoQhtn/wAaiQORY79A14PnU3gzOcO0ZM/b08MNbN7zeVG+3m3azUA+7u6GmgA8OOwtIezsP8RDd0KoAYS8WqkoFDRq0lNBSpYUMFVKiZOnSpYQQKU26OGlSjBmcAv3BFBKTM3IlTZ40OQ6cM2/mqC2LVo3bzJnulCS5ceSIESWkSJUCOmrctnLbjB4lx85ds1y6dIUBA4aICqoqVqzIYYOTJk2Z0KiBg4YGm3tlzZ5Fm9YsPrZr8am9t8/fXH/97sV69cqVq7yuYM1La69eM15iwhxGjFgXuXbs2LWD7M4dOnz8+N1T16ZMDRedPb94YSMauXHhoDVzVqsWuHDi5MWKlSrV/+tTp1KZmtWtXDly5sqZM3dOeHBbsGPZwleKSJEipOylqp0q1rx3u3ebI7c7uzjotU/Zq0Xw4PiEBxWel3jeokaNMDp+FIlJ3LhxJetnt25/5bdy0WBSC2cbmspRQggWDsSBFFRMMQUoUnwDjpxzgDOHHXrAeQoMUkYhJYkSPlShBKpW0CGUrtBAI42wZmBjGWOIWQamaABsjZv6zHGnMXrqsccetHr08R4fgSwrH7rq2gcfvPTaa69XYKFHLcHqobIeeq6kZ5525qkHrsosU0cdODjphLPOQJNBBhfCceedd7rxxhtaavFGHGd0acabb7rpRhcwYvEmllu8GaecQv9/+w243YqLRZZY8EFFp1JImSe22mKhR55yhrvON0PBqA0VVOj55ovxTiUPPVXXY08S9zwKRKRM5qOvVpN408+Wb8iJBppowpkJWAGVAOJAFhKUTbZTvuANUQrZqaebXbwgRYkfetKhBAe2/VBErDzJxCsVw8JGm6O0QTdddLPR5hp3rbGmGmnmlSaaGasJJxxtZjKKGwmNPHKfffSBpa8mm3xlniur5LHHs4AkEi7LLhNTDk3S8EQG0F6AIc0awOnRSnnkUe2dHelxkzTWwgEHHGicYYYcLGfGch5vbrkFF13A2SWqL76wJSpRUfnGG5RO4k2XU1CRTZ5uYkE1aof/HFrVoowmcfW9WEPKpFavT6oVTlvgGSeaesHhJl8bwRklBxVYUAEIUmJLFgxyjjKKnHXsIScXUpDQYYUdjhhChW25PVxEHLZKEY433DD3XKPMOVddyyM3Kt1tNJ8cnyPr6oeffQpm8mAnZwE22Gr86xUa19Uu9B3JZJesHXvAVEeOOOTIRBNOZICB4zRnoIGZkDMluRZ4GK4yZIavJBLiIOuZR7Ic23HTTUPH6aZlcGR+/krH5nEGDMRwDkNqqRdSiCGHrGZvBvc2CWRrTNjgns+v7aNP7He4kYYyZpSvfG2DGaRoEFCQMLdknUIXQ0EKO+wBD1x4AQgrMNzhNLjB/22poAYXgwMcMgEHzB2FQnjb3Losh0J1sWsb57jH5+YSutGVznROikWA1pWNbLiLhz901zWysbkf8nAdE8OMHNRBCEYs4ndpksEMZuAEYbiOGbfIRS5iQSdulOMdOmJelXYURogJSXpndJ5g0NijMLFRHdmYXTvUp772FcRqV5vEDF4wA/rZrw356wZ9UBK2OP1vXgMk4Dhy8YVk3YaBysqFILPDo3bcIgxIWIG2OLjJw7GAE2lQkSYgh0IKAQeFmSshC3c4xHv0Q4Z1ER0sbjjLWIBDG0UEIrtwyS7LHRGJYcIEIpw4Ayh2wpjKsAY1lEGMXeziC09JhjKkKc1kGP9jmvQS4L3UZqNabSp71gMnZLaksIU1bEjqsIM15hAmZGSjSnNc30HuiEdJ7HETfhCESNwAyPtkh3/dc8Y33qENZdQLQOIAljmc2UhTMLKBtyjJbnxUD13sghQ7yCAnNfoCNaBhEmwY4ilPeEqRUu6U0xiiPV5ZF38MzGCzPBgsvHHLHgrxhyosIk3RpQ7L/ANMcGgEIzhBJmJ2ZBNnmIY1AmgMXORiF7bIRTSnMQ1qUKMa8MJqvKpq1axm9aoIbQ1CZ4JQcaQtbQSkRq9iVAxj2AEPVsACHu6ADGtgQxx8gmc8y1MJ+GlEEhqbQSLwKZJn5I9WYBvHXb0R0P8to17/v1JbOcLAtGSVAgyygQ0qnGGUcnSpHuAgBRg8pFHSOoABaPCKNfBmUpK2loXboJxJzWEPucjQlS3Fhw1h2iRYfGMbvOTlKnHprltiAw4T40ccNsGITWyCTJ2Q4lbWUFVpLIOZu9DFzaRKVa52NZlVzeo1vOuvcdCEGyi8m1EgmB0iIuOta7jDW7FgBWTkixoQyetBMEI1O/Z1EhqTASICMQiRIJQZB26G66CRL7Sd5ha2INRLDIqvfJ3jso0shS6kk9nNcoMdQmrHF0YxCiRosrSbVAEN0IAN18K2xarkHOXqUdsZupIf/cDxwHYL01fYIoW65KFwb4quaaxhYmLS/wQa4oCG59LAE5zYxBqmIa9lNlMXtbiFMZIx1a1e1avV4G41qkGNroq3i0c5791Ic6iSbCOiv0FHNeZ7BzpYAa7BoOu+wiFFSew3v5SYmkEgwh6sxeAFAQ4EIbhGGusKgxePhnRhwiAGXdyiG+Sorr3ITMBzeKGRqchwKmQxi1mYohseLgs7nIGELwAhByY+8QYZcIRlbM7WIiWpKVFZuchpgx38eKXAcsyPfOyYx7TQaQ+DG1x0nUsYuItDGtQghzc4txOf8EQnNoGGNlBjGssUBnZrYYtoKoO73RXzmLc6VWuIN7zXcLON8AZBf7XZzdnRxh3uUA1kzPcKcsXCL/+m8IQuKCMcz9BFGT7xCaxZJGqANo+g6dkxRG/iEpjoWnVa1j1wjMMZ3oNZM2whO2UKMF4UNocXdEG3VJBi5aSeRSkkVJZ6sIMURgBDRjlYAJ6TlgErwMW+2lU5VKZSlZI7yq9tKzq57MMy+DD2bmmhr2TTNMjN/i26MKOOOSxZE3Kg9hrS8FxOoIEN3lZGMcKdi3Efw9xbtepVxbxubyc1Gd61RjjKu15y0GQcimLvebEhVzUgQwtWqIIUpjAFLWiBC2NQLcfBwQxi+FUSfcZvXgfdKvcgWhMTwd+WdAUPeMgDZQqbhzze4Q1bOCMc0pwwhcfhBVvUQhaymVujZCH/C1K8Y0jvYMcKfuAFWG+Q5wUoLQPCEMRrUMMYL7JmQaWBVaPfcoVGCQeN6fL0feRYYFCPOkxryUOb5pLZQeZp7uIwCELEIUxhisMahpqibk/DGMPYBS6+UQu3c5nL6qY7tPu2MfMyrHIzomgWASmvehuKmciG+HqrKrgDO0A8OwMGLggGd8EG7+GTa4gIS8iIy8O8qFkIVvEr9+gERPiDz7uEfUq9b5AHcsqSmbEZW9ANa5KGtNq01ggDXamFWWg52IA5UoiSe2AHcugGB1ABUiCt40O+bTGABmCAKaTCI9iGIBIGG9BCJViCLmQCUQBDMOyCLhiDMRADXmghF1oG/2D7nH5gC3xwJacTHXxohfCDKVgIB+YTIubbJW24B37IHXwaBPc7MjFBkRQRhmlIhmHghVv4hm/QsrfrMgD0NribJmEowLwTkPMiChS6D/XiBm1Ah7eyAi3AAzqogiqYAwqEgifgAmyYA+9pGTdoCL7SiE0wBE2YhE7QiMyrRRPMmk44hBWciD/KFBiUQZqRB1uwhd6AvRmJO5cJgwdjRg35E+MAg7Kwh3cYB13YliRowuNzgAJgAAUADRiIgTR5ARfoAqwaBi2Ex3jUwhu4ARu4ARdogRYAg6w7l2tgw8+xDKdDEqa7hzqMOt3iLVvosnhptyDSKW3gByWSA3z6A/8/4KnQAZM3WINDLAM4UIc4mIZLiz4ug7uSLMlvU4Ytg5er4qY32wb6gK0IuRttwAY6wAM8wIIrwILDq4Ir2IIryIItsAb4kkVwaIOGgAhJwEU/+IM2QIc28AQpYg+IY5XLkyJh/INMuDhjlIfSUxgrsRIsWUZbKArYq5e5W4Yw4BAvYEu2/JkviArfM8LW8IIOCkcnZADhiSIoQ4Mz8ARhEK9lWAIlIMwksAEl0AmdMEzmIAIjuAFdSKGjiAbPsS226D5/mBiBsQeD3DFWKBge24VhEAZhAAZgqAY+DDJsUIc3CMQ/cE2ewp050B3HUYM0eAPZlIOuw4a6I0mTrDv/q6oqAkwmrFpA9aI39BqHbBi8m5yDUVQDLKCCKpAzNQAGZLiDWPSecDgDQNs8TRAEP1CDeLCHc8g2TyiDM/gEYpKEqpQBGpiBFIyVi3ODckAe06OSMcKSd4CwciAo6Yu7alAGYegFXxCDMhyDMURQYmgYckANJjwxJ+Q5A3iBdIyubUsDN5CGaxAHZugJnxiFJPACphGVv/EOUyiCW0ghcxmGlfIpy8TMzNwHeuBM02mFOmSFGy2Yb5Al03mFW9g4tAmiHrI6bFBNsKvIe/gHjFQHOnBNpnTNP+CDOgC7dQoTaiCG0RSGYSCG5+NSqSIzvDPAvDEhbhCHMsW6bcCG//iigzu4AjvDglS8gimwginggifYgmB4BmhoGWjQBKvpM00IhDpIh3o4B2MypjaIB3QwE+ERwfbMGI/AhIuTBnKoh5H5Suq5knlIvW7Yz5LLwZNLqwCappSsphdRhnW4z2fAhWZw0J3TIAgtAAJQAIp7T768UHjhUJ/4CRBVhVTo1QZRBe84Ah9Ll2j4R9CBpXtgCxzLzH6I0Ro1SGitUVZYhVW40bygVljYUYRJlmbUQx4iUiLdOn74hyRFLkBcxT5Q1z7Ygzrwgzqgg9wMk3RoHWi4BkXkUmNghnBYSbnzsjGjKu9yt64i0jmQK7m6AyxQg2CgAsVr2Cz4hX7Dgv9ncAY9jYZMWI8/TQN1INQyMCYoc4N6cIZQ8AQaqAEzcQFicgIn6BitvIRMeIbOeocYzJJK1dSRkYdv2M9ogL3/TCuzoZegnQZp4IYqcYemqiBO6rltgdUCkFAoqlULdYNr4FAO+QlW61Vf/YJS8I5TMILNQpdl0L4kuTF++BJXYlZg6z4ZlVZppVYQAIEbZQXOfJIb6lVvKIdvVbZsOCJmDZM5wM3doQM6cFI/YFd49YPErQPAVQfjiIVuyIUCPVAlmIdx+NIC9DJq0JlmshcXUQYulSZjOIZqeIM6+LebtLMpoII1kIIr0AIowAAoaIILwAJNaINnCAdpwNikvLz/TUDUeCiDbGMERECDQcUFT0Be5A2FGngBdVgDJ+CMQ8MITXiGd6iHR3xEebDZ1BsZneUPnvXPubMXTRvfGZmRmrOScbgFp/gCnTsccRzHpl0AKIqiTmCcC12GUfgCtuwQMOhVVVCFBunaUvCGUOSFIynbP3y6G6OL0EHbZ21baGUFEOCADbDWuT2YVtjWJlEFW3CHIA1XHkJSn+I6OoiDE46DP4AD1wSEPvCDj2hhOgBcwM1NGWaUWCgVHQicIjACeiCH4MS7cJiFWJiFWniHysUPcuiRdtiNbQBct9I3UmQ8KrCCLHgCC4gCKIgCdRi0cAFBShBBSUCDeADebAsw/0NIg3Qo4+BN3lCgAXVQg5UVA1xQS/MEB3cgFdV4xErF2a7UWaNZhmcMzp/1WSAWh3qwXndwhl0Qg2lZgXE8HAMwAPhtWqc9tOExqiRLAzYgha4tAv8N1mXhWmH1hnBYBsp0VrMNk8q4h1uABVu4rdABnX74hgiWYLi1YLnlUYR8hV2wBnRYh2CmknVQ4DmAVzqon0BIXDuoyMJV18Q1XD4Y3GmeA2vYPVmoBVpoJFSYB14BL6zaqnCghUYxYrDskvebjHNwv1Oss5ycgiiQAit4KynQgiaIAjm1Aqvhq4sQQU0gY/Q0JkQwhECAA+01z+DthOTthDngBCfYhdQRh/9naIZu0NRsnpNaOEbsLRpmBIdALih7Ed+YEE6GZBPsOUKL8gINwQGmfV8njF8nJIBYnVWotd9N0GReGBpUUAJQDlYBFlbCiCEcw4d1UIdpYIM1KIZ7WAfPpIcGPhJanta5leC33YC4vdYM9syYigVo6FscK9d++Ic54AdAMATXDIRCEIRk/oOPcFfXXNe37gM+iNI5wAZSw+ZvaKRY0JSFhBfqEgfbK2Lf4xJ74Lo6qAa+VQc8qIM7sII7UIMrkIIooAIqQF0puAAMwOIpgAJMwIiLYINsu7xJIGOoTM9EOISPUAc1/oQyYG3WNs8z4AQmwN2yIlOW6YYsoYXcnpP/PFaNWtDZZsS0Z4RGTftSeCGgcGiHcGCH0vCCmyAxHDCcJ2Ta45tkCDUAAkiAFygDWs1kTdaFoRmFMEiWAC4FAAZgU/ACubixe0CHdEiHM+iEJlBNbOitlaqLWrblG10FEKhquW2FvCgdDd4LWFgHN4A/KlWHL/kDdQgEQ3Bwsnbw+gGEtVZmF45muX5ruZbh3J4FWviGWIAF2aiFbngH3wQvbfgGWchteLiHHbGHObjOakgGYLgGfVtNxtaCKIiCLLiAxYPnJ2g8LbiACwCFhUtPhcM2340HqHTPRTgEQ/ADwG0Dcljt1vZY1uaCZQirsbJt3O5wD6cHi87tcQPu/2t6LPO9l7zLu3wRh3YAh3aIaC8wAiHAgRxggU1ywuqm7gMggBegAW3IGEyGMq5AETZogzYwg2XYv3GGy1kYtVjYhVYKnXtIByJNh2pYA2sIk3V4h9t6pX6oBam+0ane7w3gAP8G8NKZW1jghTcIBDVQgzfYHSqNyD+YA0E4hFwvhEJwcENIa0AAhPqpyHXlgz2Qaz5QV2meAzF/DVkI8Ud8B0rcKngRhxTP7W8wwvezgnIJhmD4SMeeLyuQAigYcioe8ii4AHSPXQt4gRpY3hooclAAhRkogzYgExlYBIEOBMaNh2c46NbuhDIQhVFghjIt09ruOOqBuVmIQd3Wbf9mvBszH19CFjN+PTlyAAfSe4ZbIAUcwAo7x/OXhtADUAAJ9QRrUAYmoGkoay6bJvRNdgNsCIdGfERyEAN1EJJ0IOx0cIOe73nWVAdPb0Mj2QdaGPVWGHW5neAK1m9WSPUAf4XafGFOiPU4mGF+6ANbx/VDUIRDEAQH1/UJD4QJb9Jkr4OzP/bFFWdakAV62D1YUAXffodo8L9zI7Nv+HJsZwcYv8mePAfxgnHI1gLLxoDIjmzJxmwLuAAIeAAIaHeThXd5d2MzuPd8H+gZVod4SDgrb+0lMIJcWJnj7rjUiwfsTT2HnxNbgChtiL4zL98Z6apqGIdnmAeX0YVROJD/HMiBR1bamIZQWU3HMmi3adDLqG35lif0FGGD5V/+NDhETWBNx3mDx1kDA48h29qHefiG7jN6pffvG6XgDRABCSD/VXj60vmFTUiETYB1WZdXrBeEPth6Jx8EXi+EQ1iEsv4Dsi/7uJbrsweIOnXmpKNFKxY9WQpT0fomL9q0iBKpUZtm7V2tb7Rq4dt3RZ26O3fwRFGDrg6eOVMsWMBwxUodLBegTHlyAcOAAQ8s1OhpowaooKFq0JghgxEiQ4HoMCUYrwzUqFFxCMEV7irWcNByhREjhtcuXbly6SprFlcuZ9OEJVOmTFq0uHKjUatm1xpecOHa3YImhlQOBgxY/6xwUOCwg8SKCxA47LiAgRcvyOC1RowGDBmaOW3q7PnzJk2a0JBGo+kzmjhx3rBurY6fv9iy782rVYtWvn6xWPHuzapV71UcJBCPEGEDq1fKX7lyxfxVFjXSWceRI4cfvz+E/ARapGjRokKCDBUqdGiR0j/q1/vp04fPez589tBRZxDhrIWyHEKcVlFiRNS849A379hzjTXqWGPFSCMNdMcVUjyBgRO/UHEFFVpsccEFFmRQwQMDCCCZCy4ABUooNBAlAwyLHBJIHUzR4ZQnUpVRYxlJhAFON1ldBc4zzDBzCy5FojVWLrvskgsut5BzzTBtKTOXXBTVdZdW74CTS/8zYHgRBAuJqWCYY4op1hhjhxnAgAIMiFGZNb1optkMnIF2yCGeGWLIJnjiuQkiiGyiWmut3SObbP3UZhAt9+jmG6S9gbBBBBIY18NyyjXn3CutwOLFF1tEJ10/2RESiCDgMcLIi+UNYsh5hwiynnrtuXerfAMppEpCqvgayzfzQEQRgBVRU45D75yDzh1zXIMFHtFaYQUWWNhhxRS/YIABFtM+8QRLGEDRgADlChADiy+cOAO7MrwQQ1IxyjhHPOTgGFWNZiyjlzhX9dhvOOAIDA400DhTMDTMNKNwM7c4aVlb0sBFJZUUBUyOGGR54cUoSKwQJpllqpnYYwU48MD/AyzwgheC13TxrmaShNYZnoH6eXOgOSuSBqGFqoNoovtoZJA+++wWKaSTWioBppluyqmmzXXKRBb/qKMdIYSoysgigow3yKuxFvKHH37UGp98uc6RiiqpzBPLKXGfIo+wESlj993TSIOsPNqog0U19Pyixh3T4mEFHnVUEQUGU0gRRRQcsvRAAxY00EBOOUkiSQwv0BAUu0bBwKodMjKlTjzh3AsVjkxwEUw12XDDTTgADywwwggT7IwzDpMTDTHGKLPMxHEtczzxFDfjxS1hkPL8KKQA8XHIJauJmAMbaJ8DMXDixURmmjGiyGl+5pzzzZ+9sRprcKjjKNCIzjM0/z36wIJ00hxov8pvy7XyfysyFTWp3cJqWCNEIVa1qrEVwhBg85MDyVa2sqEtV3FgmyrkIQu5zW0e0EiGMHrRC2CIsBgRQdY7qrEGO6jBGr8YybQQZwU11AQKUVjcTDBQuSZYLnMAEMAAIhGJzs0AdO16AXroIK/TxYMZNvIEjpzwBCdo6HXQMMc4bqfFgBXMGc1omC3IIY3guaV41NhFF9LYhTGwUQy4cMbGmOEFUYyijqQIwgpWwIDqmcwAaXKAATaggw08IAdKqEZlEGkNadAAXTKQxPjOJ0lE+GkTa3gNdvhxj3vwox/xi18/7EGLWdTCHq/An29CwAEOhKA3Af9UDnB+8z8BSs0WBsxa1hTIKkAI4hDiMc+eCjEIQNjKPWnL1RswKI9ZcBAethjFErogBhEKgxjBS8Y2vgGOl/wCGcDAwhzwcAVoWeEKF3jCL6IQoQvwMESXy4ABGtACAARAAA2IBOdqUMTQsesFijiEQEyHOl08sUadsIENoPCtb2VhC7+wRji6ITCJ6gV30FjYkGwxjmWQ8XjSWEY0xBGGG5D0BjhoAQ5wwJUk6EIMo1BC9GB6BBawIDDWgwxjCOAAFRCBAWsqhvesgUhgFOWRkPROInLmGTSwwX2wSdQnZfNUROFjFrOABSl2sYpYopIVIxABpF7J1f4JUDnf+Mf/HP4wCFyuqhGNWMQwYTUIQTTQVYIABNmMeUw7uCEWfpWHPEZpVXh0AxfGGEbwjKFYYoSQGvB4BzaQ8YtgBEMN1aCWFKqFAQtU6AKLY1wGLGcuAABgAAEIwOWEGIMahIKf/VSEIfYgkBg5xUY3qtESWoCBm4hroU/Igha40M3YzW5gBlvYLcIojWEYoy3IW8Y4vIAEmrJgATh4ni5IMYpmjEIUSIheEqbrRz/e1AAGIEBjDKACHaggCYlMpF2U0QsznKG+9kXDGS75vn54MqpRLZVs9sGObygEFj19AQZ8ACkkGIF/XR2rb14pwHeg1WtsbSt6ADGIQ8xVEIMoDyHm/0rMYqZtD3G46MKcwaNudKNh1SRGMYxxjGS0ZRpvgexIuokHZFQjDlaQwrSiYIEnqHNxFsgc5uyZk9MOQAUYEKIMaNBafsIABokwxGybog5y2DZfY/FCbnHAWygo9FtUAK5DkXGN2R2XGbhoBjiGwVzhPZccHdtjYm7whS+EAQm66DNJX4qDwjgGvYZGU6HRazIhiKEu3qNINawkkWT4hxhd6Aj8+utfoPHDHp20xzI8sQS/xmIHDYBBDGCgAQ34hhOcgIIUuYA/CEdYgLCwRz/6ALYLM6IRXIureEK81hB7La8VNLEIfdELX/iCjc72xZxnLKVpJKMX05BWDH+Bhf8plHNaF5ACFC4kBS1QLkQC+OEASnvaAAwAAlAuimvfFa/Z1kEOZRBHl8tgBlx4Qy/hyAWYl3CDbYmLzDU5M3B/oYxsZMNh3uDGYRU7POSdQwlJwLMDjvAFMHwBCbsQAg6OoARSgGEUOSBZyQx90/SO4S5wupKVYm6NYnRhH/u4xz42DUpNpiMdymDCURCRCFFc3AWLcGsjYMCSIKyCC5J4hCMk0QjN0KAJSnBw/1CZKVjEAh/Z2XUue+1r9HjNEHddK9jAdldbHdPEx3j7MRRbjBgXA8bSprFb3JKMYgSjcIe7wxqqgAUtYCELkIOCFS5AhWtIoQkiypxp67luATD/IIiPiIFr+ymDpNhhtn5ggzjGsTooQmUUu9giM3YRhi4IfFs2jAJNqMBQh/4iGdewS3PdgrxxHGG6gmEAEsAABph64Qbd3UU5wEEKBty00I4xgJnMe4NjUEOolam+NeriaETiIgyc7IjOEYWde6RDGJ4wyiIoiSdGHEURikC6rxmRmac/ov6PgIQQhyiDJzRhCVzgwhYgzSy9AizAgi3wwxwIAiEoYNYsgtitSnhomHioVdao3ay0R9vFwd3RGI29nWJxIAfmHY1Rgx3gQRWMExS8hBVUwRYQmRRIAbdtVg/lBD2tmw2iViQ8QuZpHiX5gUAEAhq4QTy0wejhiBB4/4EWGVfCcFQXNAHBQU4UgBsVyB6a/ULsZMPELUM4JAEYoIIplEIRjILw4cAoJIHpjQM5eAHzHRobHhpkmNfIOAALKIOV2EXMQdpd8IIoOAo+4IOmbVo/9KE1cEENyMA/3Qwiegf8gcfR2Z8jOiL+RcKcOIETZEEW1JpyFCA7/AMdaAfYOaBbKRBcAUJ5qMewdRhesZ18vMGMbSAHNtcx5J0sKgMHVsM4ScEVQE5KdAgXQMG3ccgAsFPlLdnk2aABsED97SANKMDmvUgdBMIZEMM5NFFBlcEoqAAY3I7u5E7BhEM08EITTsi2HB6ZMVRDBYMy2MUykAIqYFAqiOEX3P+AF4RBOODCEZxXorUhGz4G9CmGKPhHgBjLHVYDOOKDP+yDH4ZfqaQDMTiBDLhIeZDHniDidyAC/LnfITTCI24kJOqfDEgRQyUHAcICLmBHHyjgJz6gApkdSpYNSt5VKt6Ke7gBCOKdCIbgLNIipVWDtERItTzOZj0eF1hAE0zB4GFA5dlgA4CbBQCRAVzeDsKAAqTfIShFGhDDM0wjQUkF6XkXM1gUNCghwYTl7RwDE5SZOGIAOU7BFAKXcP3CLtxCLLDNKGRXGIjDOohDmJzXCpCXPjaGG5qMmTjAAlgbgACkRFgDL4yBPfgDP+zDVAHNP8QGP9SDNJhBJ6RfeWz/ZkTuCaz4ifshXQz8kyFoJEee5iNEAmdwAqrtHxZsQRcUYC6ogxwEAi6xVSM4giOEIteIR0v6gYeJmLG5Rx28HQjKYk3apCxGxBuMBB5cyBxggRRsFgRAgD3ZgAXYgBSogU1sS5I1gGdJjgA8wCPIQFQikfptgjI8wzO4w1NwJem9URIqIVneTjF8SxOIwjDggup1QVpCIQyaY3AhQy7wQku1gzs0Aw4AEgGwAAMoGoS6oRuaV2KYFwEwgLVVH7UdZjWIQRMcCmRGJqKUCj9ogyc8pCHcJgJx5mZ6Jp6EplvBy56YJmpupMyowRusQap1giIkggxwwm8hgzq41SHg/5IhMIJu7mb8cc0CtmQfaNhcGVt70IErImdy3s1yVsMcFI4aUIF0NtQTMAHKlJYAWM4UqAEU5EQGZMBSRsFS7lbmlOc+8ZNkKEKgbEIZfEUuuGcRQgUzHIzugKWQDCozLAMXfAsTdEExLMMt5IItgMM0+EIXMIEUbcsFQCFNMJQWdBMydAES+FSDsoCipdw+8qN5HcABEMACLMEo1ECJ0ECNEMM0VEMvdEFj9gMn/WFs/AM/qAMxnCgiqOhtsihnfiae+JpbeSYj1ChHRsImpMEbqIMacMJ03F8kMMIb9Coi7CbXOGCSLumqOJDXzFV7+AEgnGu5tsccGKdx4l1yJv+DjPkHcl5DtKiBTKyEFnTI5JQLuz0BMGRnE1wqBlBB5FSODWDOAMQA5oGCa1VZj27CJPBCLNiCLcRDO3wCfEJFMzgDex4MwewOOLiZkghDNrTgE6wRL6QsWdhCOChDMAiDnP2CGEzqf8Je7GXBa27BFnABHTUAoj3GX6KJASCAAijACyhAAhitCxjtC2RGJ3iFGTSmP5TKH/4DriZDGXACIhSCsKoosbbozUBg13jNsjLrIzorGrhPHExHJthfJFyHOmiCwsLft+oS14ir18zKrVAQBa1rc9Wk3iXD3RlDMPSCciLDlt6BZVUBFfgiDl1OA6gbBuDAAFQOBkhBuEz/yMG2hAVIxpyGDot4QidIwiTowiw0ROpgLFfq28ZyY8E8AzSQAzcwCTSoQxbwXxcwTMPcgi7cgjgQLswqlvAYQzTUURCs6TgeHlsi3KZyQRP4LNAGrQEULdNKhvVW77vMgBmgQTqIqNXywzqUwQwgQtqBXdcOK7HeDCMuwrkCwiGY7UZuwhm4jzqsbRpAgtty0hwswty6lW7mJm+KojDl7V39wXvIJH0Yp04GbgdyIN/1QoxxoBpYATbgwR10CxUo3h1EgbZJywX80GnZAAaAiwVUHgPIU05UAAbwwol8TlDQAA28gFF1wm3QgjPEAy70qTA0A+y6LnuWQzfwGTJI/1EX3EItnO5GfAPvsiwxAAPMJpYyHAM0jAIGnUIpjMIWQMFuXWoU3mxDbYETrtp5teGpUm8CJID1vsAZS4bRKqwMYN4ntIE97AOv1sM0dIIMJILalS/aDdv5rmhEqi8jBkLZvC/8OqIkpAH91i8lOCIa9CocvHEMEKnYwZ/dci0Bn+twzocGztgCWykHhtAY9EIsJkM1FM4VCJ4a0EG1HM4UfBMeSIc5Qe4UgWeS/VAD3EADQMAT5AJQfAIwA7OK3IAMT0IZbEQtxMN7ZmxawG4PI8wzOIM7dINkfcso3MI8yIJVna4S64IzhMMwvOycCc8xMAMppAI6pwI81AMyiP+jE1rqpcJgW2qBFmRBEzihzxLAqR4AAhztGZ+x0SoA0UpG0iqsG7OLJ7CBG7ABJyBFVc4VH5fvH2dNsQryd5SrIR9y/UHCs9JvHDSy/aVBr6JB/zbCHBQCkSKd3YZHh3kNXhnbHvBBJ7+rTrar4M6dlFjD4VQBcNnBHUwB4lGB46AEHtiB7DGBLrNEMIqWALBb5ZxwM4RCMAczDdzADxhBEijBLSSxMhdhjeACe0JDkIR1wTSDOxwq/41CKdTC22xzQ6zsMgjDEwuvYi2DF5xCKtTCPmTDtzgBL7RDGODAO2UAwXGxPCOccDGBCxxAAvAz0hbtPycAAqCxGqNxlaX/GrqgC7t0gmhU5QAHZ0RL9PmC7Z4woiL4gR3YgSHgr0an5rOuAbTCwRvQnyR0gvtsQv8GQlq5FSFkZAD3ZpO6tARhIB+8QYyxqyvadAjamDJgwxoAw5nhwRRUAYdoQbjF0BRADgYYQAAMWTDyXw1mTuWpzlQDcw20QAoUARcG1jd8gzKrbo1AUY0oDHsGCQ+HNTEwwbcsQSn0t0OcrlVlRFmAAzUIw8smlmIJwy6Qgi64AzqY7Mh9wSgcgQMc2uVoQLjslvKyJZrptwv4c2RLNmWvMQw0bZWd+JxMAieIhm/ucWjzsbC2qGd6R4+mth0cQpU5AmvD7yZwggx0whko/7RpaEInzMCgcEL/IsIc9EGvMUIC/TZ6EFuHSVB89MEb0HVzCa/gwt2VMncyIAMWjNMcrKATKBQGxNAWuykQ2dMFADXkAREAcLfolTcovEAL6EDv6YJGtHe9wLd8e4IZDOozLAwPM0M0oHUTJEF/+3c8MAoyiwU4RIMwAANiCS8xuFE9WIPJPsESdPoSeME9qtzzoUzltISGbzhwZQETNIGrnjHRJi3SUrZklDito7h5zoAmwMEfEDBov7j5AnIg03gidJ4dJMIZO8L9HfIkdAK6dAIn2FcZdAIUIfkkI50h+IHYocfRgStL520qEncfxIE10AU1SAMtKsNiEcMwLP/DldbilkbLOFGBE2Sxhv+CFkgBMDZ1TggsFyzB5ZhLU9sLnbvAEQgBEfiZLXxBLXhDPDgDjsg3xgb6oBI6M/wcooLBovd3PAyNQXyDLQy4MgADpSO4MdzDOjQBov6fynOBMOAAov0sep1qAzRhuHBxFHJ4Q3EBE9jAGld2Gqvxz594ZsyAIsvBrhOwr6cdLnEtZ56H+yXCHdRBsQdAArR2avo4ukBRJ2y9tJ9oSUNgJbNKkwuwBX77fLhHHLCDM1CsM4xDNxxBEnR6GHTDODAwCOr0tRzOFUQIFfwCE7TEL3STLzZAPZXLAIRLA4CLDRj+aZ0DnYOCC/hf4Dcqx1X/7C08vHyXwQ5j1BeFQzXodxOIQTncgil4oRfOj6N3sy6AgzGIPGIRwzWgAzocahN0gS+IvAiJPDBAQwvkY07pczy1QDKcQy+GFktYAIdwcbhdyODZcw3YAIiH+D8TNMyggXTAQRyoR94m/a8D8iG4X41LfSAkndU/giT4OJ2wizAbxddzDfz52pGudJNqMnG3hx3UgzZvBDzMAxEUwREUAUB4kQdPmrJkBxEms3PHSsMrUaJQqXIBipZfv5xUkTLlQpQGFi5QmWJBwAAMFhq0GCAgQIBxoGDGpFHjSc0nWrZsGTMunq4yZTwFDVpmWDOjRs1V0/KECa9x7sKUklrK/xS9b7Sw0vp2S5cucMaAAROmbN05X02ecPElbBixYW/bElvGogABAnXtEjBwwAADDE+aYMjAAMEBBIcXKLhwAQOGjlE2UrmCJUtlJzYUIEiwmTPnFzEkoUkzOo0aQH/+CFItaFBr168JxY5dqNAhRbcT3bFjJ1CjRggeBRc+nLhwSZJiyFCufIbyGM99M1q0SBEj39cZGWK0ffuiQqpP//HTh08fP+fr1ar17Ru8ekWkFkE1sKDBhMmQqbEyRcoFCFGsuIIKxp74iD8rNrJAQZICAGCABh4YYCWWAmAmpphqsKGxKKDoEDBy4vkJqKA+8aQMXZhJkRl0kAGsi2WYKf/nnS+mKgUVemrJSitcdLkFHGHCMmcdLmrqQphiiCGmGCSVVLIYXFgwoAC87DLAgAYyaEwwBg4w7LDCvkRAgQUWdAwiKaSgQjIstljqhc6+/GwTQwxRzRA08AwkkNVWew022WgzBLdE/LCjj94aSQC44hglDpLlIH0Oukamo6667aLLjrvtChkEkPDG42M88dZhjz147JmqCFPmgce+g5Sxbw088EAQgwoskOIhKpz4RQot1qhCJGCQiaLABhoYIICVAGjJWTM+uRCUDHHAQUsMomACnhB/EqrEMnZRJhxz0CGSCTFgfOadebyYypRY5tFRq1zCyIUZYbRhsYkmuvD/JcklASbGGGOKMeaYYW6QksorLdCSAS4P6zLiMClGgEwFN4RsCjWvyEILtGxwITMEZDiEzpNP3oRPPv10TTZCCjEkkZkRGc8PQXyDZNFGeX4kkuSWk1RSM6SzdNNND9m0U1D7aHo8QPxQx9RaUEWlRnrkUeaY+/DTzwo8rrjiAguosCKkJzqsaAqxswjmpAEMeDAACp1tyZNoYwrFBiGKOOIIUm5Z4gYv4onHxBE/+baLLbgIBi0uqlkGF2aceUceUty1RZ4cs/oml11uYceeX5pwoote4oor4IGXHHgUB6S0C8vGLODSS4pvr7jLLj/KEqTGHotsMl7R4iQRRA5B/0R55FFeWbWWW3u5kJmPD+Q8QaxzpOeeI5mBBhqcE/o5YIruhJOjN12Eu0UEOe08p8+DWh14THUvlavlWYZr/JCRwoo58MCfjjxECgBqSBYE5ITAoERCAmhA3eomgMThDRShuMEOilAEJHzBGUHAQRjiAQ8TeetbTxDMXwCzBWRYYxvccEc5MCcVU3xDHvL6xi5yYY8WMaUXAhvYv5LUJCcZzBi4yIGVPuKw3FXsS5thosUyYIEFgMliY2uYmdDEMSxoIQubSMRtbsM8Q6TBDW94w5761DJAUQ8RnwLEILK3PeJEQhKgGAUpSDGKUvBCBuJLzjHK14lKoU9T2Wkf1P/GY54+/EF+A6Gfe2KBP2gk4xiVNAZCkEGrO2ykCg0LBhbogAUsREGATkBGMBQkAAFkoAECaBYEVZm4vIWiBRvwgRGO0KMfAOEW8RDHJ0Z0t2854YRagoJNtvALXvTiC838AjzgoaNazCMpW3hCF8YgliAmyRjb/NfAtnaMa/DiWi1YgMQ480TNONGJmlHAmM65O3keYAEXW8xiIBMZKlBGTVSYmcnSgIxpTIMayGDDGtQQiDqx5k+AoBUgAvGpQahPe9yThPdEMQpR4NELmAPDN8bgCaHNoBfG6M4naKCISqmPkIsIzx+c1jTU9EEdrTJVelCRU1PIQx7QGJjBtkb/yUzWKk0R4cIvNCmgX1QhClzQgigU1MqVQFBZcpPlhZRQBDBstRm3kAo44sGMEQqzRGTYBS+40IXAXEtLNWnCFpSgBC/cgj21kAc+qrEFfgFDDL0QhjC82U1vFmxg27gHOnxhQnNSLJ3qPAw7FfACBSjKsfNcwD2veKY09TMLWNhEQKdxEGRgsgtiGIMa0sAahuqBtXkwBCBUQ5uKFicSnChDKDja0TuS4gt51MU3jgEMM8wgOSUtxnYU0Yk5VWeQhCSEeRJpM/H0YQ7zMNU3cFSjb8zDpz+9ZCWRcYdabQEKFNEQFr7G1AsAZgxQWFADqdqS9QLgqjEJgy5ywZVc/9jCFs0oHFCAMkFg8uIWBcbFgXchBlGgpTEZyFJba7KEe6wDLfxaBjV84Ve3bNgtcNmmMqwxYWs6QRQuaOxj4cTYziTgnYpip2MLI88EfGRBVwxeP6mQhWQig8cIEQUYdtEVLyxBGGdIAz/mUIc+LFQQsZntc2TQiV5Qkhh39EJv84jHZgLuG5SsZEkrWQyVbmJO6TvEIaaDvkGQpzzSHc8cNqce7NZChqWwBXcTckn+vUENBZxCY5BlgYZgAApaWgpIUFKSutmFASixwQDqW0GNikIJGY2rF7YlFLICcxcHLvCnb4FgMXRhCWtlawZs8oQlHPUXxErGNJiUJLZs0/8a61jHNYiEzWEYgwwmpmyYVhzsd07218F+4jzpCRIWIwYk9wyePj12kWD8GMi78IISPEePL2CLD4foEyEcAYlOdCKboq1kla/8BS944Y6oUDfguuHlSs67GIkYJHa2c4iYpXl9gOBDeaCbyOqqRz1WoYop7DyPryBkYELNpBXuMAU1YEBCEID4FLZwEsdMwYRPsICy6uagZL0SFBQEhRfEEAaVr7xehQNFgCdooh6B+tMHxkWCxTDqLnRBFEsgpmAc7OC2NkEJXUCGMqpBjWEANknQuMc9fsGEawLjksq4pBiIXbFgbyayk9V6Y2HwAtztDgEvMJ4M3hTjBLyA7S//uGcU8KnZjVHhCVvoAi/AQAolvKMWsdhABC5w5jp9ShCHiEQveHwMHiPDklcGgzNJke7e0lXe8z5GvRdxHXxPpxCzMQS/nwtw6DaND/GixSxoQY94HDzhPj1Iw5MxsPBeoSF40AIGkKUrK2ShYQ2jQn/GVtVktSRZqmxJpMOwC+UrnxfK9288Xr5pE+WX5jU/cC6wj33la3/UojiCloIu9MaoutXK2MY6oF4TJqCO6eBMBi9qkHVgs7jtLhCZOilrGBlsghNij5iXXiAd4iAQBsEQYqBL1g4G/EgG1gAZyuvtNGsjsqAJmGDdfmELQGIRTOa1FsnwxqDH+IfxlCEM/x7PCx6Pt75gq+aqyyyP3uwNEQTlzGxjpRbBEDoPZmhjEBIJulDjjdpBFmZBFmIBa0yhCEthCL9CzxACvPKDVqyg0DDABi6A9jwOJSzAmi4gWSREQloJgo7P5IJMF5YvyHIBrJwh+gTMRHCh+qzP5tzwDbOPF9atC5iAmMJP/JqgGn5B/dKq52wgCZaAFxJCGERBsoiN6yKrBphAZFJMdyRGOV5AQe7vMBSgE8zADeIAthZBM15AAZVD82TADIjkJrYgC54AIh5D7m7iFxxDA+kEEMyDEWbguzAJGYxhGORw3dQNDO6rK3TBFr4BqIAqzOytBj/POjQvOiqFNmiDEP9Ui5FYgxAC4R1iQRZkARawBhWM8Ea6wbu80RiQYVasQFgKrQEuIE2ywAlQYmyykAtrhwEkxAsDINKy73NyARewTxziIRdKRPrIYA3ZMNQ8rQ0F0uY+BwxwARp6YQzEwBfSaq0c7IquyK3UYuesLpyOwRiEgQxCgQba7gVq4HSEIaQMsZ3G7gAeREEu4Dk+8ntooAzeYAA5wxMbYX2mwwnGoBh6jMeC4QKnABWdzdlckQP7QA2CAT8UDykZzyGZoHScYAmWoAZqQAmWgAlE4e6IiGAA5nxggBGQB81YajoUwWRycDUKwaViqg8AQQ3egR7cch6wxhaEMBbAoB668Rv/fyo/AsQKROInf7IOKOMKaqcBFoABkGW9psC9HsgLTc4L7vH68BH7tiUMSCQNeQEgQW0N3ZDmABIOdwEMbEEhe2E0w4ItgMEXluAk7vDBxu+oFk8YpsEa0AEf1sGammAMuqlggqgM0M7rwoTsLgsGpqMRkmMmpFIqaaAT1MAJNuMzYqAmpUN5EoETQus+GK8YgiE7uWALEhPuFuQCAMFkDgEW++ANFG/xQvAYgiHDFnIMxoALuOA94TM+f2EYAKZ1imET0A4GxvJkZFAG6aQ12memmmaRoOYN4lMMmu8xmQEcuoEcZAQcuAmcvOsY1gAbruBXAIQKSAnu1oAKMu5B/xqtMYChkz5CHuvrvuox+3oJ+mAu5jqNDTfz05ghMzUTHz+zGZahF9hTLGYtGpZgAQjzYR4sIlnzL5qAC2wNGZbiqIJhSXyIYAamF4Ai7f7PMNYuBhjhNqyDE3qBC47TBkKmBt6kE5OjO5YnEYAhIRaPxwjmSeG0J7cTAyDgAoaSPN9gJ9v0OrPzIi7CF3zhFwL1IoChLQjrh/JzOW5jA1HmZHLQNQRhB5vmDUbTPS1VPtNq57AJsLwxIbKBGtArIq4AAzguCrAAG7IA7pCFxlRyMUPuC+1rRbPPv8gBDQXsRGT0DVWkRj9NckJN+8DAGYiBR0nzr/4qHGyABQjTSv8YAAmkoguu4OeuSDBqwkOYgAtGyxqqoXW8URlCYWRibJ0+oybTbBOetBeYQExbgAFMzEyfUzqOR3k2oTprkfEur2CetBgyEhnuQQMowE5hcDwndU/Pk0+z82CzkxiABBiyk3UK5tyK4QzG8szASPBQBkBtUBBgyg/EYzziYDRJMyyA4RdAljSDgVN/6vUO4hqGoRr2owqeEAO4IDB+wb0+rnYeJFmQpW7isSWkRQzw63NwKBd0wRniARyAScASpwwws+YK0uZuoUYHUnKuTxdIkBmGlT2N9VhxQEgfxgU8wQz0yAwIcBI2oQ/CxibYykPqTtqys9ae7hdqoNhogNj/FLBoFmENiiEZruEc0EFB2C4B3zU6v1INRqtebdEYguGnHhYZquEbNuBfFyERDEFgy5MJ99QW75Ng7LMYhiE77TPMNtcYzGARvnKlJvY/Be87AuEPAiEm4wAO4uANMqw0hSEYPvdkgUR33wIvUzYZsOAKYBYLPO4CGOACfsF4B6DRLMAGkEVuVmILQe5CPoEXsm9osQ+smKFElBaYOnMz3/ANC4wZqBYfrTYMcEEYGnI0t1YYmKFrGWABaAAO1AENlKAUyDYQJCEQyMMOsNMX3lOtoADuOiJtUqgakMGatqAYlmCyYKAN+OETBBe5NgEb1sEeWGQLFsMN2M4TZQBN/89sE37BOhNPKw8VqJKBCCgAAhJAERLhzPAUc9tUdJckI4Fo6Wr4Xk04YivlUvB2YocyUAzhs9wADrABG9QhHYIhLHD3czvMWJcuLqQUL1+Nx9CLLxUEAj4CArjwI+BRlVjiQRykQSTkQjxh+4SWDPVRFyrzVj1NfMO3advwc1SuGNS3R7eWGOwvfs9AHeQADZKgFBIqDvb33+LgpzJySd6AD+zADzj07cxkCjbGY1zNEzoxARSwJl1YHdSBC46pC4JBHciAH2IABjyxO47nzNAgGEBw8egthzOSiJDhAj7DhWGYPPI0cxVP8QrmPj0XSnG4l/FzSdKgh4kTBhqhYv8ZtXJNhv/OgA2mARvSIR3UIbgY9i2a2FiDwUl6OUovKWWnQRqmwQ7wIOKowAIg4OOid3klROQYoCVUqapW4kK8YAyX7x63BXHSkAweE47j2MDgUAyBbBmAYQzw+K+SARvg4AwWwAXQAA7gAA2kIqHkQAYCwZBNmGCOIQ74YA88eg/s4BecqlrzSZKnIBjYwCOzNDoQIRGIt19kbxuwgR/YwINB+MzSYJcPN/F8AWCEsWAYLxjqABCmI2D9jQ9y2V4ZL/Hu1S3uM4iOBEoDxkmKWSxnwAWs5AASgFLAaDr0DRGcwBLXwA2OuKyzky2Wji2a+C2glHG/8SCkQRqogVb/sGAKOglNVlWd4dECHqBAPg6WAuBCks+eg+wWoIkyNw0UPIGfsQ8y4xhqC1IgP0cMvgB9+eqgYVMd4KATFMChIfoMJjoQ5KAR/sCQh6jh4uCjPZoPWAdIBFU/hGUN+IGmwy6TjycRrmALWBlgElgd+EEd+kg5pEMRvvIQ1kCGg7rV8nWKgSoYWAsPTPcV/y2pW3DeCAaIhMiOo5pbuakY1EAsnUAJcAB2rGQB3JVcF2EGmiBszYANqgEb3gCJk4FhtzYu/mV1pPqEXy0aqGEO1EALFkMKaCVbMFB6ByCq6AaCBLsr7LlH4IEcSCjmrLex69EgHzt8dyEMKjsXfKGv/95gDaihDcwAGCAaDjihsx96s5GADM5otP3g3/hADmZ3p+1AtfeAD1ZHPenAo+uAH/qhfk35XaWzgCAiC34BGdCBk/kBDpajaJYHETbB8mY4lhP5hCvJuVtrA4/aPHd5GGNZK5skYIy1lxm3db57ETiB0m7AAdjcARhACaSyE2FABqSSCcrADMxgrOHbDdQBG+gbig011pLEw7QSnON6GpDBCaZgL63AGqDACeL5QW4gCxsA91piAB7AWWLiE7yA5VIu53ABHsahH5W2DCZ8RQ3yMfs5jukYDHRBIcdgDQIhds+oD+QAommgod+AftuAk9/AECr6xf+N9JrGDnbcxv/5YJujVKg9eg76gR/eYAaCvBGOxxCIHCKwnUM44R7WoMmpQ3mS57ire1+Z2mCY+spZSw/yQMun2/IotEILXUqRpHOrHEqV5MzTXAmQgAEMgM3ffAlEoQ6lsipF4c7xHMTh4EKV+KzZ4q9SZ9beglOJwZJ+ShmiIa6pIRjsgAqggCPgTgpAggtsYF3zWgtRItMB4EJs4AZuQEzFFAmSwAvEIRxI/VaDdtUN8nw9Ped4PuVUDgxyIRoW0jTgIBPS4MXlQLNnQAFAAQ6oGaLV4dcTgRFCxQ/4F8Zt/KMZOQ5m1w2M4RfqwKNnWx04oZSfwysPwQ+IehHU5CexHQbIrMn/vRLczbW6fVoYZa8FsVzd2R2px10rKylWkiFWCP8Y7vu6hShJ8J3SkIAF2twBbKDSRKHnoPIqyaAMzuDOizgN3iAdggt0I95QiWGtl86vxkAYuqnil0GcEb1WtCB4f5IvOyT4tPBBJOQB/jqwY8IFGuBhHqaeGCAJnGF7N21p8evCJ+eseGH5l7/nU27dtgoXlsG01EAQ4IASNgHpNfsM0gEf+uEf0gGiOSEQbIPqmwa22CzrkR3rw96jn50NpD2TvdIQRCXz3uCnfmE55RxoCBd5cvryACJYsYEDBRIcaAzhsWPIgul5mOeQIUOA+PB5U2zhQmPHEnJUNi2kyGnK/4wRI0aQ2DBhw4ahJGZmESMnopQgAWLAgAMHN2woEdVFlNAuXcwY7dTJDRwzbrBNAwYsWDBhUl0ObOmSmDBgYoAZY2nSWLJlZKVZszPnVxU8c7JEgWLBQhMLAwQAGDAgwAAADTDkHQAqMKgWDRgwKNziRoskt3R58vQpcmBPZXTlunwZl+bNzsLhYAEadC5cYXSZzqULDJhby8SIURNIjiRGfvrISWePn7/d/eD4hhPoUCNGfYr38WORz57lzJs7bz6HnzpOMmDEiMEI0aGKfhQxetPL1xhf6My8eGFdhgxGiRC539SroNSDxaTan6+w4UM9EQFRtIiRRhx1ZMxHIf8pA9KBJp2k0kosBYPVGjI5McooSByR0043JOFThUKJ4kknZ6TRSRNrvGHGidVAJVVULrXU4ItY9dKLMCqhdIwyZSmTTTB2qGWHFk9g8EQDAxiJVwsMBMCkABbcEIAAgoWCAw45sGBYC0rgoMSIj0X2yWReYEYmmbg8Mw4QQwQRxBA/eKOLF7fYQqcuX4DBzDJjvCaIHJFsIocc6vSzW6H8/AaccIsYl1xyzz3qHD+HzgBDetkdgtwfjCgSiBNNMDHGLTWcZ+ki7rl3hkH3rSrVL2O8CiusZuynxyGB/HcRfRpplFEyviJIkjEytjTVVCsNs4Yii3AiyihHIOFAhlz/2pAEUEJ5wkQTaajRiRNrrMGJGm5U0wuLVLUkDEvHYoVVug0WY4wy0kgTTTTJzKHGE1LgcQVcF0BwpJEC/MVkAw0waYFgSSBRyhFE+MDCDaPgAEoaJEIGSpigeOKFZZaVmdkz4ABBBBFFlCxPGKTc4k2ddzLDy6tqCIKGJHCoo049hRZqz82+BYJII4gU12jRFkH6nDr3rFGddcMhYkgffGiaSCAv2OBCF8iQep0Mw7WHyCbBJFRfMSgRZF9GRK1dLlGz7mcrrm8UmJBAHW3k6tp6E8UFF2PYeJKMwfSiLLOjJKEECwUU4EALSyjhU7OikNGtGdw6ocYZmqtBzS9R/xU7VbqiD2M2jAuiC+8y9dZLDTLI/HIFHlVYgIEFEBSGQ14FR8mkXg1M+QUqqJhixApBTBzKJpx8qTEooYyiWmmmTW/anLaYYsop2p8SDyql6GLLnLeAEQYzvbx6ayaa+KbOOjvvpg6iQAvNqNGOIs1cH2tMF4N12GknCIsAYjhWs4ENxKAOGaCna4wwlXs44QyyFYQ+JymGMkSRhAweIU4MWEACaBW3ilxkI2Yjxq6MQY0lMIEJogBVODajmV0sQ4IMGlzhhIK4HBQgJy2oiU9+IgozdIIGnbhcGjhxBiS6ITy+aKIvaARFGgljICcxCbxKWCAdLQNBCAJGNdRQhf8oXOACT3BC7ninFwEEwC9OisLvMgaG1HzhCFc6ghKEEApOfIJ5gQnFDVjQg0D6wAdDKJnJioBIQ5ZsCEUoRRF80EgilGKSYbjF+cxwK0xQ7mY6ex875JeIRhzCOFKz39Hwtwc4dIITlPLfpQCxBz4EohGcqgHWeKEOGCwwBusBGyJEAQ4Jpq0gxBCIMryQwSQY4RZeyMkBaGWIQARChHMj0EB4VYxqkGKSk/zCPGIBzlTMCRpUjJENF9GJmiDuBgbYIQtEsQQDJmEJQSwDDZxwRHxyYp9ncIPoiGESdaVLPDZaEN0O+pUmimE8UQwGFrBAhSnEJS4Eq0uTICBGCAj/RkksWEFonoWEUDhhY5JxXg0U4IAQiGClI2DpCF4K0xGcQKYyPQEPbnpTQVpmoWswhCIiEYlM+MYe7/PHJ38TiESEogxviIMdSFnKoj1KOct5gyeadp2njTKWA1yE1V7gAl64AT3+W8+pOkGKYKINP/WpyjERp0xmOhOEE6EmQYYRDBMegyDRiMX2TgGGb8ICFqq4xTfIeRV29SIR6GzWhTC0QwYs4XEGVAITjHLPJDohiUgxAzJsUQtayCIWurhBBxewgBuIAXAIRegweuEa1zzRF8FQBx2sYIUpaAEKYhyjwAIAAdtZ4AJG6iMOGLATB3hUmUkIRQ1q4IlQCIYG/zVgQAlE0FKXxjSmJ+iud3HKg0DyAAhhiNkY1nCIRUSiEr+5R1Hj5xs5BEIGDhgCI5FQIS8U5QxqUMMb3mCHp1L1OXRQxyewGgNa2mo5fBggIgroAlyUgazXaaB7FEGDUahVIMOUDzGWgcwklMIItmimAZ4Jt7oC6IppkyA0/Ko9VcRCsKr43jeaUTp2CcMXykqnKJCAgyTkxACShacBbbAEM6ThnvvcrBM40Yk0uMEb3wgtLWxBCh3oYAUqCMIubqGVYbQ2i7jwQilIMQpRhKFlufgFFqxQhQtAwQZP4MITqICkAVhACg2gS10CY4MbOEAFRTgCKUjhhSDMEwMYCP+0DWpAXRsY4LogWKmlsbvdl3q3u+DNaRF2IYwujEENjA3qb3Szs36k4zdxMAQN6mvIkxHBCIU2whEyCEQQrTINA44OJyrlSqhRtcFCe0MTJsuMUVWKlxZGBCeYAAZvTFA+q/qwFx5bBFuEoQEn3k9EVHyRApUQoOIuxou3l4oZywIWRcgBGG6sY5ZshbFQwCELksBtIv9kCbb0CRnU4IQZ7JMTZnDCk9WADCrrIha0qAUqTjaEEhzhy8MABmtbi4svmGKSpNjFN2wBjf7ewQ5TGJIFDGYkJF2hSBi4gAUEIN0NqSAFGpjABDSwg5Mh4QlNGFIZnUADF0xaBJW+NKb/M71pm9o0pzwwgi7MS2pGRCIOp35fP+ALhzQEogYlsG+sEWmEsNv6CGEHaQaXcEqldQLYzD7EH5hD7EO8gYVL4AWpLAU2JyxhzSjhsEHaap9jkv0IRyjxXFMstxJ2eCDRsAW6Y0EPWahCBxp4NzPY5aB5L6LeNbl3vh1QLSb02waeWAPQn9zkfa7BGLzYxSi+UItapCKRKZg4mLFyI3IHTuPcBEM3vNENZGRBDVaIAhVcfvLDWECMfmGAXNQo3SBrQAI2r371KUABDWTgCXd2QnVNAIKiXzrTmk760k/QAx50HOqKaEQkEEWoVKdDDr9BQwu6XshDgv1kRbD12JGA/wRnd0rSMQP9k1WIUAgDJkuNYAhWFRRdcHfM1h6b0ARNEAbOgFesUm3RAAaHdmglxm0o9hASkXgqURUSNAyN93j0MAuzpwFf8A2XV3EsYXFQwViK8DiJcwSHoRPVIgpNcGRMAC739GQGR3BvAAxesCEw+A2xgEiPRAS70AwMkhVVdFBgEDymQApgAA/f8A3IAAxbQAdUgAVhZAE8RyQuhxdNAAVGkjB+dAQbYH1zaHMUUAEacIdEwgBEJ36WRn7l9108YFOB9AW4AAwy037v9xtFxQ/09wfFEQgpgAL593VP2H//B4BnV0p7wA9sUB0MhCnNIUsx4AlmABRd0AQRKP8Di9AeZsAFosALzkAVGngfH0YKReB1INhtiGdXJigVCaEVwqCC2pNu9EALsWAEGQCD0LASnwMVUMEJi6AIQqEEiWEwPSgKXCB6BrQEazBEBldwT3YGcNAL1wY9XuiEiLQmYTCFDcIgL0E3YhAGqnEnXeiF3nALqBgMuGUBY9AFNgABGAABt+MpW7AFGuVHRSCHdHh92GeHFZABGfAAH6BSRnd0SKd0S5dTPgAGuMALoqYG7Wcz7MMb/HAP6iAHpSQ1d6ACPECJ+idrhUZ4RgCAmcgEtdEH0YEGBphgiCAIziFLC5ADDkMER3ADLsA1q5gIm7AFTLB3shgMn7MqnzP/DCB2BIgUBMxkMCJYK+CGERUkFScROtJQC+g2C/RgC7GAARpACoe1ElEJFekCDNE4jaOgBIpxjQYgBKJQBp7QbzWAWQLHCQaHOeToBUTgBVTWMk9IBD8ABrYQI+/4jsUwj1joBV/wDl54j90ADsiAB1JwAX5hOw8wABDwBHLBBbUDCjVglDVnfRQwAXaIfRVAm7QZkRNZkeP3h+ankTzgA2HwWiC5CI2ACb+RDvdQDW8QCLXRKFIzBzpASF6nSE84doRndklQA47QCH+AM7+WVYkwSgrIB4KwAEVZk48lBI9GA4IZTzbAC80wi7ToLiCGBEYQBD9wC6RgMAtAVyWY/y7FkoEp+A1mSQ+yhwNs6ZZUsRW/IJd0yUJKkAQskJc3wJdlwAQGVAMiMgMzEI73pAZr0AtdgAOkYAvf0DKT9ISPqRLqIpkMsguV+QVekJle2A3fMA/g8GZV8ATZggEPkAF5pmdMMFKs2QIaAJsPWZsV4JCzCZESGQK56Yfkx5ucFl4/AJwLNQabMJxCBQdskAbHAVVEYxFzsANA0Cb5l3+JVJ3PYnY1AFSZQIBOwwhuRwd/4Ad1cBx+cAgMQATneZ7JpASPszBKoAvMEJ+s8oxV6QUOswIrwEyHwQC0ggj+QU14tRX/CSErIQ0Duj1n6XBGgKDNkHlxmS4OSo0tYP8A+XYDS8AFZCB6zyWEMuAE3UIDHgoeYWBr7/ZxibQmX2ALuJAuuFeFJyEGXnCZX4CZ39AN8PAO3TAP76AMv7AFVEA7T7IEAdMCeiatq3kELQCbE0Cb31qHscmkeMgBRqdSf6hpNbVpOAUEuoALsMIJiiADlDIFVFAFfoCTYeqcO2BflJimJ0NrZCeTmUgDkBAJaHAoBig0gvAbcsAP1SAFUfAEJVAEfwqoSqCxEKqxSFCoGhgVz2hxIHYlKqADzIQlXEmC1CQVWxGXVTEM0vAOf0ULBWoK2teWGCg6oyMMndBAD4oEOZAT3HYDSlAUntAEtuQtAjcDz1UD3rJEYpD/A6VwC7Wwq4lEBCsDrJjHLirBC6qBhaSwrMsKD84qD9xQDdUQBQ9QAXTRZ3HBAhaABVfwC6CQBEXAAtc3h9hHrg9ppOdqdOoKiO0aXj1ABLkgDLFCBmPgBFEwBVVQBeLyX/pKuUSDDTtwpmg6nf03eIRXkwcLCXHADzvJbIgQB1T3BnDAD8hQBVMQDCdwsQFYkxkLoYijsbqwDJjaIiIbl8swCqBhsijbQf1ZqS5LqsWyDPJAs/TgDV+QARgwCia6s3IJFWTws+qEA0NrAEEWRGaQtM8FLk5wHi9AA9vCBr7ACzhwBI9ZZY70hFobrF17I8PwtarhBaTgDWXbDb/n/w7vYA2uQwUthwF9RgUBbDBrgAVqAApA0AM7YHNKGpsRzLfkSptGOgJ9qF27aX6FWwqa8SqxJQZMAAVSIAVZ0ERRBEXfsgbAkAJqQgTSWTKyZjJrClKgCwf3UIA9CR/A4DnowA/BALm8ALvPsjCzi2scu7FhAKz/abwi6zm+C7w6UGJYwp+8CCCz+AvlIjpSsQzz8Fe1wLy6IAYYgATw4A3Ta7wxsQgPmgTslKoGoCXdu401UAZpMAPnAZjb8gvoSwobpJnui0hUu8QOAiPzW7+WaQsz+g3hoA7osA7qMAVWgAXIwGcjfAV08QvqYAVXAAof0AELuaR9e321mQEbcP/BFnmR2zWlOUUE2HNmXkA+YQAN3EcFWfDBIAzC5dLCavKSihTDNIwENSADnIAzMlBhiLAGUZkuPvwLuNULFkuTfppM05zEhsi7zwiXUAFiFRKAtgAGLYADF0C8V5zNNRisykAPqZAK2lOz4xMGGGAEZjy9IqvGNLEwQTBkcDxPZLAGnuB9GboGYFUD4ZIIabAGviAMJdqFXYiiiFR4t4DGgMMgpEGPciIPJuoNzZAN5pAN2ECGdgBnYxQF1gAFeNEAWWAFofABH7CQfTub3yqbdljKpywCUJrKMHUCJsCb4WUCJeDTPj1zKrADO/ADOrAELoDUSa3ULmADvmACvPz/r4YkBNM5dv/XBKIwBif5nTv8jD6sBbjFBB9Aa9FsxNNsu0oABrxwzdj8jL3QLKvhDM7gDc5wC7ewC3mAeIEAICHLwzUYl8bwDl0YezbqDcygC7uwC783z89Yz0iQGEGQbw3AAj7RBWtgBq/qLeeBOUeUBmYwBr9ADooMD9zETeGDxoW8osf6BaSQC/IQe1aLDcigBr9ABVdwB6AJFxZgDacZFxElBB/AAa5JwQ75mg5Zypdm00en0zNFAsuddOH10z6dAjNXAirg0w5gBAyQzwawAIbhAgvQAmBQAj/wr72sSGXXuUewBN7CD29wzGfgxOigD29mBV0gAtbppwFI/7sai9W+sNZ87SosoAIAeAQe8iGKgAd2gAeJMBF6fRFObHGiY3G7gAu3INfegOEZ3jK2wAta3MRqLAM4IAQjrt2pugDUIgrfgtlM4wQpYhQHLQa9UKOaCQ/eM0kbV9dyOTow4iDGaqykoAvzQCe1YAvVgA51kFsXYAVUIEZZYJAN4HLGRwU80AElUAF7y5BMetyVltzcdQIsRQLN7dycZrjchD1nvnGTdJ+DNNRA4AM/QARaRgo88ANm+pJG4Mtlp+dHkI3pwA+ckGDZAd/PmMn8QN9f0AP4nd/6fdZJ8ESe87JrLQaNegRCEAQ3gAMbskJRsAidrggNDiC94DmiHv8VcukLQeGUKvQhFcLqXhDja70GDSQDS5BBSKDd+0ktSsDP3fK0podEZ6Bka7AnvdAM8LDQ8EAn4dMYh33NAiU6lQkGHYOWsUcn9LAFkCsFU9BbodlyoFkFx1cCHaAC4kqHfMukEMkB4VfTFhlTJtABHeABPSACH0ACz92uz51+OSVIPTBIb/4D/v4Dde7Cvkzw/hd2SCBqJmnMjJAdZlAuPFzo9A0GJqPo0qzfGpsEpF7OwPDwUPELYrBllR4EVpIDWnbpNtBoi3AIEgEgvgDpnmMfHO+PXbBCK1SBN29wTMAFD18uHBbrm8exETq0J+4TnsAGBQdpwK45RqEGbAD/W/4YBmKwC9QzGriQC2HQBVossjtrcdDQDeQAD+RADvQAD/Jg7PBAD9VgB1eQBVPg9kz+FhcwsVgQBRbgyXnLkHr7kBSQARWQ7iDwpOkapSZAAh1QAO8+BCcQAs1NuPqe7+AVSILU7/0e8AEPBALPJl4Hw4okBGJnBEnQBX7u3sPBCJsg7OXyC4V+BbgVCz3AuSC16NTM8Ws9Bh3/8SFv6UBQ8jvAAynQ0xxgAk+gHYYAIKnv8b0AOuExHrMlHlE0BjsPDMXABmywBmmwCYqA/Q2kCBuLBCzgALjuE0vABmfQBLVqBmWgZJqzBm7gBtEwDcJABtjyGPHPBEQhFFzg/9/UG+FbQSPjMA//DxD0BAqcN0+ePG5YrkCJoubKFCkWGmi5EEVKlAYdPqiY0NHjRwoUJlCoUDJDBQ4gQIQQwVLEyxExY34oUEDjhw8kTJzg2fMED6A8evQIOrSHD6RJk/5gCsSp0yBBhAghUnXIEKlViRjhyjVJGGzpOMloxGjRpl5p0/5Sx8+KlSuxehQpcuQIErx59Sbhm6RLL2CBBf/y9euXWjE7VhgREgTIDx87eKRIUQInB0WHDPHh8+aXYMHDiAnrFawYsmnVsGFDp04dPn781KXZhMi2okWKFCVKtCi3KFGjlKww4IABAyU2bCxZs6aTExpmnDjpZOZMc/9PZcykYdOmjbJ0Zdyw6TXG/BhfwIIFAw26Vxf48eGPCROGPhc7WKZgwSLFCpULtvgFmSmmsAACFHjQYKSPGBSpI5JIyoCCllYKwSWYZBqhBAdq0qiEEnbyiQeehCLKxKGUUnGpp56KSoghiIhxRq226soIJHQJw4ADYiiLEbTEAKwXtvipAi65jLDLLr3u0guJJI4woIv2gDlMLWB6EWOFHRgT4rHIeEDBhBJCwCkRRDbrLDDT1qNGm3XUuQcffPaJLTbX5piDDj8COeQQRDbZ5Iwz0jjDjDV8UyQ44XJwwIEGGFhCuRrIYIMT6MqYjhMzEA3mvC7KELUMT15Yww3/VJVJZjRh1mMvMLVi9WUMMcTwpdZazfNFC2CwwGOOK6q44AILLJCCiigsiCKkkR70SCRnQyIJgw1GuPBaEUZ4KduYSACRAw4+ADFEn34iEUWjfDhK3RWRasqpH1ycCsYarYrRRiXtoosIHG7wNwxedhEGl13W4WcKK7CpxYd8mWTySbyiJKCBMdKy0sqKAQtsyx2IaAxMoFBAoQSNOuDtEM7eqCad1/jp52U89+yjT0EKMcSQNNJQQ401Yr3S4l4U7WIU4XBwwIBIl6hBOU/ekM6JMjCtzgw3zFjiPFyd0cWFNJzrpAw02HBjGmmkUVWYLGMFTBhheGGbF7h56cUX/2SwCQYPK45VxwIMLHigijqiIFbaBptlFsKSKsDgARE88ADbbbmNaVzKTUChXKBOMGpzztdVkal3W3RqqhlhvKrGIbqqqggjPI6RrlJMOWWuL0ZR5p5viDiiYSQe7v1JKQnAoYuK0/YFaC255OrLH3TYIQWRy/yggxd8OySQtvKco46ZA/EzZ5179uV4tS0+TMghe8FNkaGLPjpSJSa1gQk2zmjCCTOe46STM95YQxSs2coZ8RAHGtyQFvOQgQzauU533OAdYgxDGKIhBjHgJiS2ZbAaa8jCW6ygn184gSF36A+ypHU4CKGwWSXBgANAgJNrXUhy2hqBTip3OZ8kqP8onevc53wAOtFBxXQxMl29rsIVrcRISUFAQQ+CsJXd0SUJoyBF77iyJN75rncsYMFxFtCC5YghY4hRXmNwkAPnTWZklumABiogoSc8gQo621lz1PIztR2PfGoT0vjS0hv2iUIJSgjC+xhQA/nVAFHPMQOm9nedNTCBC+aplS+eEY94tOGA4/NjWsZnnk51qlAOlMY0djEMNrCHbcMIBn/eErgsTKFvyLBCFaIQhQecsEGES2HiMtABM8XQJdqaYQ1FVK6e6LAHmuPh5j7HlB/Cy0VAuMqMqimjeWUTiVA8QgkK4IAhCAGLDbPLFZdUTrz4bncOw0EXcXDHuYlBBTr/mAoQzphGyoBoeguKQD/7SYEu/OwwyADGrI6Hxz3Kqhdw05LcnLAIGbRPCUIw5HKWVgP6PecMUuuEGs7ABi5Mkla2WgYm2/CGuXWyfOUbA6k84QkblAGlbKtgMN7ikIdg4RdbmIJFhDUACPCycM3qiC9RYqYPCJMlNJSJCZwqIhIk83JFYSa6OPdMILbIMUBojFSGWMSpeEwIN8qXNx2gAnGWU0lrJes41+kwJDAGR+nsXRJE4YUw4GqeXLUnGnUgpsqYqY0S8Gc/JcAFtRxUDjTAAAZs8IQmMGGMskporbogBiXIgBFO6IIXhIMEBhjAAAywgSguygTncCINnWBt/yfY0Ik1iJSSvsCFSVE6PlwllpO7Rc9CdyEOUNQADlkCBk3VgDcrIEMNWaCCE2SJBSscyAJDBQmzQmISCtwkqcLcVg1JQIKmHvME4vXJMpuZIqy+K15QiUoQqnkV0snoXtkcq5JwwAAV4KBhZOXv7pDI1rXGlSpO+l0SeieEJCghCSsAQlRwcE/JpIBMIdCIBgprWFF4knxweIEFLoCBKEABCkwoXxea0IWQBnAMTVAEIyLqWSWAVrQMuIEo5LcE63BCDU5oQnXeAFvZ0oq2tk2pGGk1BuAkWRTy6QIZ6INJXLyBPHs8rhqmoAUtUEGWTfCwFPo2AOo+643SMgkEXv+4Xe7ChAQh+K5Tx4vMn/DEvJwDCg8h80Nohk6rUXmvfGXk56osb6znJPQR8LU8/hqBLosmJ1fyss50HiGtu/vSg/36vAlrZAMX7ucoUrrhDjc2xFBwQkJ9QYMLPGEKVGC1FibpHLMsogu8IEWMWSDaBrhAFEygVBk2uobpdII7sD3PbImBSXGgNJ5j6IIoXPACF0RbAQpIAAKsbe0EKCAXmHSDJ2RggxrUgAZPcKU61JCsxiqLCutgghbCbDgyl/nMaI6htdj83TaboM1wFkpPTrTDqy4FdPEKHZ/DCd/3hjOsVaHvvPKVaLLia9E2ostb39q7JcVVrnaZShDOuAL/HuzgeSBC6qY5fWImc5hvIBbxE5jchRm8oECrZrUa0NDiRTACBl1ghhdi3IL36dq04PbEGsoAbCbAdg2eMEOxRzoMTKJjymJstgtqoGQm7JoJW+f6EmobDzdwItxLc8EFfqFqX12ACsH4BRfiCAULICPMJxwzSUrygHknld4yvBC+9U1eOJcoKHW2qlIgM/DHuKiajSHde2FEFa0MUaw3YriNDh1xIrCOLv21eKEF7WAdOOADIZdwmTrQAZNfeBS4whUcYGCBDLAcCk/opBg/IXNWs/oKfjAEJ16g2ReIYR1hiLGjkLYAUXCBCUtjQqeQLtMzML0XXOd6F+ARD3aw/8EMzeb1s5W2hO9zvQlLiOzWyWDSNFB/CVvn6ZFWfYEpZCEK1UCG8ql7Qrvb/e4ewAkMkXqh7XoJ8Pou7wq8ERk8wjMRpPAcdxm4gnMvxzA4rHi8rLCXeoE8j8lAsaKK+mqdGlm0zTs0/3KrJem4SlOBmjgKHpiw6dkAwlI91qsV11McEAsx2pOVTsC93KMCQwgEUbABJ9C5beAHXlAwo5kxUSCD5VuO7TgDHksDp/EEMggG8Ms64OgCcsA+N0gDJbOBF3g5+Fgy7su6XTCpNVCasQu3JqgGK8CDZFGWJ5CkLeCCCwCJFDKcxEkcCgiX/oMh/wtAbRlAnQA8zEFAQ/9MEfQSuKxir6hoMNL5KveqEQysF4ZruA30QErMPNa5kXVqqytijEbEgR14FBXYgTEhEw9APQl4QX/Sgpd7gxiogNi7pdl7uVKhudzrPVFIgoeKAX7wB1xQMCAQrdFaggVavho4OumArSgsA2HYOiXrgnGIh3ZoAy4EjiVwAQWgPqwTw2YThTAwKTZQMuDguiyQggsQgAaAAIkYAEmZrl3CvzxMnAnQrj68xwuxFhFos6gywEIcvKGwKgZswEWEwPZ6xBfBCvjqOEq8lwykLw3MxA/cxETzrxvpuCC4ARzQgRUoRVN0Kmv5ABdkxX66Ak5ogvEjPzSQAQqYRRsEvyr/ZAIa0MHcAwQnYAIloIFF6AR/8AdxGIUkoChcUwIyMANkpB9NEY83IIMlEwbyKz/gCAczZALwswEXSIBwW7+tQ8Oxg8kuQDY2CDdwA7elUQ4meIIBGAAACAC2bAB1fBbDwcN5rAAIsMc+vJAyYbN7G5dB9McDJLxmSq9FbLD28qpsUrhwEqINDCuFs8SFi8iJ5IpN3Dz+0h1JA0WPgzAxGRNi2oAJWMVV7KdEeIOQmo83cIKWlL0pcAHlaE0ZoMkswII7uMlwO4uerAfhOIKjQRobIB4uUBrUYi2qYYMySMJhsEJoFIUByiSQ2rUauMqtdM6sI55mq8IyiLrTnE4m/6u+FmBLthwAARCAwrEu/ZvHurzH/ruWNes7yokJv/xLgOMhRcSzd4nAg2y4wkw8wzTBhouvC5TIydyXy0MitWoMf9FMkdE3bdmABfnMF2wIShIjNuiC1By1KRiABXgBDd3QVcOCLTCPnsmSNVADNuhJfBCOJNhNA6ixTlm+JugU/pGy4iQDYwBDZrAtLgjDJUgA2tRO4jEy82gyTGoHNxgppys25eObBvDOAHiWB3nS8kycB0DPYIqh76KcEtAJ93xPc0HA81qXPEO8IHoRxqunFmmKwsRPiIS8w8zEIphIiiSrseq4A91IyUhQE6ghDdhTB13FCdjTPcWA8ZuQWf8UsSlYABugDU4YCxdwgi0ABiQLNyZgummIjZ7sh1pLgtASrRYQBUQpgyaogaKzDjYwuiWrUeI5jyUIx0x6gxfozWZLAG/sAu0MIDHgBUwCu6mLwVwpBizIAicgFgAAAHgkquqK0gqYUioVpizF0kEcAZ6AVn/00i9FrztzwGkSosJsxKdYL3/JSK8iTDKdF6lATHr5M4d00zcNtIvsKqewUzEZL307AQbl0z/NgCXAgAUJzQjoCA1oLBGbvSdwgicA1ieoAXToB3voAhsYFtYUtyaghp70By8QBSRQAWJkASVALKOMLDYo1Y8VA+Aoht4stiUIBdtSACQIA/jYRmb/Y4IkAE8BGAAmnVkD2Daw+4QF2Nloa4Fo+9kuUIMqsIAseALBUQMnjZZ4y0ON4L+7BEC8FBdvAZG+PIEtDbx/q7Nq9SH6dBFu9dqtghfnwbMHK1scYC8OPMjGbLxrokQBrZGLdDB4wYEwIZE3o9cMAFQNwAFR8AUT21d/koBpkT0oKJA4ygJt+EV72IIngAIMGJYLCDdhmNhd2EUWqIkCQA4A6oUyYAInWAMz6I5WIYMlAAZa9caTta0XWFn4aFQdpVkmZcu1HAAw4LZOiN3YHYAxGFpj2QLo+oWkhZAVmksXclo/hNoQoFpv8TsRudrAo9YTkU/DI8gg0irC7NYd/6iJE1AXO4uXbe1PjGzbTNymysPIs7UnO5WMctmADGjfDMiBUehbLmgCfuK01GS5AqGCLPCFX/SHxWW1/F01J6iGiQ0DoMyBmiAA0mICMihST2i+MoCtUiVdLdlOG7CtGTgClu0CF6CB8xAF2MXdABAAlAW7MxBhJh2AYfGwJ6iCnvpMeJPHecwulQCBx3lavMxSfMu3PJVWvwyKnzAKoRDIduna9RpTxyA4HUDBAigBglsv98IKwuyq/PQqqZDAPpPECyRXbsWBO1Nfn2Bf99WBJmidjdSAF4QAfxoJWeSbEOtQbJhYe+CCK9jBK7gCLFiHf+jJz7qBAiCAAljRJf/ogjUQBiXUjqkxgwdOi/gwD1G4Adv6BCHY4HADFQFAYbZEAjPEZLYUgL7hggZogCioAgiQgBSiuzeay3qs4ccx3hiyjCy9N50AL+d9XiBOwIAMuKQgih2gzyOu3sQTxQ7pAB3IgRwwW7P12ut9kStuxCFyvLCaxErMT3tqHpGz254Q4wxggbwF1M/sJwgI5341iZPIgIqgOTXoh56c4zrOvTu+Aj3uyUy9gQ4J5BZQgiRsAzbIDjPQDlEBjl4QhpGyrBawrU6Y5KGp5CDFZAAQgBawh1ZF4fBMywVggL5RtYtIWvyL0gyAgA+o4RBYCf9Tz+UVQH60WgOcKkMESKL/0GUfGDxfBuYjbh5v6gAeOGZLWwFjTmZgbkSf5qpxbcxKlEQufgoIkwxsxlv39WaSDGc1ngAWat8KUJbCpQIsuId+4Ad86AXmcmc8Rod/CGsUpaiaMIB7FoWjawPn8+dvZAPu8A5UeaB1aAM0eAM08IJb4IUuWIIvPA+ZDc+GbuiZPYB7aFUEiN3wnNm0ZIAFwIElwIIjuYLgleE8NLMatuH/Q7PvghwNgVYflqouXekhtqod8ByY7lrRaQrQ0YGaPgGcPqMcYIDXPtvz/eVpikBxbS+n0AFHnJfTcQwq3iqmcB4wzual5lN+9Sc1HmdZdF+qprl0iA18kIau1r07/8aGPf6HWsOL0ApkzdUOfUYUBSKDbxQGl+qEl2Kt6JuBN5AyuEYV7/COMgiFUHhOBdjZnWXslK3ZiU7LA2AAFsABJjguLKCCY0XlecS7y77h9FRPbikmmUAmkekJ0RbI0k6XlxaZkDNieBk4HUgB0YsqHtABZEZfZP6Bsq1e3YaKIHrpH9hPcg3ubtWBNEpqetXbBk1ucO4nNm7uqcaA2Vu1N+CHfbiHcxCFHdQ9ZNhjih2kJLjcmmCAJFgCT32g5hjvZusCtpmPIGWCNiiDGniDNKgBL+iCl/qEUfGEr7GOsHFrNCCUM3ggmYIB/lbs//6iJ9CCX1CDX8CGXaq7VP+eRxe6bMxu8H0cJgiv5Tj7x0NUl6AQuXXZTKCI6Q4f7hXAXB8wZk0/5tlOZhov5hwYzCAguLAFnch4cfzc1gYT25fOnDDG8Y4gyQgQ538yiTc6CQoA8ilQgzm5B3YYg+rWPWDI7l1QsCfHXAOY8iQUm4/Njm/sgmEwXS7vAidog3jAhTVIgxuoDxtLAGh7gQQ4gLT07wVQgJ9Nxhp4gTeYAf5OSx5hbDBqAmT4hWBAB5AA9Ll8IxcSAZV4nJDWu8dpiUSPcC4tER2CXpGTjHVJEJHZAQd8+Oa59JrY9J0+I7PtdCAoZh1wwAjUMwfc+NzeVm5NYmsOmROg5RF4AL3/7dMLo/UIiNJwzvVbyoJzuAcjt4Zgp4IryIJ++Id+GAcFO4IcMICyvgElYIKjQ5V9DsOmDIZGfllrjwe3dgEwCANByrZpQwCZReyJDgPgegNP8M7Edvc7b4Ek0HMsm4J7H7N8r4AI6ACVuJCVaJxWxpCYyJDO5glC5AkSyAm/O4EEFZkE4eUe2AEa9wGGRwGHh/jVXuKacABjBnWcpnhNN9uNN/XBPNPH0Phjtqet8umwfYzhRupTjAkTqFfk5rRZp/UeFwkImABzpsVguAd7YAd22IIkt2p88Hl2UDAkoOeyPmtPFRs3KM4k64L1eHpaZQNMKlWqBwMbU4AaiKwl/2iBxOb6AUBZcrgUsVdsXAPwFniCOnbUKHBSPWx7j477a+E/C8EQmBj4z+4Jp/KmAviAGeoumPgJkaNxNJIMFeABgPDxYyCQHwIHDvSho0SBAg5yQIyIY2LEihJ16PiR0SDCjj+AgCyYA8fIiSZBBgH5UWNHHTt4oIhpYsQIEQ804JwgIQLPnjwhAOU5gUKFCBAoZMiAAUOUKFC4mHPHLlovKlavYlHXj589JUqSCHFQgECBFkqWiCKzxo2bMaLeiurSK1iXumPqMikTL16bNTa+hBm1xEWTuF2WCEgcYPFiAQEG3NjL5syAxgMuG2jAgAGLFlumPNkSegLpoRVOo/9OfRrCBxAePsAWAeLDaxAibuMWQXO3bponTpgwEROFiRIlxBbocAIFzJg8eJx4Lp3HDowRXWLcaNAHd4QuGRYoAZGkRIvmc2TXnvBgx4ILS6RYsWPFCusTgUwcuKPlS5kkbofwAGka6LSTT0YBBYFQFBgVQQUZWHBBU1BA4cQy3YCDSzFXXXVFNVvdM0oSSATBAAFkMXBWXmshw4Yoo4ySVi+91FUXF10w4clefdXgBRiCEVZjFwEoxhhjAyiwIxoHJCbAZQNktllnONwwBhNNdFEaBUSpphoFBHgAAgghwEYmbGGKiVsINfW22wgkBCccCinQqQJ44dG3ggp78sn/p3w7VHeedtx1l9B3Dakw3nmLopfeRj4Ayl5L4NWnQw47oFfSfRrVNxBG/RFnQgghgPAAUARKYKBPCSooFFBIWYDBBRdECMUTxUBzyzLKZMEhFVeowQ8/+IgoxA0sNFQAAzYssYQnZrAxjRtdxCjKGGKIUeNdVnay4xs0kALGYUHWWKSRRApwwI5pIOAkZlEysEALOdxgxChdiGKDll12SUEBro0JG2wdfNCBmLYBWFMIvelGApzBwdcnchyokCd9ffZZHUYrmIfRdoSC7BJyK5BkEqMVWaqxDgJBGqlHGu3QUAc6kGeSzST9sEMK3rnUnAkikOrBAwBAMIEGqq6a/6BPRFNggdMSXnAZBsjk6s05W/h6hRb4DCsiWDgkm2Kzaa3lIr6imCGGDUwIiaOO8TjzbRJgeDFYDdoO0GSTlh0gDl9rKPAklAccIOW8NwiRxF36DrUlv6lN4ABtY5pZ5gejpglgbDQ5HAKccEZsJ3IdlLCnxcZhrAKglnaMEcivK7SDA2RherJFjrpOKKA7FOrpQg2VYHMLE91wg0n6qZBRdjvMWVwJQQ9N9AQ+Gchqq0YFcNTTTlFowQBLQBMNM9oE4ysVWagjrBdJsH+DAQ01kESzK7LFbBdlmJGM/UIy0S1fb3xCCHQTxQ3uZhcGXEZvibnMAZwRD3KsIQGDI//cAioorxbc4AhHSEJcbtA4x52GQRLYgAYqQBQIEKw1HiBTCF4zqhfmRjdAa5jDHGYc+BhHZqTzU57slDr6BApl2MkO7CC1gtkVgHW2UyLuQLY7QhlqBQ35wEiMd4PhUcl4FMlZ8pbnM+NAbwIKUlWqfsKqnkAgexWI0KzaGAULEGAXzIAGM7BhviugYythYB+JxEIAA9hACUwQxbPY4gJmqQUZolhC25ZgA3JIphM4GKANbCCkBTzJXe6C0i0kkwABGIBwB6igC1qAQSQkwStJ6ALjtsSlCgDlAQxoQAUmAMsU0uaFuYRhDIHmsDfZkAQ3FIvAPpACE5jOYjtIXcX/TKdE9FRndbyD3XyQ+MxFZQcijoJUy16SgmnqJwUdUM7NimdOLZIEdz2TSQluM5sHUKBAPEmVqqzXEwAAQClOaEKzzuICWinDG+7ABTa0kDVsCEsXI0LCDRjQEAPc4CyEhFY1amCDGpRhLTTiBUexRQpSjEMyZ0gCjPLlAiG5IIFO2iSUwiAZBQSAcJupoCmphEolxIiVpHHlliBAtAY8wFRDQWExXzimFb4QhiPwnMOcd0PjIOdypcPYxZrJzD2trlKf2l2kQkYfa16nY9Ccz+7+xFVvpoAH3OQBMXugKZNoEZ3pdBSg6IQCMJKpA0UrYwToiUZ7RoACEHgAltrm/wVSiOKk3vDGF4zhhqwFix/P+IqxWvBQHMzvWWywBhOWQL9jhIEZzgAHOLzhjFvAQzJs0IUuchEGJZy0RjcQHG2hFArJyCCmhSvcBamUOJx6oQs12KkrYUm0BwhAehR4AC7L1EKksjCpwLShU284lgJQ7KoWq6qeTFcx+mhzq2flXVmPSDtLWYpjFdFYWQGlOvJy9TlcTUFDHFAyk93svo1aXl2PideCPcCvfjUjYLdkScOGARe54MUZlsGML3hBHVfwVRa4dg4lVPKK7zOAWdDyrDVUY36dOIMbpiEG0S42xXvhixsWe1ovxLYuNqit4AwAih19QrcM4G1NEZfKe/8dhrhc8l72gGKaBxQTqZeDblJHNV1hloADAnOAH8Pjpx9eNZl5Qg8Qx+s68n6VLPIZ4pg3Rtbtvne8PuhBD3bQZhPUdyTnmQgL5EyRIQKKBym4awnG6WcI8DUCpEnaGV3pBC6MIdGKFoMzmvGMNxjDG2AIgjrUkLU81mMUGDaeWDisIk+ohRpX8kRGSyyGWzgjxYtNLYtL641bfCHGXVACjZ9kgCTsiBMBCGUo4yWvKwaBfaMgRZA/uEanJeiVSC7qC5mc1BrW0DgfiPJxqjzVLGNbyzro8ngjVV4kppms89n2dntInfiyec1tfg54HnIyFdSZIpc6q55TYJwUjjP/wAYKNIGDEtjTNEEdAh+4OtJRcHVoghfeKIUJsoEM86mhH/dYX/Fw4NACsEAJbyH1WphQgxWxARmnbkaqU+y3/z3DGaf9woHrQutaQ8kGUmkDGtIVSpnKq5SJI+m9RCHk0ziNX5Ir5uWSCrQmQ9uGT40ycsJz7Wwz82J56rZ84xuf2RGgBPUBFBC7Xu49VV06gOrBdHjQgTgryjymTLtLdvcc/4YA3x3QN/XqaT3tWYAJ9xgWPvre93vcQx2c4MItiLABL9jRV1jYBz54YQNzXlxsE1WDGzyeozWwoS26uAXJG92MbnjrGc2whS5IUQPDHAbmULrBONDRF8LdnIIu/yhlEFAJI3wJGYRCJzrRm/xsaC+92slCHZ+IjzHj81DqZu02Vy92Igd8t9zzsVifzu32l5QdBRxA+3lasII6oyyaXNdzceQ+d6T1tXp3d5DTnqAEFrBgMw4wHCdkAIVdEMEBQbBGFqbAoSukzy48XvGowPswgPx4wrNQnid8nGZNixeEQQSGgRiEQTN4Sy7ggi7kC+odhgHAHIe1QTq0wRsQDgONkgIsgAsowA0gARLcns990Cv1y9AJzKg4l+/9XvAdR7JM29NlmQ9Sn8VQR9kRIQ9cTAEEQAFEX7mh2TGllXxNB/YNofaNhdZxDH2kFwusQAvAH/xBxPLNh3/1Wf/B+FmA1R2hKc2xYcAN5AAQfB+VBUHxaEIMQEETJAH0FYMW+B+HBMM9MEOG3YAKiIXY5IgZrAUDFuJadMHsMWIp3db/0MAhLYEX5EIl5sIuiMIBqJ4ChOAIKoAo8RYCiKICtEALvuDPPU4GRA7v4WArKt1TcUCVOcDT+SC2BaF8nFsRlh19sIADBEDWLaGeMKEK2NsTSocxMgdzwMT2ZR0TWowWfh/8TV9ZqYDzDIyfOcA80VOgrd+xXYANfBSMGAcpwIgmuECFLMEsissU7KFVZEEviAGG2QAO9OL8CVIClgGJlUENNMGHsQEZtE1dkMFekAMbmAEZiAEv4ALnqZz/N4QBAsHcAXTiG8BA4WyGryGAKSEOEuAU7hlbKhIVs+mSLtXgK0obB8SiLBYf8kFdD60AnaSVFOric3yfChBAEjaTfAgjmlUjMcLEntWbXUlHTGCdFTojNEbjMIohwfjZ2e3ENnKjPTWN04DjR5HCCXyAVc6ABdhKOm7AvbAjFYQlFTBBKhWPKQ2iDRBSGZQB5ZEBPzKBWvyjGOxCXVbi5u0FOrBBG+DCQjbDXzaDae0CRNbaAZwBHIwgDVikr8XL8GxkR8IgTz3OLbEi5dxgdEEZLKIklV0X8S1dS3aXnuzZnMwkEabAnvgiAUAf9ZVOD9kJfKTVcMTEaDpHcxSl/1U5Iy8iJfWJIRn6WQFoY4HY3RkdW6xY5VVmJSl4AQxwpRTgAJUVQRg8ATu2oxMMYE2lZY6wJbSYAT9+mBsgZGvlwi2Qpy3sxTns5S0wA2D+pcrpQkrRmChpAhygwRtwwgFoxkzJC/GgEs/B4E6ZRpdkAAEQzGuciTsxWw2GQPBNW0p25p7oYC1eW1XtyZzApEwq41C+HbypQGey5ndBaOnEpGxaqGza5vN5F7wp3/ftJIVWjL09zzWOE3D2FWkMGIIUmtMYpxccFlaWAhKQggJwJRRkAJWlgBg4AXVaBWiYE3YWAEQVohkY4hnwoyiUWheEgS4sJHnegnnGA3q6wSx6sqfKOYMutADhiGICxAAnaMImaIImCEImEIIabMIBGMBFcob32dSPaVxAAAAh+QQAfQAAACwAAAAAMQGrAIdPf0BNhUZNhkZJgUNKczpObDdeXzVoVjVpVThnVkBiV0VXVFFSUlNTUlNQUVJOTVJLS1BLS09HSVBISEtFRUdFRUFCQ0A8P0A3O0ExNkMxNT8zNTkzMzQ1NzA2Pik9OihGNShONCZZMyRoLx1vHx1oIRtXJBVMIhBDHww7Hwo4GQk2FAgyCQgvBgkqBwosDwwxGBAxIRM0Ixk0Jx8xJiQsIScoIigkHyYgICcdGyUaGSIaFx4bGBkfGxMeHw4dGQ4XEAsQCQgKBQYFBAYEBAYFBgkICg0MDxMOExMNHBMMJxcEORsAPBwAPRwAPh0APx0AQB4AQR8AQiAARCIARSMARCMARCQCRSQBRScARygASSkASikBTSkCUSsEUy4JWDUNWzkMV0QKTlEGQmQCOHgBNIAANIIANIMANIIANIMANIMANoUAOYgAOokAOooAOokAPIsAPowAP44AQI0AQI4AP4wAP40AQpAAR5IASZMASZMASZMASJMARpMASJIASI8ASY0BS4wDSokHTIgMTIYUToQZUYEeW3keY3EabmkXeWEWf14XhV0Uil8RjGEOjWIMj2MLkGQNkWURk2cUlmgXlWkamWsfnG8imm8nmnAvmHE1jXs4fIs5dJY6bqE5aqk4aq01aqw0aqwzaqw1a603bLA3arA3bLA3bLA3a7A4bbE5cLI6cLM7cLQ7cLQ7cLM7cLQ7cLQ8crU+c7Y/dLdAdLdBdrhEeblKfLlTg7lhi7lzl8GHpcmXr8ufs8mkucecpbSQj6iKeqSGcKV+b512b5Nyan9wY253YWKFWVOUS0qrND68HjPCEim5GCWvLSKoUB2ibhqteRmxfx+oezOidUSjeE6ielSegVeQiFaGllt+p2KLp22WpXWmp322pn2+pXXDomnKqF7Pr2HSs2jUtnTVuYPUvIvbwYrfw37nw1jrw0Dux0HxylXwy2nty3TnyYbjyJHkypXnzpnozpnpz5rr0Z3r0p7t05zv1p7v1Z7t1KHk06zS0sfM19/Y4eoI/wBVyar1CRQoVKpUvUqIsJWqVAkTgjKVamIqigczTjTIUZSpjx85muJIMhSoUKFMhRIVKlXKjyY5tkxFKpVLm6BEkZS5U5TPlSiDjhpqMmjMnCtHiSK18qeooUqbhoJKdejPpFWhSn0KlRTToCy9oiR1cixNUqhqoiQq0qBKj6Z0kgRJFyRKjy/r1kVpV6+poX5ZqgxpjJkyCDl27MgBopnjx5AdL+OUKFEYHiWcBQsG7JAnVBAjih5ts3RoVK9eQXwl65VBVTtjy94JM+ZHjyJn6nZJVjbKkiybykValGXYg0KXok3r0+eou2utZnVKlatVo1Kxh/LKfftZpjbRkv+ianrkxNq/RQ72y9eve/dwa8vtSxdUsWXHaijOUYNE5P/NMCNCBzgA4QIJzkigIA6HfJJQaqq0stBoDyWUCkIPLpRaLbbU8hBOFRmEU1uznTdXeRzZ9FFpZKHS03a9gVITSy6xZNBVRW0Ho1EspZUWUz6RgmNWVT1lnVLNPRccdmIZJZ5XoNFE00yoXIfKlTZFeVN65p3313rvhRlmXnTF954nxmSQmA42jPAMgJExQ8ILLrjAgjPN/NIPMBzgYAhoqWno0ISjsSZLawtdqdArt9jSWkUgPgTKRV7GFqKJItLo4ocbgRbKlS4ahIpK38VUXHplLcndV1Cu6ipQQEn/x5WRUCU565LadcedaZ9eiKVp1imqqIVZmubie6N89JyYzDbrV6WeqLmDDjmEEA00cEZGAgsutIBgM/30EwwFNpAhIoQSBkphhLMkKpqhEH5omooYhVRiaW5hVCykvoJ65XIyrrobdmVhF+SOT3KnnJBh1WrrkURq1ZRXCy+lnI819QtqTVSBqgpCw/abpacXwWRmsmY6q7KY+YIigQ371XDANNPgmW0zzjhjggnfgtuPMRNI8GdFCqUbr7rrKvTgohSaJu9IR4V4KUQkzbuvv6Bl/S+MGW/3K0oX7qgjd4ouhQrCCv9U3cNGjuecUuPBCreQDC9n93JYk6IKV8t9/+w3Qx+DDKqv5aVM0cqIN8tRtDpMa4MI1NBsc7Y5V/5YuMc0cAjgEUqI6ISqKa1hhqTHuzREKl40r3mgTYrT4JGODPJDUWqdt4+/ujTWsWWtujHZZ/873lB0N9ccxUgSb2RzXJtNMZQ//issc1ON4m/gw4q2iuDY01saXSUnrlf4iRuEWMzhhEPzmzfjbLljeyLTACcQvoKaK4HmD3qh+hO67qQVMoW8XGc1Y9XuNKG5EPaw5i+8/etCvhIPX8IDvB9BD2TDG4VXNPi8DSpvYVahW9rMxkAGRiSDGLrSKkazihWqooUuxJDfBge7FR1uReQDiffoJT6/MG5aMlOHOP9oNgL/AKhySLycNxbQgE6wxjUIQdQsZMG0/FWxdKkwXYX+9iGQaSxLAvSXxhYYOMBlr3uCw9JBGAg9prSqgXa7UghdRUfi0fGOvtvY9Tz2saFkD4asEA0qVjhIGL7QhYI8oOpKMyqKrA6HrHike3LIMgmsiTHQWMc4aBYN9h3xfZcLBhM9IQv8QQQ1qTmUKvsXkVakyyERMR0iI3Ia2wmOkVhKGkNANUvOlfGXu9SjAxdYQjmKAo4XdFX0Fka2OE6Pjyvc3vBYCMNVsAKGqWnhKwB5zWr2Ul6o01LJShPJj4BTdTg0BStsiLhPZEAxbCLBMtahDppNA1twAuXlhLH/AAaAopSvcAWGDsWaKRI0NfgbVLoSgshABTKaghyNx7aHJT76MoZn1KXHuJfGjMoQa9jrERsdiDHfOfCkF0xhIVlxNqWw8JDVZIVMZ8qKbFrTFS3spiFpaZNIJjIV5QRqJG0CzsOVR53fsyEl6dIJmFGrBs5gxjjqOQ1p4PM/ScRT5X7WAAY8EaBXOlQrXOHKVQaUrK9wZVoZGi9YvvCtEQHZ9igkLF8qKpCD9NssW0jXjRKTjIkkJshWUkKS6lF4FYxjSodlzZq6lK+Q1SlNrfnE/M0Up6xwRWZlak3tqSKQDOUiTVUhwA9FhCI0lalQHam6dYbJEDeY1g1CwAxm/4iDqtKQBjM+mTOcuc8Z/TjGAowxC4MeVBWuKO4skmtQVzjXlQlNaytaCEuHTDen1uQrLXW5vW+G9qVwlej11jXXNPZNsELqKEWLKT2TGlaPffXKNq85U26u4hUyTQ0udsELX/TiF7zARS1w0ahZ2GIWtyDwLCTLVxkiEkOgtZBMWzHU7dZUtakD6lLr4rIcPNU/zKCGEKsqjWfsFqu/RWI/FrCATsyiFlOEsSxQ+eLiuqIWqoTuWNWarvxGiLM5BTJEExJhz4L3kPQ9pJI1KtHvmnG807OeSn+XN5Q2c7EMhOhzSHFhyuaXs4FSpSxusQt/+OMf/zBzL3bBX/7ygv+/veBFLmqxiljE4poM9Wae3WVNV7pypsRKCIUpTFSZEguoH1nn91ymA2pxABmOocY6hphbE98MiTkDRgMW4AlbdIhDtfBQapQrYxsv17nPJSt0NesKWTSWFWo1NF/BTCGd3je0tsZuNx+q52gOOYVvHRYvyTgK7emZIXqD0ireG71BFrK7DA3kUALZv9TU9HOjPhQufHFmNHvbzOAOtz9+4YtdlPLO2a3vCoGMZ4j+OcKz9LNPIySaBGoY1qZoRSowcIMc5GADhWmGpIdYVWyd+IiOqRwwfhGMN+siFwT2tC0UIgvlFrfiFh/rc/3M6s1mlpv05ayh2XpfPbtV3d7/VLess6vdlyKk5d319fBY7utCBtNf65Velgu50n+NYr6pbBdrcIGLKRp4Fvtdcy/+6+2mO/3b4e6FLm4hCzsjneo0tTaFff1WQM9VNLCmcCAp/JAJEzqSMgUJKDBQgxzcAODLaAY0xiGO3Fq1fTbbaj9+wfdfjFvORMexgWFs8Ruf2rnL3XFmn5tW53YTpzi9c2pl6orPwhCz1k63relb8piy+6EMzSsMGVtNVfgxptVUIS9HD+x/UdSbPF8h3LCbykOt4ha6iDObecF7bqf56cB3urgBnAuD7lcXuCgl/mxBYM16s8+83qmf5f3nz8L6+mYf9Nr7/XZjxN22lM7t/8EvnbNwmf8XwABGP9K8Zl08HOIHxjiMa4H4Wrjy1KXMbCkP5VzkqtLjrKZZ14Rqzrd4jbUKqCZ5M4Vfr1ZfMnVnS/Z8qTd6PyeBFmiBETF6F9hCVTIKnMdNssAKY9YL4uYPvNBtwZeCUAduxDdFtqALbIZ8ofaCyCcLirdrCBhk2RURYTd971Z9E3Z9FCEBbfd2x6AMjiEOm2R3noR3wGV+4eIP4ZJ+emJmaaYLB1ZcoWZxyzULtJB4rcZ/IthqqKZ8AYhqDphZaYVfznVTmNVNdiZyHmdnCghIOmiHQiZN18YaDLaBFvhszzZ6zvF8+BVyFXeCwoeCKriI4cYLMv9IC7jHZm62C7gAg7vwcJ6WfygHcqnlg9Qnb6EBa6rAAEW4AQ1gDEkYfiXWPo+BJ3oChVD4C97gDd0ADP/wC4fgYqQWavPnhb54cWLGf2YYhgQogJfleDj1anfmCnQoeXamjM1Ih2m4a3I4WoPUGodSXAxIc37YjS00HmjBYNdUiNZ0KLfgd4uYjsHHgrzniLiQC27WC77gC7wXZ+14ibeAjI7XQgQodtnniQD5WWrFADRALRtQAoURYkuYW1fFij7Td7AIDN6QDcdgi8EgAZ0AaoS3hRVHfy9GeMFohmIWhocyhphFkq2RgAkYjSxZdVXHCgvGCnWYbthUiDKFSkD/Znspl2ve+Hwz93yTJYIyJQu0oAuKqI5ImWbD92Zw1ndOyXdL92bJl3/954YbR3nKN2if6IM82Akb4G81EALHUFvUsJB355DwE1zI0A3eIJHGYAzHgAwKoADHcAwbkAGH8AqetpFbWGN+qUrGJYyqhJJkuH8iOZh0yIx3RodV14wieGeutoAHOJkLyBB2yHIh15N+uEGkkHKcOJTZeAu9kJSkiWYlOG5L5wtPyXdmxnf+JWeBSYDDqHGON1Y9CJDV91meQAFgWQPJsAwKGTkMiZZpmQAlcJwjMAImIALIkH7JMAMd0AFHcAQSgIUzyIt8GWoYd3HcqUqxUHHBSIzi/ylmrNFq32lnh9KS3xmCmleItvd5FGV92LWTeciNQOlNxHOfkzdT2eiFuPALpUmaZ1aCTjlufjd8v7BmEDdFziWMyBiC/Negt9kKxfWPf+YQpJgDNlADJbBb1CAO1UBiDcmKe4cAx3miJ3oCCZAMMoAMC1ADPLADxfALWPhptkALX0gLvKijMtafOIZxIRmS64mShpKejNmS/6dyMqmADjgK9xWCnAefmOmZl4mfTiqBqbUKUCqC4EkLtgCPR/l7AZqCp1mmCLoLuRB/DRqe4kmS04d4mjV9/1gMFgCWILBb0ACiJLaKaNkP3zACKFoCJDCoJHAABxADIpAAIgAC+v9hDMDQCZ9wozP4kVuIowb1hV6oSpgamEHaqd55ni+5nsEolCXJpVvKWWnBh1D6num2qkGJpdXEHainefwJmqHJfLrACwA6pklppr7amgB2iXPmqSi5f6mGahcqp9OnCsfAARpaAybADHkaokyIlsDlDYFKqIOqDIe6AjszAiGQAxnAABjZIeaKnTBmqcWFqbTQn9vJqZ5accW6EJ7wCY2VP+BJUP/3OdeEEDaJKKApZCX5ajQnctWkQfMZZPtpqoBpC7v3XygIbry6jr9qplApicgHr/HaamVFVhxLocrqZ5/QADbAHxyqDOFgDXvahNlCAifAD9iAoto6qNRwqHb/YgIlAAI3kAEYIAGRaguNspd9iaPqqlybSrRG164Wl6/xeiidgAPiCqmfUBC1B6+muhBaCqHk6aoiqKVDSaW5NhT25bVKSqqhSXS7wJqKKLETC3wVW6auyZSXKGBGp7GdWoZjhXEaR2HJdX/FwJs3UAM0YALJcA2RMw3X0j4k0AIuAAT8kA3Zqq01GwN1ggImAAIacAwScJefcAue2yi3UAteyqM8KrpcSLQ5WrRcyKnAeCjRsgPTmQM4kAG0m4v45a6AGWadqqpbCqFK2oAw5BUhN3k5tapaeygvyAvyGG4A2m1W2LZN97YWC5W6F4OhC4wGZXE52rpB6ou0oHHf/6uNxoABzxqWyWANkXMt45dwzrAtjcsDPMAPyXCiM0uzIgADdeICKEADGFAMEnABHJABtfC5Qiu02Im6CIzA67qp3svAGOcJEhBbsHsDN6ADgXsDNpABhvAKytWfn8W08WqqDEtfp8oK4/GZQumA+xqML3ig4RYMxvALm1AM0JuI0nuaTulfUclmaWpxgueFOCp4OCpm7TqY6zoLO3bEtfAKxUC+G1oDNaAAhRsN0bC+znACjRsEQQAEisEPxnmc9UsC1BAC+FsnL1ADb/kAFnABNjAGsgC0EhfHQoujnkbHloq0CWxg29vByvUKh7ABgUsDNdABNXADMVrIPHAEUf9bUNeUvdkrZkYHySE5lAbrpLXKnwSVhd37xo2iCy7sbcAwAMGwCZoww2Famjc8vX03j0u3wxCno0GMur0ouj36Yl+YjaILy+16x7RcDGoSuFAMAsiQDMpwcDrTAkAQBNOpGIpxDiIAxvULDWNMJ3XSAxTwvxYQARcAwBnQuXAsx+AMzl4qxwh8o3esrl/YCRiwATRAAx1AAxwgyIUcyDGKBDlwCKAwalyYr4+8rp5bxGLGpd4Ur14ItLlwC6uLdEQHcbhwgooIDJqQCMbQCI7gCJpglAGaygbad8D6lDrcylH5cES30LmQCw/3cMXgfu/H0COdiZR6wEQbarTgChD/XANPDMUW0ADKsAzLYAKMCwRAwAM2IAF1qR/fQL/1Sw3TnL8v4M7xvAETsM13OWZBG85xPLpEe9VYXcd2nMCvkAEbsAHR2c6ELM88cAM0kMgxqgNjYChAzK6OXFxfatIrjdAGtWydWY7HeyhK+7kw6H48TGC56mYw+LxoBtGZEAaKEAmMPQmYsAmn7LYVu5qU7dFR2Y6YzZS813Dpl36bUQybEdqhXQykTdrEkNLEsNIjXXQfqaOuQAzLEALADMU1kNOZA6NA8AIhgAzFQAzDQAE7gK3QPLPUEA0gkL8uwAMc8AHvzAEXENXc7M1WzSFWfdVczdUJjKleaQEcwAHR/znW8qyhNGDIhYwER9DNQLzA6Q2JJq2rqzyPl4imoJC1DJuNFUd0nvuOu9DKqtl3/XWg5Ma2t6gJmVAJYcAIkMDYkTAJlbAJ6yfZk13ZOTyPOtzZwLAZFn7hoj3acOmiC1ABFvABHkADFlABm8ZiC4AMx/CWLN7iLF7aMF7awEkCUGwDNoDBNbABEtAADRACyZAMyGAMvt0ANYAMOCuoSX0AMoDcPHABFXABzf3cF8DdGeAJBOxpn3vl1W3V44zdX4gBFsDd3d3dYi3PhswDycwDRlAERnAEh5DLDAyJKg2xOOyaWNi0lajS+93fHP2r3vYLBJ4Ji5AIjfAICs7YDf++q6b5tqs5jxmu4RsO6TD8lnUplywW5iAAAjMQAzDQAz0AA6Ae6jAQA6Qu6qPO6aMuAzNAA8z9AWFeARHgACym4nVZl3HXDCbQzjdu4za+ARQAASuaDEI+DGmyM8NNqCMwuUzNAxRQ4hdAAzYAzw+AAdw8wFl+7aCL5VW95XXs5dES5uDOARbwzlB8Az0Av8kcBEaw7kggAVytXLeQC+59wwoKmCwMj/H9X2r7tn+uCZhA4ImgCI9g6AouCQyuCbaolBvtmo8eDMWg4Z0t2hdeDB2+AGr8Ae08AzMgAxwvA6RO6h2v6ho/A5mu8Zl+8ihf8iPf8aVu6j/w8qEO8h7/jyAm8AIyUAEVoLMUTMFPLALC7tvF8ABIPbPPULNl7AJnPAETgPPPTtYAvAEB3LnYPvVajuXcbs624Aka0N1OTQMgEAIiYOaIDASeDtQ3wAnd7qVJ58I33ILbmY36DYPKu+/8foubgAmZoAmacOCOQPCRIAkGPwmUcNES/+gZvuGbAZcf3gHm7uk98PExEPIjT/KZDvYIcPkJcPmav/kJsKLZgA3egA2ijw3ZkAyZr/kGIAIhEAIqv/Ic3/Kg/gKmDgMaP887wAO6LezDMAzE0ABIHsbSfABH39QTEAFLH+Lv7NTOfZdWTvUjje1Ae+XZHs608AkaMNaC+wEioAwl/3ACMtDONcDxoP79GID28Q5xJb0LqqnRLIiF2GuO8Cj38ijhEg7RmHD/mWAZA78IBW/wlEAJAFEp06ZjBQsiQ7ZAocIIFSw8BPFhhowYMWRclDFD4wwQHUOEMIAgQbJk2bCdxObt20pz5s6dQ4dO3syZ82zapJlT3jx56M61XAkOnDeU2ZIhS4BA6QERIUBw3HixogwaO3gA6THS2DCuDUqQABs2LDRqImC4QPuCw4MIEyY4vNCBRocOHC5QwIAD1y2+fXHl2rUrV1/ChQvbumVL8WJaGThwoEEDBIJkJVCskFFDsoimF0EUu4VrFy9eunj18vXL32rWrV2//rUL1//sXLl02dYVLBgw3r17//qVGjhwX8J/Bct0CdNyTV8aQYIeSbokSZSsW6JUKczEqRUtYsy4EcRH8iE4U052Epw5mTpr3qyH0328mfTf38Qvf2d+mvFi/gfQJ3PAOSmZBJrq6IargqDhKGOI4eqYE0r4SiywyArhhbRgsICtCSh46yG56orAAQo2wMETvmb7S5fAdNnLMBkTO2yxDG7QjIYQkrlGhBdgAHIypRAIYYYPXBytF9KEY0211oBrcrhfetvNN2CO0003KrPkMhhjjDlGIQvkomGDTDC5xJI0FwmDEenepE6SSShRE7tGMgBBBAMOOECpBP4EFBmSsAkHnG//XEKHHn32sQc+m+iZpx57Jo2PnnoutSe+m3TSD79LL80vVP3kice+/kpFtVRSZ0LnGxp0AIKHEAoyppgIZaDQwgupAeEsF154oYIHhq3ggg9FlIuDCB6g4IIMPKHNRdJ42eW2FmOcMdtbDrnhhshEUEYZE36EYQY/ERBhIhqC+QW11IzrZ7h4gYt3N+B8m/LKLYMpphgwF2ggAgog6ugDiTTy7ruLZjBzuTQtwSQMRRyBZDo5qZvzOksmqWQAlVp6qb15Jt2nZEonPTlTle+x5x6WUYY5Pkk13fS+/R6dOb77QqWJJ/fqS3W+mJDRYYccGqi1X66MAWJCXUmgJhoZ/3x9oQdhh33gIbdE5KCuCUy8QC/bkvSlFyUDe5HFFdXG1rBOcpxMmRFGmEgGEUhSxqwfeugBmH/6Afw1f/pZbUrgvPwyzIUeiIuGusHDKGHwJurIo4+aMu+ABTS5pHNL1NSkzUgksVjOSTK+jpJGKtFEHpdLdhnle2B/ueXZYZ509tdTplTmmXkCPlR6hpeUUvlE5Xm/nIL+mdR4zrEAx2O+LAbCYYpxgYUKLazmgBg0/LWGCijA+oEP3aqgWBps4MCCtvLyZBfjglNy2mpzYVFtbW+pZYPxELDGNZLBFLuRJBnKIBIMsFIlYOgGTAkZmFxqIAO+9QAGMbjgd6YCuf/waKRymRPJSEgSQJQQaj2J2sc5NHEmz0EsEWF4BJxOd7rUYQd1rDsH7Eq2Q3vs0Ic+7CHJXFY7TE1qeMObB6R8drOc0KN3uKNZqKK4RCaqqnlAi8c3NpABYliPK1xxQQtOoKsSdC8GvwIWDZglLAcMa2AgSl8HamADGnSoWRkIxpOIU79qwSh/fslWLSogEh5doxoCTMEB8KaUENBgYRTBIJAUhpGNePCD5blcn0hikhIWSigtQQd97IEPUuLjU5aalAozkZyHXWITYAhDdEY3JxqijhJzwo4lKrGJb+jwh7/8ZQ/3MUTcMeqUkIJUz5D3RCg6Cj5RzAl+ojmqU33/wwIN8OIXhxHGFphALCdIATUOcBZgwUCND3CABRzQgDZO4AIRaEixRnQBZoXNSU8qTR914cf8zUZGisEFMrBxjWuEAxuHvAYKEKCMZKCrSJG5JCYx1xTOaJJHJlxPPCylD30cEYpOvNQRiwgzfKBsmPLQBCZYqSblHGMJjnhEDGdpHVvOEJefqwQjvLHDfDBqdsAE6k+FajKUgWqKNtEUEiM1UiLmzKhI7RR8GsUzKmaRGxqwlTa/2AKutkAsKDBBWaYGrBcAoQbkYxY6HQBPt3xInpExFl5wkMcn+aI0+6wN/v6iV39iCzG3KIZQwBEOg1bjkCJQJAIOEIKFzYAG/5wklCcPBZN41KOk9aBHE5E60uLpDma0U1nuXlbKHc6Dc2jqXGo3gQEYxjRO1bmldW5pU1xWQpc6ldQwhQlUHgrzp7RjGaNwZ0RkNiqkmE1i8YYbs98l72YwQ548zPENb3CDGwDQgFa1eYKuimUFB6CGeagGBCCspY0UiEADGjCsCVjgWGOKzAbacgEOCEOP1LoNX2nTz7bNRhjraQlhq7EUPqWLkhdBgKZqElJLHdFnyf2UcidV0tf9kKM9vcenRunDRe0QpahNrXIwMQAcLCKmro3TJOREU9rOqRK2rcQitjEP4f6WtyT7ZYWXW9TiSZhkLdPtcGOXKeTlB3c3If/yPMyBjAJsw8kA8EAGtPtFEpTABNsjwQqiwStf/WoHO6BnG02UXnZmzb0WcIgc2WciDOwAGFHqxf3429e90IIwf/nGeoRi0Lyd4CMYgcEjRQCOTFXKibJjsEiLWsxF4aNkHd4HR3doSktdytGQLplpQZxalW5CAhhoxIldG1MVm46WLX6xbWUsXN7yVne+xHHLYMaySOHOxkSV9RB3N9UI40e0L0PyPc7RjW14gADbEEABPOCD7A4jm1x5GglYIE4QpMUFPMARBdS7VoF9jZ0RuIAFKDCwC6yPfQLbQA6KIaWz6befftlLjIyRADSH4CEWAAENeFBOIAFpYdjo8cz/UDnK42IWlSxTLsvugekdcnRRryOlPSx1D1L6cB7b2HSaVNqIAWxAEc8R9YmpM51JOMIRp6vO6V6cnZxu4xy3DqpwgcxDmctuyLzT9Q8VvsOdB1lmhUbyjuvxPGJvQxseKICye/ADsz6byk97gThlgBa08IB92maAA9poPgqsc60WuMtDyt0DOroFAzZYN/1K425/huaPuPBEBnCQgxvYwAY30AHdu7WDHvA70OUKB0hRqehMDbyItUNZKSXN80gDs/D0oHhpUxriS1Ri457GgiIYEfJHQEISniednExu8tOdHGMcy6kA5NFqHmYYx8HEdQ9fpuuh5ni3wxTqyySs/ykfZ+oc1XUysgnggSX4IAlA+EECvOF0aJNxBeI8I9WNJl92Zl3ra+36AhwwgQ1wwJ1x4dtcIgD2HRijbO3mr9v7WQu54wAHNnA/Dox2A/fT/wZ9/9FFUiCC1Ut8sxo2uETrvcRztN4SrcYrmQLMlNlZFE2jPNvKBEdohADYgDaBqRODDjkBPYsZPZSrhJObIdtihAGgMda7HdarOSALLp27PZ5rQSDisd5ZKqADPicTgGRbtiT4AR+YgWTYCXnIKu16GhM4gWnwHqpzAR2wAfm6viZcqwpwgAVgnK6JCzLxFu/DCx0wBvvBn9qgs/zxhEPQgPeLP/fbAR0ow27Bgf/7yz8ZQABsMCYAxCynKrSAWy6Kc7h9KCkcYzh9wDB8mJ2Ly7jPwYQP1AQGUIJEaIQLjKmKMZ2LSTFJID3UA0HUi7EByCEUtJ0TDKbPCiKT4TmYazVi6h1M6bXf4wYbFIDhK74k8IEPSABsQIebwIYGmLJheJoTEIFpGIEuc4EbsIthaUIGaICvYZYIWIBm6b7HmAsa0AwOABEKsAEJEIy82qf8+qNOyAC7I8P4+7IciL8cAMc1zIG+U4EQyETMihlFw6yIkzWhsweHc7Q9xIfF+6F88MOTmrwQg5hMSLVN4IAlWARHWAQTi6lI8DyUGznSAT05aYSHPDlHYLlKmAT/jtspYMK022M4GFQZmvMlFGS8pjLFepAHbyg64fOAZfOBHTQAbzAHU7EJZJCAW3waFBiBafARqnsB9rkAJ9S6BrALrauAZRk3uuCADdgA+IqMtrCAHMiAasEF0yANwcifQ+DGMswBNPxGceRKcZy7G5CBEMCGeXAZwzM4kbK0PZS5kiolemxLUyIlh8vDR8uHujQtyusclXoxS8gEBkiCMGDEC4QOFIuER0ixUlOxFyO9FVu5RlCEi6w9SOvIfGy10PrEjzTB16E9oBu6k7zB4fOBlfSBGEgAc6Ci9/CGDWC+mtyyEACCtOiBx+g6rRuWbeOAJSyR9BmfMTnKMaGL/8iARgiQRmo8DdSIM72KO/hzv3HMyi9DgjPMu6LRgbzjSgQAB3k4tNwpNCSqtJFqy1Eqpd55y7eUSz+sy/O8OLwUsVTbJQ1QAkWQKUgQNfmMxEkYHUhMsdE7uVS7JcfkBnngHT1EOJLMLZ8rUGYKLVFkQc2kPYSbhyzyzAFISePjwVg8h9N0D2RYTV15vmgAgdf8ldjcgK8ZRgZ4gAzQAPb5mgvYgGIZkw3ogDG5gMapIxPhAAkwG7Mpm9KIu27kyqJxziN4zjP8sjMUx7y7AWyQOJMSrjk8ONcjqba0tIKzLFOqUlLCxws7z3yoh30MseVINUs4RB0AA0aoGISUz/9G9DxIcASMea2Rsxibso5KmK1GWARtgJ3EoxRLkYcBxDHEC6IXBKpNXBkiQkVVBE3j+4EZyIZvmEUsMpWcOAdhmDJdGYEUmIZoQIFf+RWrUxba/MkGkIAMODsb6DoWjVE0801yi4vH+BoKwAEczdHjlDvlzMrmPIIj2IFc1VUiNdLm/DIaAIfhEaI9rTQVRLg61JmZGB6dyCwrYtbLUi6UUs/UolOB2IQNeM9GlI40VVNJHL3RsRhxvc8ZmsjYIkjVm4micg+V8TEYnMPXEyLHQ5lnupRhCz4BGIACuALjS4IeMIBeUjCfsQ9pWpVgqFRdQYGoSQFg6dQ1fADr0zr/BmAACpAACdgADCgRC9gAFnWv9uqAu6CANIOMDpkAG3CA4qQWCXA/+DvS5kSCXDUCIxBSX53OrATSHUgAU8GUBussIKIHn/gJmAAQlyBadDBa9vgJpT1an/BSTvOc7MgETUCEJMCCzevWwjwxmBqdRxi9DSTXOK2lVMsYR1AEAfCGpn2JoW1aUgklt62P/4CJK3KP9hBan4iHGkTJJVACHeRBAviGc2geVLHboUUHhBVCCymBE4A+snqBGuAAHIjYJmwABuAADXAADZCACKhYGb0L83EvEHGruojRirWLHC0G5Zw7MwTSmD0CIyiCmv2y6aRd6PyyZDAHUiGepLKd/4bDh6CNCcpanvpYleVJlVRRoYyjhI9LEzphnUVYgr98jjdByEVghEVs09ExOVmi3jdRMXNlOZx6sUmw3m+gj/P1j7d125gApZdAFEQR2rWVX/mN37VtCXPQW31NSSUIzb0JzdD8gALIhm6Y3/s14AP+hoQVCxMQAXHyFSChAbywgRIJ1czNgIudgAcIGLC7gPQhn2UxH3iKo5KtWBvIANIYQ+acuyLdAdeFXSMYUug80iIVxx0IAZkYuCNyIoirS+BVX2Yt3iY6IqBxnud52s4Jgy3gAkVgOU3YhCzogRI70/uUhEfAXpiCBBVzBIo80zeFRBrKDl3Spb0kX52qmf+aaFbCDSX2DZCciIm61QmZeJ4a/EyV/Nce/AZsYKyl+1+kywaXdF/3vd+QGRAFDosTGIFqyBC0AJL2UUZ1IsYGgAANwAAUzb7tSx90+hCvC2GBqYAPqIt3mgAOwAAJcNm5i04Wdt0jKILYLVLprN3ZzYEawAaNErgJE9BRqkvpstu3fVZUKWIsCqX0TV68nAQwQGYweLGB0IKlC4PniI4Uk08JhEhwDVcvPj0a2ss6+ZzsGMFu0AlTUZX0FRCjDZkAeWP3WKKXiNAJBWBkcMngnS5sQIYQiIEdHE0PMIABBgeidQn2kFtK1SpdUYEDwAYQAJ+qQa83QkoNZoBRHVX/DJgAisU+tkArdaLNEB63D4Cr7UvRuQPHWy1SJCDp151ZIjCCV85ZFjaaHBBW7DS43Hk088yHeDDgc1AsRSIJw6oGa/Bpny4hlLCGbOAcyqMESACDRPgCJsiC61WEJfiBF7iBRZheR4wEhbRiiKwYk1vEhrxPk4OtMN5LfrQtjtMGwjoJwiIscIgHnBDaAREsQ1mJuQ7cc26P+DhUGxy+vnXFCsCG+5Vnc16JZAABfA5NfQaAbnhfAJlU7cIyEijobJiBhH4BCHAACAC3ZvlUCrjgC6aArHOjdEKCDdBgNhKzCfBk+jpKUwbpkJ5OVeZV2CWCIojh6KRO2sVZGcjd/8za4Z/S0poGGZhIgRRAgRMwgeNG7uRGbs7gjBDYhIyThDAAgwnAAiVYgi1YBDBIghdogRdABuvtvDNtSOrIarBm02qmXtED4zBlKYfRpUvgOAI4gLmh70SOlAc1Bz0+AV1kbhEYgf7u7+OuKAAIPpR8Ar72AbvhE51OBp528J62BmxAgKeYgR7o4wJI7Mha6yD8olwJCxWghmyIARB9AR7QuhIRGLDrWAwo5QueAPXKugy+AJJGWW7jZLYqFsiwVa+s4S/L1RaObSJAaZLmAR5g6aK5CiAISxHABuzsbQaMtF3+D/9AgfJgbvMA8AXnEwNghE2ThEX4gi9Ahg5IAv8YvgKo5qYVAAEHSASq7rxHCINnZlOv3V43Hb3Oo2I5ta3P+RwRWw5MIEQ7BYPxYO4RADiSdIlqGG7iRoFGL25Hh/RGB4EC0IZ8xUF/HU2L2O9N5/RNV24RQG5sIJAEmAF89g4Z6Ij9XgDH9vASKGjXBFEXqAEHyLoyay+wm0aIhoBtuz4M0IHXRVnzeXHadIuRvYAaCOmunOFd/XFWbmUhd+WtrGHyahqCIihrQAcA3DCanocpP4cQSIATApDjLRW5fe7UsoRHAAMm8AALwIEyf01g6aoWWAEVkIEOkBiqZgQsSAIlwII2echFNDWT49bDVLmxVpM/XyU0gZhLXIT/bFDrcDAHkPIPbPAzicIcTPoAAs9XCeXbJPjXDxgPp5Coy5koAPfvEXjJ58lve/7f0OyBjKAA7QoCIHiBFQCnH0CBH5gAEu8AtZLYFD+7DLjgdbI+ztUAHUACHtgAYp9o0B639qI/HMDtW80BH+dVXi0CIUfpXi1San8BJicsa7eG3M2ZSzvPnkAVcxDLU6JDlSklVUqt6NYCJeiaJEACm5/3ea93FSirJFgCZO6BXwGCI7BaMFCEgcxiSVwdLHbTg9/mvFSpVVp4vixEAhCAc5gwdaQ1cDiAa0hrTxrkcxiKVLTBfc1BHkQAThIg0EcJtA7qoI74cDhedCgUbDgA/xCQgf+NzWebWSMQgpoPgh+ogWIAew6Y2InNuhRX7a5TL3ZqIw7QAR7IAYzWOrcwehdtyiO9WavPWZM2aa6f7ZrNe/J6ARSwBrW2doIKB+WaR/P0D1UBBxEIB/C80u8cJX1AqYWnBDDn2wsACBtIgAB50eIgQoQrVqhY+IIgEBcSJxJMoiRLGEWNNm50JGmSpJCSKFUqaemkpUuYVmbClKklS5eLBJzLpw9fPXv37NUzZ02evHhA59GjV2+evHPeuG3bJoCAhydKkiTxkO2bPKRDg8YTOk8r0LBcw9LDR68rWnTgzHX9hg0ZiB49bBQbZtcuEiRGhAhBEiRIBGAajv8AkVHBAeLEDBg4iDDhgoUNOCY0aLAYMQUcO2xQQMzYAYPODSJUwMAhRw4dO3TowIGa9ZEjSHbENmKkCJHcuo3kLRKk4IsR1q6FK37t+HFs8ewxx6cvH3R56NAJBScCnD18+LJr1+f9ZvZzml62ZLSkqoMevw0mbN+CYcOFCw9OrO/iIRAkSbAkWsSokSORgDQJgSWZtBKCLiH4koKYVMIIIzXpw9w++9hzjjXx0JPVV/R8dQ5TTj3lgQ9U+cCDBwUI0M05RxX1VVhEeYgUUWBxSJR2aHWFTjlsdRUUOt8kM8Mxd9lFFZJICPGDMcVokENeHHQGGpUMPPCAAxNYcMH/BTVYsBgDDYAWAQc2RPCZmA480NkDj23w2mo6oIYDDkcYUVtsdhqhG59H4DZEEC8Ep0w1xxlnzXDXYBOOj/LQ81w803UVzgHgOIfPPd9BZ5N24mUyXkuZgNGBBwS9wIJ77i0Un3wI2SeRfCvgl8QSYfTnCEgfkVSSSzAl2CtMMFnCiADe5FNPPZjWc841Gs4Y1FJNCTCAB0v44MMMFSjwgQzX+pAiANp8c448yH6FLLIeFnVUjTUmi49QOvYolFj0emPkMEhSRRANwRjjmg48HGHDBIl5Btpia265AQcQVPbwAxdE4NliF1DQ5gRtXgAna65pZptsSORpG258EjGE/26AvoDCCIQOZ1xy4shcHM1rxSsPNgeUc6lzm0LnnXiaCA3qJgBs4AN7qaqqQkOs0veqC7HKJ+gPPSiBBRiKMFKJIwZWAmyDC/q6kiWNLMINUjzNw2w8MH7TjbQCFEDitRVkA07b53yTTQIy/OBDDx6kmE035sjDE+Iu5lRPUeo6mh29aJlDnVhinYPvEkpo7gMQMGwADAM57IAaEhxgaXCYDzM2AQUWUMABZaqryRiYHNxwMesRo7YD763dkIOesvEusp4mmzwEDxzAwLLLxIUjs8zIXYMo9cQZnrM5+ECnvc/QBa3JJsAIvYkxHvSQtNLtwbdqQ0+/+oLUUgua3/9+YWzd9dcMBvsrJpeYVInZ0HaPo5gDG+iQB9ykRS1v/SABWOlQTpiTlW8koGre8sAHCKANc+xjJy5iTuMYdxRHmaUeQOnK5Cp3I3QQw0gFeCEGfzCDBwRDAnl5DQZOp5iHPSwCEWidBThwAQYsIEwG80wGXGOBNU1gA6vh3ehcs4Pb3El4xCue8XIzBBsAgwYwgIEJWlaNRB0HUdU4ozLSmMYzJsoa4eiROSYnlHzwo479+AUw+vGPpWyiATg4FQsCmT71MY19K2gB1CQCv/jFimkqgMEPgGARjChiEY0gz9gssZJL+G8jJTHbNuZxj3uAKETTmtu1ZGCAbKDDQjz/MQpz7NHBndxjHkIywAd6cC0MFiAb3jhHPOqxE8QRE0fIOmGkyjEUrXxlHugQhgsJQIACfCAGHYCAMTQgstng4AJHdAAPLdOAK7XJApHZQOyoZLAMZMAGG8DSBDjwxN6hxk9FwNMVsZjFImDgF8aQwfKYt0YznrEaaTwAQhGqxoKSkTjg+AdEIxrRc4jDADI41SCVxj5HHhKRUFskI6VWSBi84Ac/sAgWMrKR8TgiE//zmoEaoQhtKCVEAICKtWSYDLyNMpZEQZZO7lGhnupEHt/wBly8FQMPGCBcWNlHBIHKOO3YYyzxAMcymYkUaN6lANIkwAdmsIFjHAMHIqMN/2fUpEOEgZMxlUnYY15HATFZhkoTYKcGLKAmMkFRBzawgWqKINg80SZPtdlTFoNAl2JQIAY5U0EYD7BGNqZxBJa9LGYVSqgxHqcfnv3sZ7uhDWucIKPpg48jmebRj4ZUpKlt2iMfgoSLaM0/niwJ/mKqCVMOoAA+mMoPQACOfOwjH6McKlCAKtQKzXKYQRXqObIBApOadKm9/IYwmTPKejynqmLB242aiZRgGOmrBZhBBzBgjLLecAccmBjqGjCBCSymAQu4r2VW5zoOYOBMiskMBjBQsCvZAIq704E984QEHtimirXJIhGEwIFjrFcGeEvGCcJIqIOOwAQiEIEJTv+AAhScoMQm/vAINGsNpXwDtJ71hrZQgCrTLi0Fr13t+1rbSNS+tiEkrUitEqE1jjjCEZbQRFOkhdMkYMsA3+ip9pY7QKHQI6jMda52jztMUmIDASDolg+sSzhznGMe3M0HPrjSFazeKLzfKK8058YlYzBAB0iQkw5MZ7DTvWkD4RSnlX7IJXRS7AJ49e8ERNe74eGmirOxk2CL4OCSmSwIG8DAMYJBgW98BRwmMAEC0miCL5K61KRWQQpSIIMRjzjDIsgGMnzp2V/oDS4gAMGMaZyQFaS61zbGsX1AqmMe9zi1KyDpSZWwhKwx4lNJnpYHoDCVa/XgAwLQxi9FaaH/K2/IzDphrj3MPMrjMtdCQq2l3rCRgBhca6kZxHZN0qwjNnOocm++i3k7MGcbHqE1OdCAYj7jAAoI5AYRUJ3A1RRXG1zgARVjJwY8YwEoznNP94wNbQRrsjtRmk9GsIG+j4EMcxDFHtggsQhOsBBTs7zUPc4WCCrgjV9g+20VkMEMBCnIg+T6tKz2tatYO2xiF/u1siopEpYggGdDZSoW4QAOTsrkbxUgANt46k1qaeacjNuDXH/ulZfLnKPI8hsI+NsFVfRLHcWRXiq8HL6lmd4AMyADIqMTDiJ+MIRR4AKD2cFcL4OY3DkGMpd2+AYkkAG9O0CerFmNwBptJ9l0/zw3kr5NFpGwmA504AOOQlfORICCR7b81KRXAcpF8AEPVODWH/AG4byB1BCkYMY6b8HOB4n6A6AA6O4L9tCLLnymweADBXg2taR9rZT+hxEEWAAyEvDlVIIL3uQC6nMRt2Vyz3KoaltcLfcmfXa7W4PeIHM43F45uNvlqx64wKURoU0k4N2bR1yMBCSwMRxQQOCLwcAObABiCNoFcEAQKZ79OYBmUJxeEMHlyQZi9UlsVJ5u8MACrBdZ2YNRMA49oIM5gMM1IIDKPdLpqcAJfFgIIEA4gAM4fAMADAD4XAANzMACaIvIJUAIdBTu8Vzu8aB7mOAInECvyVjQ2cfQEf/d8DENCCydknnAtMVADPTAEnyBRjQCIyhCNySFW2zL3/SADFRftnVdLHUd95XbdklVBN2DPHxgMoQAFELh4GyQ+okFVw2D+10ABlwAe9FfDkzGNzFABHQTBeQAB0iAlSAGllxAndgABDwABPTd6+RA3fWfmvDAPGUcETjaEZhMEYgMBfKJDQRDMBxDMQSDuqAL4wDFo9iDOYRDCIjATrEgNiSDCFiDdsyDNiyC0CSCDODcDHaAAoRACMBAIPUcqhRjz7kHCoCYiLFargmdjsHW8KXa8SlQtZiIDMTAyj1EB0CIIzDCImzDuBUXziBAFKad+QWTco1juZkhT6BhLI3/XT3kA86IQC/uUgEAADcYjvqRV/tN0w1YQB7WmWykBg7Al2I0hlnhgA5ogMMdkQRogMDomcYU4AZoQME4wMQ9UcBQUWz0hsc1IIRZHgUUwwJkGjCoy7q80gYaxTWEwDVkxQdeQzIkgzUc0DY0giYoAhb8gAmiQAzcAA18QAgcYzLy4FG2BwpEQxCyGhHi2F/8hbCFlDQWWwqAAAAk2QA0XRJUVwrsWPFdgNZAyABogzwsl3ZAlVskQAXMAPXlI7axhSy141CJHbq849jJI3SYUAEhgwG4ZeC829rJw738YwEw3AZkgARwAA/Mhl+tVWJYgECITg4dEZZggGZMyV4J/+QGMBxjONFqpIY9OVoEZqKf8InGcWL/cQkDIEO4hZA8pgs6nMBOUYc50OIBKEo2CAA4XsH5BNIKoMAXzYAMrAAy5l4x7mD6sAAKUANTOuWMTcRDRGVBDFtVplYMEADTVcu0mRRJFRKxxYANZMQiLEIBmOU+aEdaDpUH7o0BeEtgahCLyJKUuSOyDFBUcd09QEdVSQ42vIVbAk6KXJs2tJAdEgDnwR8DSICWCMQRUOQRbYCdoUYCJsYDLIAE4ADB7NkPbcAG3IAAKkAC0MDu3MbFxYbHbSJqUqCkBQMeGUMweIMGomIsoQs9gMMBuBEbjt51fMMAbIImeABG4R4LrP9Kqxhlrh2ncroHC0DDOkzDNJTYiEUnRURloEylSBFbCsRAVirZFQBXDKgIAFRADKCa8D1EEmTBF4jAKt0EpqynK+VEhYADMmSjLn2L8YnLWT7XAHmIjeoET9DSc8jbjvSIPOCDNxSAXOySAhioNHlAeo0Vg/rQBbgTQhoMB7QGnUyJDpGJZDDiN3UoB3DABlwDOCBAauiFpOUJpdmGbkjaSBKBDgCDMTSJMcjoBopQsrxSPYRDMoyRNXyYoZzDADDCJghpQgCn1CQnk+pcUuJeNEzDOqxDEJYYlbrAb1hpdUajI4GAiljjnYbZtSib4JgXCHwACNiYIwlnSaEaBqH/2Ttiyj1sBy1tnzl4QzKMX5hhULicX5nRiIsYBZbNq03UQ1oohTck0DYQgN/MhTH84/tdpDFM6pXMVwRgiQ49gITSyYYmXJZIhuno0Gf8kEBaAHGIgOjoSRVFoJ1IYKxqAFkVg8xil5nBJlUhSzggwAFUgwi8wHXEAzYoAAEoghIMqc7Fj5I2K7O2BwtEKzusgzSk3Alc619AhKlQJWp9QJcKwIgolbp+EbuViEUogeC8UJwpgFucANOkmgx8AE6wJLo0EywBKtfFQ7qZY5i5W7gUTtvISATphHbspz6chd50Q4g4BbWQSNWEwMMeqAcIZAZM7AT4kA9h7JUkRgQ4/xFmagBCrtUDSGZGIqJnYIwCFEcI5ACDNRiK5kbL6sYR8MAn4kYRSEAxHAMv3G4/zEgI4cM+uGlPfJg9wsCvHsAHvECpIKNx8hzS9iDTMm+yOu2TRkOIdVSwCYr1Yil8oIC1WWOJ/EAMyIC6cpR8wEDYysWdlm24UFMMpFoMWMPWmVBLIlNWwBIZfls+mEM2hABx7pLWwltWrGMtGWy0PNvc6NL3HgA2lNm9TdPjJh4izJfFXi45nU48IYEiZkDGQibGWujBXEkymC5tNNidIJaratERTNHxnEyjFcMutPAu6EKLNE5RZEfvakeyJAMMpAAMHEA4KINwIiUL8PAsiv8geC7EsyIEMqZKIDktO0ApNKic+wjBfVyvoMTPVZ6niKBSu6XA6PVYIzGNCITDN4DDLOIStZXtCxXA2tXIi6gZld1n/fLpPpwDGfslu30hXJ5fvNTUdtLNByTA3ZTZUJxDCzGwgjIABM/XBF8uZoiOIubQQ6rVN02wWjkcY2RDOGBDCCBBpDVYbpRmEVhiaVpeyhRBBuhCJ+SCLhhDi3CgUXRH7/ouAsBALV6DMsyyCxApC5zAPNrEPJzc6MmHkiZj0jLtCKwDOzTxNEjDCFCvC0jxFFNxIy0h9/qADJVpEsrH2iZA7+4lOpyDUiBDgApoigSANnTDN8QDTmwIvXj/27x2HQATlRp+M51+wBlX3TYcrtzQjQ+AQAKsxQGJxVewkB1Cqt8dAoMm8sVSciPTXzchhpicTsZWMmJYAEI2gKlqcmma6EY3Zux6nIZKwCF0QjHww7qsJO+qJ/fEgwikAIohgAjMAPwwpwnEZFnoAzZI6UKMgDhYwwGAGAoYZxL7YPMeczJD6TKjwO9Fs/UuxJZWI9dq8b4OgAAAgPrGQO+lwAmEAEJpc6odAJptj3qqYTLcQwFJ3/5+CxiSGVCQ4Ti6tRiioihFV1jpUg8QAAAITph9gAEkcDyUQ0BXzkBDk5xhgAYgdCJPbuUycmNUKoWqyZ5t8CJjiQ3ADmKU/244XAMIINblYZ4DruxIpuYQAMGoZkAq54JJF8XnJYt3dAd00MMBrC0K6O8KfFgYeZg1APY7UINlqa0KjIA7uIN2fCA2WANMy9jSNq+THjVSiwB9QDNTC8pVbi1UeG3Yjisav5AB0NQ+hIN89FoI+Ix6Epc9HADi6ENPkHEyeNkd81I2xGXbGBdcv7U8JkXCJlkAzMDfsNsHIMCi+EhXAPYcigV5QQUGJKYEUAAFTG4EMzRiQMBjuJNlPsBCV3IjYgkDyNPFlFE1gIDrlvA9YWKsDkHJjHYHRIAFnLIupPZq54RK+ww6iIAKiF7vQdZtf1oylEM8uMO0UivTQIM7tP+DOryLdpxFPJy1CeiyMS63MkPpCPweFYdpklm1UnWxI/XaG6Jd4MClNlATqqUaChSXWGvPTRyAhgjTvNqwdKhFzoTtUg3oNvwS79blOGpHUhguAZuPSYFANrDFPKCZGwv4VmRFWLzZ3JiGBmSAEFXAgk/ulSz05YKJY2SMhfcdpEMABERAI4ITBqSVTRrUDDjgg4X4FAkWR4+wZ5/MySCPvmlkBpS0K89tSj/HpuADOoSDWhyAiX0ar/MwOrRDMotDNIgYNLRDO7iDOGhH94g3CP70CRBjIDH5MkvDNIzA+7zAUlE3P69aj52gCJiq98xiCNS1DywBuEzTB3xAi2z/CndoRzKgA+D2jLxyYHbowzm8RQh8GRzCJTek86HiwzzEwwA7RQCgUgzwdQI3l/YQaoAfkHjJSKcNw6FfWoaC3AZUQMZQeOVKsoVOdgRsDMNdbKZr+gMYogb01wMkAKEkAxDwhp8YAe8YlsznRW1Q4BDcQAV0gAUswM6Xy7pE0HrSujdTR6QkA6tl2KeNwDWoA7Czg3MOe7Ebuzikw7JXPZoRdzIcQDQgszKHSwW8SpgyoQDodZil2mulIDaAwzlwz014iPYcOThkQzJ4C7nCJTqTGZrjgzWYgyx5B6f0FPbxqVrAHg6yG/rGuSntsy71dyDfZVAtvJGjkJ8/fDNd/47geGiAtYaH0oCUUC4le6wDNGIjojjUlY4j+lAjGqL++dACJMMtz8ZtIEEfxvyd0LxHkkwWbZGapDsNIEC5ME5QtXvvivmx6Eg8BKsQIn2GUcM6NP00REM0QEOxN387JLvVX79ZvEMyN3E2gE8i9MBExIDVIS7dHPxNeXltV4Mc2UNr/8w6j1vP7ANDqNp172sGCUC/3zs4LFeFEJd6AipA2Lu3b989fAfv2ZMXT543AB58+PCwTcAAD0sigkgGDl28evTm0atnr169ewbz5asXjyXLcgznxZQ5T945Yh46bNggIcMODjhsbOAQYUKECA+MPnjggCnTpUqVRqCggf+DzwcQkkKQwEDDhaQJkn3IsWNHDhxjySIxstbIkSNIjhgpMrcIEbt3h9iI4GEGjRkJPJIcmdCePXz79OlDrI9ey3joqh0IJwLFiROVobVrx47dOmnSokVbt67dOnHxUqZWvXr1O87spmkrAEYJCBkfBGzbBqAARB8xZESU6KEAgADk0pk7xxBfSn34nteTV+9wYn35TqTQrh1FNmwJRICYESMGcQDZun07N93gSZKFBSI8ea/evHjfuuneFiAixBgfDsDmnH3gK6y+kgSb7zl7HIsHHHkgpClCmtA5BqcNNJBAgx02wAGHC7wySkSooGrKARIfuAADDXDAIAKsjNL/ioEMQpQKhBtyyEGHHcnqMS233oqrrruIJGIIGjywwAO/EpiuJAQFM+yg6/JpCZ0rqxkBHWtgSEGFFU7IbLPOpvlsmtFGo8Yc1thkzTXOpsnmAyUK8EY3AQjwjTwvVVABBrAM+CAGH0I44IMCAtDGm+TiaQ6fxupRDLHmRtiOu3BSQwccbLJJIIRBPfDgAwC04cYbc+KZh74nn7TvHG/yo0iA3nr44QMEsAHnHIHeG4lVKBPMRx8GHXswQgiRhRCZCzPEgUMPJaBgRKOKeioCE6F6kQMONLCBAgjADVcCnqQ1yoYc3uoRLiR44AGJHt1FQl4jiizSCA4qqECGH35o//JJekRC8KCBr3MsHchEMOeAFxg+wYQR2nFnM8/MRBOaETBtk00q34SNmmy42Uabhwb9DYYVUF6hzxWS+WieeszBBoEPhCvPAwJILQeeeBSb8qADLE0BBWxUM+wekMBJRuaSJfqAAAG4US+mmrwJ+c7ehAtBwJgMrC/gkgAGOCZWTxIWn4VaAoeeZNmWZ9mcNHAABx06zLDaER+YgAKlICjRgaOMogqob8FValwJMKBgggls2IFds3KAK6613JJXcnnjqvcuIzqowIIZeugBGXnCFuk9+Aiu0jF0khEBmxReANOEh92Jx53OPpNmmjMvNqEajTdOrONpPhYABP9EqP8mgdhTVrnPZKTEZyR69JFnU09BELQ8aorTJr3l5EmGu+2ITm3gg8yBvjl0wrHmgBA+kCHUAnKzWoCHIJIBBFzRwadrVkEStpAIUCQAE4hBpIc2lpjDHG1DVjyw4QEMbCADEjgLB3JQwbtNiwMbkNZTovIiCejEBhwoV4wOh4Gi2CBdHtIBWV7oOLdQTnJsYYvmOGcBC3SgBjhIBulM17XoQSclDWLdAQ5gmdnNbgT84MftKKa7dUTDBCgbAc+Al5rnPGd41DgAeUBQDXDwzBwhQFnsUhACFYQAHM85SEnON6V4mAMc4chGMj71G1EVhzcgyJ52qkHEfMAnIeg4wP//6lElb2hjVv4pQG8GFQKlccQeBTSQ2L5Wn5gQsIBfM8xKVhcOhrAtbTgQSgYyYMoOXUBxeDsKBXJQwg1s8Cha2QAGcMCBoogoAlvR0AQwIK8d2OAsOjiCj+AlOSDZUC714twCGLCABVQgGwDzFeri2BzVWSkyIxjBw2YngmT0gx/qwF3FTrACFsAABcnQGJVScr7hTYNmH0AHdRIjDwSccQUg+MZIoONGOGbzfApBR02+84EfCGd+ADjPObQJJekcwFcgeZXVKFIAHyz0B64bZdggZM2PiG2AYgspskpaUup8pEGiHCVDHGOOEtogA1UxJQ6iJQFeHiVFdNuWCXcK/wFgYiAou4wRBSRwgQwwri1AOYuO0tKWd/1omWuxy5CMZBckXKADEZAmMrARDwMKzH+FSR08dsYSdGDDm20VwVuTcY1rmDOKXgyBDGDwghOMYE1ZdONB5lkAAlAAHVSq3j4Z1k9wBDSecaTOwEjyqJKI9bGMKcc1mOYDJTRUUepZTz4OgI5znCNWFMmTB/4jTlFKdqQE/FVrA7Y2gCWrpCKVXoPi4VLcqnVbNpBAVYKC01a6cgM6SCWIYMRLCtzSBipMLlFUlLgjFGEHHtLRjl4olyK0JV7KXMtcNEcEHlyABtJcgAOwESGwjaRrqWsQPNwhDmhQgxqRCYECsvGNcv+eUxrUEMFd87rX8gHvr/jo4jY2sYhv5EOb9EBs7EDQxsSY7XyPlZ70fsWS2AIMHUI7gQgAoIgLGOCueuweN0qln0b+xgDWCMcYBfPaf5nOPQX6VelkuzaZWBMfuNXtbtGxrQ3IbQdU4cADhru4XXJAByyKFlaQQi0McICoF9jl4kQ0gQvgYC7WvW5a6DKXIFVVSFgl0g040IEFIGOa6WVI2H51voK9GR7vkFg73kFH9fSjH9/4BxRzB40QzACvL0CBCX6YRWElxsCvmUY0AAAGHWQsJfZIxgryCiZwqCab+BzYv1jqEYAahh4oqEw0BMAIAJwjJfIIhwGYRr88RST/BgjY9KMK+CTDxBjU1owSr3EM25JASMOhbkk4OrJblnSAAxV0Fi41gGSiYJla55rguHgZ5W3h0gLT5mVRLjAXIxQTu2SZLniJsN0xVxXddhkCEWzA7ApM8wPYkBCcETRQbbIEQvAtTTtE+41f9OMf//AGPyaWuxEMutAq2Gs44Ak86AwvGifwgT21iI9kfAllJ9h0xgnqszdO1iNxpMdlTkANECjhA+ZAhznsdCc9gcAA2VgshtfLKkSy19eCCeIlwcbJTsK5MTF9ibLjIZRx6QiXGIgWlqlNAWJiSAITQErUbTBTxSmZ2owT9zHLvQMeaNfMUlXm5Mz87jR34AIV/+jAB8KxNtLp+n8HKeIo4YGmdsgDGAMv+D/0m/DPHEA8hdarCSSjaAbnAx6OjsYIVCACbTJ6419y+McbG8e/Css5B2GJhQ9CjxHsdR3ZeJqKT3txBARoPf4r6HveaCBe5xyyCJoPsIceQHyD0jFHb8mE4nEuxOUIl08nyvGpReVbPkACMMIyBS5Qg1huXW9cp8AOwrxdHyEhzEUqQpCY2cy7FKGEaQbRBx4kUvbqOnU5zvto2jEPgv+9z+cQvDSSUfi86nWv7lQ84x1td6RhBODpOqrBS1TG4xRtwljjUSgreughiURDHK7GN1IgGdbEHrAhHKKnwAZmUsyqrH7FrP8KAh8SgjB4rZLogSRAorZ8RTpGCUIa6By+IRiCoRiKgRMOgQF+ggEwQEUogAOqzqiMCpaOq+p2atouYANswMqsT28u4NyyL12O4Krq5fsmh5nMDAm2pe12qAKMJZPojmAYY7bebx3U4R7+ruD64RzA4f6qgeH2z8N+ZwEBkDPEYXd2J5FUoxpWRgVQgNLeqU0eZTpMJ/QQ4ATOJBtCxQMMIAGwwRz24TBMMBzCAaAo8XwIQjEIwz1ybgUHoiAI6ZJa0JpmgiZGiwa/wRtsEAc7oRMMoRAIYRBocRDmoA7mYBA4wQY0YEa4RQIcgAGMaqcswLhwSqeoZacoYBmpjxn/l5ED6iL70q0tzMz7wkwLz4wDaqBzyAv91GsE5UxYgIgl1GF3xEH+6I+cwoGucqcakkEG4DGv2Gmv+FDRGg8P9XAa6GE1/PBkAFEQ/8988m2g6KEaTGA0oiEisgEdMs49NsUwrENSJhExJlE+UNATQ5FACmM+CMNlYoIGgeEGi+EVO+EQYpEQBCElU3IOWLIl5wAQWBIQAqETmi2pLGDKqIz6ikLJMEAHiq/5pk3Jsmzato4CLMAob6D70o0uwmspzWy72GJIhmAIbgkoIqACaKACvkH9ci0EJ0wfNIwhyKFMqOEc+Ows++wa1oG/ouF9Bg0GXMDQUGAEMC+L8OE1//JQD1Fj0fLBGlIA01QgBQDSOSKS87Ro0cyKrOzBGkZgNLJBExIhG1bDje6hHLDBMFJjIhktMQhiYNqjPQRCUujjgDhyPizKEFDSJVVzNVsSJmHyD2BTJguBphDnAixARbbNCallAjrEATJEAkIoKHdSyaiP2TAgB5iyKcev3a7wu9wNCXboBmzgBvwCBMxB/UaKrIiox0jHJTxjGgRktJyIBsNhLaMIGhBABOSKYVzA1ExgMAnxNcZBd3YHHggzH16nTwITPhetMA9zQdgLdTRQNEwDMiWT00zwHs4BG+ihORQDJAbiOSiSIOajIhMUOkRRJGqMNDXpHAwBEF4TRP9FNCZhkiXvoCVP9A9e8w7uABAGAQcyAAN0SIdABDc5wCuUrIQ04DefazehrvqgsANwYLqUs0jDay7ebQiMoF144AacdAYMAB1279fk7GyILR7KgRrWYRpGIBk8a7S+oTzZQRxy530k4xoY5gUA8QTqUNHukjO+c3f2kkpex3lUYMBUwz8ZkPPcKHoKJBzOZB2oQQmUAAFWI0HvIR6sQR6aYx9i4h4k5SA6syBOAiEuFDGO5mWghCPt4SM7QUVfUkRBtDVP9A7ooCXpIA7ogEVN9VQBwbeccRlvk5UugAOaS3F2FEabz/l81PqWsfoqwAbEbyqnMquMtCmLIEktBwf/OqAHJOIAxEqkYiwEiQgsHQNQ9bBLv7SO1pJMP+O/EqAcRmD/+mSv+souXyNOp8E+GbBO9RNP+5PCpoQwqYQ+AuogSCIcxGE0pMFLROBQ3UMerKFR8OFRJ5QgJIQf1iM+BIJSTTDXnqQ0SWIe0IETYJNER9VEWXQO4iAO5CBVPdZj6WBkWXQPdKA2Y5VGbXMJO8jpxsUBnutHiTNWtWwD5GIqhSBniXVni5VnlTNZ040HhpRdeKAHOiAEgEjGTmc7+Y0lwoEa8lFbaZBbx/Qz2lIBEgAcUIBcV+DQ2lTi0pU+pyEdDBM/UUA/73QyGXDzOo9KLozR8DUd0OTRTiAE/1YDBRWVYE9iHwYJJG+wEzjBEA7hGOTBPSQWOweDI+tDHjgBD1j1DlQUEB6XRTsWDuCADuSgcuXADTJ3VfcgB34LzaxMcVhJVmeVZakMGb2N62aWGS/AWzBgSHJ2doWAZ2sXZ3WWWItkKoE2CDqAmOACCHqABkLgI2TsBfGJwZoWgrT0TKYBGhDtG9QDG9ayTEDjfXAlBfbvbLt2BLQJbOFUbMlWNbDhbN+VNQrQOsyHsS6MfQ0MTcQhNE7gUAUjHq4BHe4hHxT2b0uyEAYhEGQyEApBAgqXkDzxtTZScWOiGOaARVe1Dxz3Dj6WVTHXcuEgDi4YDtzADTA4DvpgD/98Sydq4AZqQEZ/dXGMskYtQChulAiNUnGKEoaXK5dsQHZp93aHIHdz+IZ3Fi/SbSp74AMWwAaAoGiB4AcOYFV0bYkB6jp6LAavQUtNo3dO4ACu4RyqoXqtduEOwBoMz9Tckz8N601xRw/HNzXCwXz75Bre6Tq+ksHuVTCmxInPcIraUh44bXHP4Rj+9iT/NxAAWEQBuBAyAH87sTQRtTTnQ5OE4Q76oA9I9pEleGRHVg4s2YI5WA7ggA0s1w0cuYJ0ooO2pQa25Sh/dRlrFER0YgNYiShsgAeCwpRlOOs2YAd6NghueHaJVQhwGYdxN0l7VghowAIYAAd4oANmgND/EgDn1g9Y7E55X8p93qEc0jgZDgAFxOkashg2tlgEuvSLwbiK91JtGQ1O1fWMUyKN0bYaIk6LCsw6HKskDMI69qGOQ0Ma0NkevGEkD2EW/1clQVQQRDWAC2EMvgEFSXNvKfUzFXdtvKGBK5hkK/ljNdmSN7iTLZiT2SAO7sDplpCFf4oDSJiV9OYoVbZGhcKDjFlebjRWc2kDjqB2jSQIejmXc5amdbh2c1eXh6AHcGICkAAILu4DeqBlmHiJpeQ6VmK2FHUEGKweTAABEMAEUAABrEFLuRk0RgAFDmAEvhgQK+M92SSOwtaMCzAcTgBtk+F7JzOgIjKeK8uJ6wFN/+xYGshBNeTBEP5YJgN6VAdaJmGTEMagGxKC7mxPkRPZZb5BEDC3oht7oi13cy96gy+aDdyAkzt6glh5lX9KKLLuRmV5Rm8T+qbMQ8hChWKVbjQACXLWLm76pnt5h2v6dn0ZtnMWCW7ANtkFmWVgBq5h9/AtYKZE7gAmHiIDjs3hYUZvBK5BNLK6LataBL4YZcA6GfbxUM+nrHfnjBMDHNJaP5Mhf9EXbifPjd9IJMjwINCEHe5ZHPC6EGDzDwA4JfsaoAM4sA8BGQq7QPhbkW9PJuSBDOgADjbXYy85czFYgyl7wTfYsjH7t3ggB0h5lUNZlG21hGS0+mQVRIhqR/9MKVYvAAk0YIJi2rVxmpd3Opd/eYdf2wiQwAdsEyjcbqPSa+48snT0jd+IzZoJxn1GbwVGgBrgxGqVYQTSs9BggKrDma8I8Tm0e2zp1bvRFgHEO0+zybAaa20wETrUezTYATSkQRD3wRDiOxDkO5DrWxAA2cxd9BAWoCACdAT9e5Fb0BA02YIv2Q0sGKMVXMEZnHNTqV3gggdqYJUxYIJCmglzSYZLupZzpPxamgKC6dCjLwiSFAho+sRtWpdtOgiAYAiQIAl8YAaCVVQqwAN6IO5sPOjiDDp2hnQWgsenxByqoZtMQByGHDSqQa6kWx6/KZxNwBrIeWCevBwIEx//pFw/EYCt5VXztujT5i4Tu3w0Hq2/8vQQ9gA29yDb51vNAUElAfkPtn0QCgED4LxX1iuhFbkkYsIYMhfPO5nB95zA493P4+C3PMSYj6AJfzCVUZeEYsk2UTjEjflGJ6iEVKRFfpADgEAI7CLTZ1uHcXfTheDTQ4fQGrERwRDH1A8+KgsegGghDgABLMy4leHkbx1OQiMawuEbEoDQ5PEyUubQrsjKszt89dDY4dm7+UQFknh9s2mICMYeRGufvSGO1GFuo8HaM5MTtj3b5Vu+//rbAUHc/4DcM0BV6EOAdsywD1gmhKGDJ1veI9uS8/zP4QAniUkHuDCVf/DQDx2k/0O6gywAg6riRjkcJw89Whje0o2Eh3P4l3GYdiG+4ZHgB2YgVD7gAxrRAK6T47uSWqO1MeThAJrk5cDBGw7gvzRCyNnhYrzpGpIBAWD+Bdipa8Haaw3zr6ij2N3oOcohO/STogpsoD4pjvbhHP5WFgcYjg8i6al96afhme2hGJ7+6VUUkANaoEFU3PcgEAT7HMBGHkICpRCXVSREHr7hgi/bsv98g83e7DvZ+zV4DTKg/IiJQ/ydw4VMRSq8gxQ9KHJgA04X7tv/BnB64ml7l3maxWFbeAFCCJIfPHDM8OHBw4cPBtDRewhRHr568eDBmxePHrpy4bBls1aNWrRoH/88xPgQw0cQIQfCUWO3zsQJFCaSJRMxg8YMGDBUoPiJYgWKEyPQ4TuK1F69euyarpM2LSo5pEfNmUihIuuBeUeXLqWn1OtSfPKCcTJESNAcQIEIZch3z95Rd+vqihs5DR4+ffnsFdsDODDgP4DYBipcONCeP23HfKM3T568yJLjSZ6HGTNEypLlnSPzho1oN3DcmD5NGg4cOazllGbjhs1rDUeMINmxIweGCxYs8L5wAQOOgjY4bAB+YQMH48s34NiAATry3Rg41AACZOUQIdy7CxmyHbz37+ODBAHSQ2ASJEkQJkz4oR69cunSmQN37YCCAyNT/IgRA3ZA+ABgCin/ZJeded0dYM007Igz01DJVJNMCBdE8MEMK/h0wkxCiXANWEmF1VRTUElVD1L1mHMCVlmJEI98D3llT1jnnBNMJ4UIghggawUiyFti0VXXOiNFk85eEwUjWJODHYbYk4SM0Q1llskTT5aWzUPPZZ1VluVkhrwBB2ynqbYGaqu1xtqZcpjGQW1GzGnDBRRQABx1F3DQgQdLLAFdGIKGoQEHOBz6HA472HBcb3lygJ2C43GnxJ+WKoGpEklsakQRRRhhXg9GcJqEEjPI4AOBMexjzpEHGHgAMj+kkNIPAmYnRBD/qVSeeSKMEA0700R4QjIIIANCA8eAEMJMJ8i0glAm/xxQjjwQdVlRieycOM1UKqIzk4swZnmtV+cU04khas3Bbo9sDTLGPGK9U6SR0UhTjpL1eKOYk03+QRggiy02JTKcgdnZwWBqueWYqT1c2hqiwdaaam+mBkcbbICxxRdgfBxGIoOG8fHHX3jRRRdbbKHFFllcATMHN9yAA6PL2VDzDhtYgOd1uHJ33kpCKNHIFytzwUXKXiz9RdMgk1wyGF5coUSqQlQQQwj6hDOCNTeJIMIB2YSAANghzBBDDwQmCMQPM5hnng/Z+WDCCNJsGyEKYCNrAQczhG1C4EH9dIII4ZhTjjmKK17OOiVye3ji6GzUooshoMOwlvTgcwiP7P9+vpa7goxhDsP0FjmSNN7iQ885g/jrL2F/4OHHH/AuoLBlDHeWOcLyHPKGaW+qtpobEq+R5mrEl2YaG6G1scUUUjjRhBNRXC9FFFhg8TLMUsB8xRTgTxHFEjjXgANzy3GAs3G83ZAg0D8LsQQYVFxBhfj4Z5EFFS6/vAWkIS2AXViaEtT2HgPAIxrUqIdF0jEOaogDbCIIgQxkEAMZoCQl2UkbdmKQAhSAEAUjoIY62BENYmHDG9nIoE5GMILAzSQrQxkBNsKBQxyKQxzhcJzjohIVapAjhzgMFw1xiI0bEjEchXAXu3jkrkCMARvlqCJ96iWNe4kDHhWBxzkKATv/JwFsdoAJBBkkgLjFIa6KalTcjd44OXS8kRPBUx5rlLcaNiDPNBaTAx1U44Y2aAwKUIjCEwophSkoMgrga+QVXia+RUrBfIniAAais74a2GCTNuCB0OT3ySt44X74gxkV+ndKAK5sC1dgZSOVgAOEpCoZXCPHO275DnKEpBrjEEcSEeABqXXhCkvQlK3OEwMUgAAEKEiGON7RDhQSyxvfQEZvLACCZMRwBB76yQpEYMtbumOc43SKsID4THfg8h2Vo+E63wmPQ4TOc2sBHSDwIEVsrJNIdZGGP8OxznQcIoz/2oMf+kA7QZABA+AghxUfakVwgOMb3jCGRY1RDHR1/2KjhGAea+ggB9nwgRCj2MMZzgAbi9Hhj2yCgxReSshEKvKl3QOfFsYHvpcqAWc3yMFxgoPJm9mABvMTQqS6szTwUWGpVShl91aJv6WW8go4aE8FPOADBIwAGulY5xAl6NUBLMILSKNCFzz2MQAA4AAMwqU7oplCoCRABMmIQAUs0I1+JEMmg1PBC4AwA3KQc7Du0BYQpyEOwr7DBChwEQre+U559gh0oOtDPveJxXsBFJfp6ARBm9QHPiAUD4AgBBq9SNFgZLQYnDiLIQoBW0IMQhDrAl0dNAaHO+j2Dm64wx5wMYpCtGGPpKmYSuWQyJd+7wpRUOQUbho+RzqSfP9KqM4mOTCdoHKABjeAG9A8CbQgfGGYUcWf+Ja61ACuDL33I6WmfHAQH1QDsvTFpQDIKkD/UUGABQQDAQKgjW6MYxxGilAKohWCCEwAGf3oxzdMIBQVwOAFPeiBDARL2HKWiBroVCxjY5CVFLxjnCOOrBMpW4c63AEQY8jGO+s1DX9SI6Ce/axg+nCH0AJiELGdLWKgWBjKfq4O7IoDkeGAvNz2IbRxQAMc5lAGMrDhpGni43FXGj7lRlIKUNDfFRIpXaVGAQfT+WmelHODoXbXu0HzLhiG+VL0nhe9UF3qFNhLNR/0YAZos0Z96yuALwhwC+jlwioDeD+kecED2Yj/BlBQIGEQLMACyPAGNUWAAp7wgAc9+MGFM6zhppSDHFFJLDlvWYEx4CArKhjxqddpjMlSNg6qWcsYkPHiIsUYKuq8ZTo4YeMb57gPhKGnkEMXsCDPgcjsqsOT47BHOuR4D20gwxisLYYynIG4bnANa/qwJunJNHzkc0IjFRlmUzYBBzxDzm+Coxwb7GDTcFtJguBmhDBw4ctbFjd6r2Do/OXvzlLV1A1kMIMfbPbPbn3HfbtQVjq3rGVIg7h+CzCNxqYABNy1wF0VsIC7guAFN6jBDTj9AxhgOMPaMgc6Sr3ObxyCDGQQQ09UkA7F4tIYoRPy8lY8hgfkui7TuNc0/3r9jnQYw7fB/sMd6NCHxUzWR5Rly2AARvU5OH0Ob7jDHGCzBjngeA9xGIMOkGCEbJ902xj7KCCjUEgocPkJ2aP7uL0n3fwxgQN34o2jprOcHHTy3m3GNxi44G/yKTfOrcRfchOZvyhU7Qc+sFU4Ge5qh+OXve3VAsUFiLQrYBwoIgCGMJBxV49boAMdMMYEuIvyHgRu9oGDoYNEzQ+XQGMEB2DAIcpQmDKM4eZbhYbxjw+NA4zBts6m9c9Hh4NkHCka09D1vRhIDQkqfQ425sNinp5jP8j6c1Qfo/k/t9s/vkFjesyx2OVAhtocYQxlKIMZznAm0nSbeXA/5BOcYP89UEB30qM/VNBc0eU9k7QzFHBNvjEdFCAcG7AD8YMe9SYESWA/UfBS4rZ4L9V4VNCB0vME7dE2utJVmOdq7nBf+8Z57BVAFbdfXGAAGfcTBgAMv2AMFvABfrd6x2B6DAAGWLAEN9AsHfIss3d77EAODQYOCnBtQAYIo9MDWXGEtDd7yzdkGbN+bUA8K0YGONAhsxcN1pdFMDQC88Vz3icYeBBagIFjfOAHdyAHulU7J/Y5Y3R1f/A50gYHtIY8a7BtrgEHf7QG1kYG9mcGZqAmxGMaEjMFiERIT2BIiHQ9zSUFh3Q9+AN3krcb18SADJgnFwABlsQDRxUp3qUEYED/PhqYPdiTXARnZxz4Uk6QBAKRKzFwgphHTgIAcdGDZ4WWNGWFNDPYWChgg6bXAb0RAb3RASDgDcBgDF+wVF0ABh7ALM9CQUlYDv0ADIfgY8rmI2MAYipQNzAkfa4iAct2ZFsoGlrILl/IVrzHH0VyF9FwAGb4TN0wB9K2ZDi2W/04BzkGfnTAhuaHde1yB3gQGH3gB3igWwF5MbGxbYDYR4H0BmgAiIloJosIG3r0BP73fwL4f07wkR8ZiSVZd3CnBH7nbhPQGx/QAR+wADTQjCvgAkAgBBXmXfQDBq14PYTEilp2Z4+3eE3gA0iABD0QBDKQiwy3i15AaOwFi/4j/4z7dQUG4Gg/EQIJkAwJIAMdQAMXUAELAQLI0A0BIGhUiTRfUAAC0A3kkA7R1BTh0A8ZMAiBACWTJY5Z4Weg5g7G0Idksn7rxwaCxIVx8Ac1Nw7i5A7qUCTjkEUHkETd0A3GwAn76EcCuVsJ2Qd2oJm6hVD9aJCgGVoNuZl00G0h1ZF/uAZxAFLedgdxQBopBUjMgxrIA4BRAIBOcIlPUD1N8H/VA4AoKYCGpAQNyBsTUA0jYCAhBBQmUAIWFAQv8FefJAVesImF5IodmEiWSJRLkCoVBgQg0JR/9pR21oJLRXGFRgUGMAIa92gwoBMxcCp8xixNwwVU+YIV5zEEoP8N4vAgv8AAgcAYeVkYoyMDKpAC1uCX79ANqvEG7ChIW0gmiZkBAEVOjrkO4pANvlcIr0UIc0BbICVtoKlbJdoHrrmZ/bhkeOCieOB0T4djocUH6SeIb7KafygbygN1ciiIy8NHt7kGJlmS1PObTNAETICkTSCcJXlITaAD7gYcCiASItCczQmdJQBhKFCd3cEF2Ik9cKedlfhSGuidWrYEHPQDQRAC5clw6XBf6clenpefWnBxjNVYIYAMCqAAIAAgKXdBMgACMsAF0kgFdmqnwQhxKQNxYKANONgvPgIIYzQHY5CgKUANDfqgcDCYERqhGYNbFhoO9fEN2WAMh3D/CIZgCFSXdYXxdCVqoiuVkHRgBz3Koi0aWjC6oqH5qnYgm6oxGsYDiCgVG90WBznmfHgESLQZG2xAkk5qpEzKpErapE4gkoTEBIdSHD+VAEUXDVZ6pVkqEyHQpdxxMpQopmHKZUHJnZN0pTAQAtVgDdbwTJhHDrwYVejZgnbKXh6ApymQAMAADMGwLBpkYQiHDMhAAIY6p/vJqGdFANAYqQHpB4tRqVOIqaB2S5tKoZ+qGm1QoYNACKhaCLM1CCI7CrIARouRbIDgjyslq5rpj8M2bLfqojNbszgGUrSWGqOhR8iDUra5Jq7Rdspzmx5JkrsZrUmqpEj6rCBZSNnK/wNIiQQ1cAHdeiSVYyAmADaMRa6Skm9eUKY/qZ3Kxa6Lx4pLcKUGQjgjUK9/Rg4DEIv6Kqfo5QEGFrADewwL0AAVYFHIcAzeEAwDwLBLlQVHczQQhzSJsA2cwCMAE5CDMTo3oKCZOlhJ9w3GYAgppoUgqxpGxqlx8CMAQ6B7cBhwwGOEIEYui2OtAbOb+Y+kuWQ59qInyho1K4fJ2qx69LOAKBuocUdW9jD6J6y4mbQAKK1I2rTV46QieUjZOm9JsChXKxIj8SoAchIgwHqsZylIugWLYICEBJRl24HbmT0vdbfN+WhD4WcMF7dRWbftNXD4c7c/AbADKwzHMAELsP8A/fALAiu4A2A/nJcFnlfA6rUFXRAGm6AIZLAW3wcYfiCFWZEMnJW5O+IjdUBrnipIn8upcEBs/SIYoyMGYyDCBmW6e7BkINWHr7mZc2ir/Si7/tgaJvp0FzMxP9u722abqOHDt2ka23ZSSguATWvE9xOJAkg91kpITnC4XoBWYFAABRA1YNA0V4wyS6O4WgBJZCu+5Hu+rsiuIYBpa0s4CwdZ6kQOBJCfcsZ5BHdnsFi/jRWwwWAMx1AByBAM/iuwwZANAgy/6MU//LMyLUONDOzA3LcHTEcYY9ADBoIA31CZ3igIeJnBnGqYHUwmXfgH/iIIOTB/gYCzCqnCfSD/B84XB6nsRys1h/8owzFru7R2u3JYJjmcw6x5Us3DmrvMy0C7dkTsBEbMBEsQBovwBcwFks8KZlIgVdHlZTBTBeIrPf1Hd82lP48IlGJatpW4zexqAK9ixj/xtu9ETuTAMekZx3A8cPkzx/drx6gXDP/7v4I7uOfMXoN8wCyTNF/ACJswBoLQyXugdQItRTigAWPwobOFlwRKGMu2PB0Msh470IIBuWNwbcvGLn3IdLNLtMQTB63x0QI5u9J2yh/1mny0yq/BuxJzy8M6kb68dlT2hzFN0/63m8nLBFHACGCQBX9ySM5LdzBjzej2zFhQBeKTiVn2UlVw1PqTPdnM/81eHHcaOFPZAwLRQCsgdKUosJj0RWLmHMhyagVUYAVlPdZX8AHNaQCmagzwHAzBAMB2/DHpyT8ts0r73AibUMICsweTKtA7Vsm0RVsLHdB34GzLs8mhsQZk0gZ1ENB6WGQaTDybLBu+xYatyzwWI4cujLvSBlLFxRqyidI4PDGNODFCfH8TSdNrB9MxnZFmcLzIm7xQwAVPgClJsATDCYCFVAVZ4Fzj42XdI24wM9zELT1f9sVjGtXbTJRSEEAeA91LA8UCsA0CYN0CoA3ZrQ3Z0A3bAAb8Gr9kbdanlMAo4zIe0AETwACUdgxw7cemSsVcwK+DzDJ2fTReAAaasP8NWjAGnXwYkPvfCy3gA7PIc5Cszrd+SYZbimzYnLs8oIpkb0CQMyqHoD2HmTnLLFqiPAtIi8g8tqxHzTrTL+3SNF3iJX5/wDmST2DESboEm+IpuA2cJCmArwhmindu4rPMixdJcMdlyc3NUw3GHDiUA6dI7LUIYaAFVcCooBeMbhy/450F+ckyh7oyWQDFYBAGAyAAikAAAEAABHB4XMw/6mnfiQsGmxAMWpAInRxcBvXY5le6LOuQdEBrqXzY7AeyovEGxxqHKZaslO08EtN16XdlNSyHOWujPXwmpfHholFlaQLprt27gHjiq712ZlAGSjut1MqkL04ERBDjTPD/tE2snWN6d84lPSAYppaY3HGXzUm8iWT6ZcollQKHXl4wgrhd5eh85KrOeWY91v4TQOCNz6gUQPhNAICMz2Gw0wiM5mq+BYiQwq/jBxUbGKULMIPhorp1yh/rqYkNssOV0ZvswZy6y2wgq38E2rqlyiKNu7bL6D/MPCwN6aft2nvU2i59f6l9UppeBlAg28KcvErgKUWQBKT+tE5qkgKISFv241LdXIb0068uvpWI8eYbZ+osVf6z6whfBXWbzsB+Z1Ug7IbrMp5H3nbteVzcMoPM8nUdBl9gBVhwaMme38DgBdRubYTgdI/NskD/B7z6R7Q2oQ+952vQBrQmG+b+/7HpnspMLxuw+tFziLPpx8I/TO+767MTU+IyLcSrnYj+3u+aHpzSmqRpj6QsrilFoARLyrzDyfAmGWc/ycQlefHXavHKbaYZf9RlSgVdlj2/3l4vPipMUOZSqepHvlRlTQUmP96nxMUuY+UwP3F0WtfyTeZZIAWaogRY4Hn3nea/IAbULghIkMh3gO1Bj2OdXLN0MAeYfPTEI0i8W5hr4GSGGaG3X+kRyn7dJpBswtlYf0fz3ui2maPHg+mYXvZj/+9lH/A47eme/n/LK61JO/fN++NA/ZH9l8T+B+Swnq4+6Z1Ubf5S0NT/xgSbwgRyBoscf+TCLv/cM8iptPmTb//ABezydc3FWKApCQ8QWrZs4dLFC5hNwRwF+vNnzsM7d/zsoegw4pw7fO70wdNHDhw4bdi8IdkGpEg2a9awEakSTsk2Md+wSalyDRyaK+Hc6UgnThw5cujQCbqxT587RIOCZOrGDRyncD46pVnTpsozWbVmXaPVzFewZsqYOfN1qxMmadM2YbvWiZMnTpowmdtE7hMoT/Tu5as3Cty9b/1CIVwYb97ChKNEgbKYsBQpjqNckTJlceQpljNnpnKFCpUpT5hUAQ2a8+kpn1VbYd3aNZUssGFjyVLb9m3cWbRosY2FSRImWrgMN/hl069NgSo+xIiH4p6LD48a7WMnpMz/mCZnWmVZleQbkTK320TJBk6cjXeCrlcqhyfSoUSlyokD8ilTqSDZUL16puvWrdYgK6ysCPQqK9HoWqsttt5qSy27AOtLsAn1govCuBJDTC8NI1uMsSgg81AKykaMogrNIEtNtdI+2+zF1DhjEQvXavysNipYow0L2nLr8TbeavMNC4KI88KLRX5pRLk9HKojoj6em+Mn6ai7o77srtOujavWyK4N8FricqWcVIqJpp8imm89oYqKKKmI2qMPqvtAWso8N2yyCsCt0BhwLLDOGAtQs8pKkC1E56IL0UXdeutRC+OSMK4K+dKQsMMK+9DDxkL8cDLIFpuisioqC7Ez/9NGPQ1FEWGUsUZYc8yiNR5r5RG3W3OzTbgiCzpSEV0gYdKPOzCCEr6f6sDoKD76GAq/k8B8Q8+VwMyuuzLLvIoloNT7iU331oOSjjjZBIopOZxqk6mq3KjKJj7LIqvAsAAltCy5Fq1LUbqeYLQuwTC0EDBIKaX0UbguvfRTxRxrrDHLGKtMxImjQHWzyqZg1VWNV6uRR9dotEJkWm3N4kddcSNoiy6MRFKXSJjcww/4yI2POTqOwqPZoerDTySSasrujZPYDc8kMFNSOiag6HOaTfWGglKoiMylr7504bDZaTrpdJeNeL8qowx55Q3r7DISVTstSOVSe9JKETZYUv8KFda0UxAffsLhKCxTLLJOI66i1BBbhTHjFVmrglZYSR455Fp1vBXl3HYrsmVfvWBkl5if28NZOnYadw5lqUMqKWjDA89MkUCq7w7o+JjjpS+nRcNL8JrG+rw12yy3KHBn/xakOZAKSj523XWDz64EHJDeQNFOdC19MY1rbYL5olDuvgbO9Hu7MX34YVE1laKwzC6LDDJWDd/M448bf3x+yW21P+XbLnd5kW0eGeS5pGAkZ3h4k9SglJ6k1CcOXzIJTljCNKnEgVzFi1NE9kCIsamEJg182vHAFS6ffGspUgnhT9yAnj9UbYT2cUqe/hMgepktemAZy9sclLC8WKj/QXWLm1zu0r2BWc8wlwLf3S6jKcY05gnn2xSpQkWqFw0OVlMMmY4gZ79anQxItQnSboizv000ghDPOR2UepIUqZHrWKE7zwNjAhLwVKU+PoHjTLiEBjz+gQxkqIl5oAKt3n0kXB85z3rWZAefucE9gAAEnEYYFW1hhSsFItTZZGgGu7DFehnaJKLqxpi+5AVhcLOQKPGSqfAJEW+bQmLDPtQYFY2KYojLjOIaRyPHVXFkWORlkLiom914sSAuU8QlGmEIPnwOIxDBw85qFh862MEORyHkAsMEJp9pMA52uMMo7oDHMqBhbOMEBCHI0IY4PLAqNMEPuNCDPKp5ED0//wEJuRiZFDbhxyn98Y9/LHnJs5kBUobZiyklFSG8OIZDhXGbwDbkvYc6gYgETegUrpDEJEIhVH8DkfuiGEUrLI6KI50fL++Hv10RBHNdYKkiIvGIQ2SkWKSrQx+aBR/SzYEOdUCke67EFDKlxCT05BYF34BHcI6zDG0YxSDgmJP91MlO5lIjU5oWlDkOzz1zAMQfiKKepTzlKfCapFfmFVCxicUMQIwUFBDmyYRFoaAcOmjbAia3xEhqoTk8zEIdtkpYgqhwKqqMaUhTGhiJlKRUnFX9bLXLHvmyN0DqFUu7EAZLPAIRPJkS6dDTkaTY4SETrMM2yYWlL22wDaWtw/9I4ICROIgznEod5x8IIYiX6AmQgUQP6tDEJqJE8ycSnOkchIK8rsVBkjBEa3PHgtfsyfVRnkwoZPg6MLfRTXt0PeUp3yI+uX7PL6+UjMQ0WrgVfSaYLHLRZhTLuCmKDJezyuLJsLgrLeKmiwMhppI6Qayczs4oO32tsUZL3J/A5DosqYPrzjMlNtBWwmgAxB4EMSadoGs+Sgkdc+IQFUH6tFjfikhslUXHNizlI+lc7iQNlNYBiS1t3itYXJjgILaM17puDUyEbojQ7U4IMIhR2GE+VV7rFo4LjFAEGJz8ZCh/YXCLmzJ8F9uaxkL2vrvKla4Ewl+DeCEMv6jEf4v/pazZ5SyAdVBjnNKIJZaUJI7fId7sZCthpaKhDk0am3/mM9Wm5QcjDd5PO8nVh9kR7YRtGNt5zoAGNbghdCtOiX/6A2N5DYpQ4wwM3SQqmB3WzVQG9Vcm9YWouSVMezhM5WA6ZeQnVuYLjPBCbGLDIt1YYQnvleKV5QdZLdd3R5QD0pczN+ZMcKJJzJndMh9CXKOg8dkhiXNqz2SSORwVz9sW5x7X4IY3GfLPVsVJVJri09iWYQ1qWMOd1apupUiw0pYGkFppODYZj1NCF/rupLIn0Y3uG8c3dtsO58ZjUQ75bkTMaIdiSYVFKEILnwnp4lCmBCW0Rgrv9bXkgn1S//sKaUe7CiZ/C2KQMGwiE4oIBKKZUwdlJetJd0jhaEWbaHbGkUxHE8m2fV6GPY6hDKIDKyGlQhWaxBFaUbnDOCF9ZzyawU9rGC49//PCAgkq3+Pcul0GhtDtjdIJhdvkQT2ZKB/yUKKWInIq85bREFEmNWBgxBdwVHEe3WhWSmCCFfrG8Y7v0rEmA1J9i62by7E0DJSIBMtnykiYR77BaJ68Zxs8NJRgZ4MR/rnPyTAGMqyhTT7zmQMfmDz97Kc+aBDJ7fB4VDy22ww30Rp93BWvTHd+nE2gmw1HiVCy81iHajt7Q1XN3SGmcnyJCVGMqEB3MJzMlrNSjX2XkHHWSP9BfrnkPi6xODJdERuYiFcpSxHS+EP0wSF/AATpmBIm5pyHSnW45nbAAxPzMFr3eP586JvWQkJqIaKRPzqIKqhgg6FoAzT4idhDpwZDAzgQJ5V4g5/Ciawzq7LAN7HwOQVpkETBLoP5rg/RIRwjPq+LlL7qroVCpeRbDFc7r1PZAkWouyzDMl/6jMjxNZChn12yL+/7EcNLGd4oucQDg2JAv2VriCl5PzyKP/krLaDpDmuBIzAJif3jP9A7AzqhiftoITeoQqlQDy90FzpgDkbCiIl4DnMig3BCp2IBia44K3rhug3ctlMLNX4TuCWKjN7bl1OrsQahKLZaQb9SDCP/4oKIA4MuyDKRgo3byBHWyAIv4IJeoyL5uqIc7DKRE7/KMTZfAYNgoASWS0JAKC0HayBByDaiiYMHRIOgibM3KL0BvLMrHJv+O4MxZCEvlD+saiE4KiD6aDD8mIM1VDc2iIP4wwrn2j9+gauw87S9CRGD4hd9mS4S5KFUC6WEM8S8uowvUAQviJwqs4Lq85gdmYvA+5gcpJXbMBnJ8jIwMwgw2AVNWATlaD/2M0VknJI3mANBYKT1EwQygMBXrMLSgyNarMVb3EKxiqqviUV6mo8Wkjqp8zk0KIQ1ZKdlUq44rJet+znekxSC88AGuR7EeKW9MMGSpCuEcasm4CsM/xkyQhyfvjoVMAgDHxycKAip9Lq12WiN32CCKwA8HqwNXcKydswNK8Afy4nHLvgCTYiEJdmD9mu/0qKplyiw1bvIQSADZGQK8Si9+gCPWlSqzxuDM9gPh+TCdUInOSgt85ADASnLQwC9JnQ2AZnDshwb7XmbUMsx7rpG4hMY7XIrf8tDCTEMVcsLjJICKggDMKACcZwyXGOR+fmNJFiCK+ORJoCv+UIp0AQmk2OpI+EcRrjHOXCIKakPKJQwMhiEQmDD2YmWAbQqLNlLWxyDMUCDderNdznG90sJz9sjCRuFQ2BDNHiIAmODGMPNsbErRYGLHJNO3tseG7OLG3NGmHQ8GBUkGB9DqPHBkCE6FciknyqAgtZgL9lwDcwEDtcgSvrBJdaQzB7pkaXkxGIzNsvygi8Ahk1YCIqICIdgitJKSKAjg1lgQ0GIA6LBHTA8j8tzzrMsA6uYwA36Gj9iRThYg58jTgkrhFzAIGU5qhFtTucMCAAh+QQAfQAAACwAAAAAMQGrAIcRERAQERETFBEXGBUZIBIeIRYjIhohHyEjIiUlJCwpKispKyImLhkmMxcpOBYsPhgyRBkzQyEyPCM1MiU1Kyg3LCw0MDI6MTA/NDBAODU7OTc7Oj03Nz80NUI2OUc4PEw+QExBRFRDSV1HTGBKUGRNU2hPV2tUWmhYWmFbWFlfV1VeV1FcUU1WUEtWTEVRR0RQRkBJSURGR0JFRz5ESzhCTzJETStETCdBTyNAVCFBVyFEXiFHYSdKZidLaidQcShSeC5WezBXezJWdzRUcTVVbTZXaDZVYzVTXjVSYDxRYkJVZkReakRka0JmcENkdkJjfEJjhEFkh0Fjh0FkiEVoiUhuh0l0hkd4hz95hzx6iEJ5jVB4jVZ2iFpzgltye1xzdVl7cliAb1qFZ1mOYVOPXlGQV0yHWUx5VklxV0ZwW01vX1NtW1dqXFlnYFljaFpha1phaF1lZV9pZmVpZGhqZ2lwaGhqZ2pqZ2xna3hneYJncIlqc4ptdopveI1xe490fIx3f4t5go57g5N+hJWChpCGiI+Ji4yOjomRkIqWko6Vk5SWl5iSl56OlqORmamUnKuboq2jo6qmpaqopKSmpJ6oopepo5Cqo4qpq4atrICsrXulrXukpHygnHufknugkHqdj3qak3Sbl2yammqZnWmWomyQn2yLnW2LmmeHmV+Fll2FkGKBiWd9gXN6f3h8fXeHfXKNfm2QfmuPfWSPgF2Ph0uUkD6blS+lnSmtoye1pCq7nTLDgE7Ea2nJX3fDdX7Ain/AloXCooq8qI69sYu9t4y/uJDDupXFs5jHtZvEsZ6/tKa4tK+1tbW0ur+2vMW9wMbDwL3DvrbGv67JwKrOwqjUw6vZwqvcw6/jyLTnw7now7jixrvZzb/Sy8PPy8jNy8vOzc7S0NHQ09fT1tzW2d7d3N/h3Nvk29fo3tPt383w38r04Mr348735tL26Nn369737eD47+H58eT68+b79uf89+H8+N/8+eP9++39/PH9/fT9/fX9/ff9/fYI/wBd2XnjpoWKFi7c2IGRYYaLDDDYPHyhgiEMMfjY4dvIMZ8+fftCftSXz96+j/v48dtnL9usWaDYsSPWbdisDKFqiUHjAkaanz9duEiDhujPokKFAgXa02fQn2LUwKAFqqoYWrTUgBoGjNYybNm0EROWDNs7kP36+Vu7lt9HeZfUXWNB6ZkzO23apEjhRo4KN31VCHazgsWKFW5YtCj3TBqiWZeSzVpnD2XIyypXihxpOfPmkSXhKUrn7ZAzcYZatNhrMMZq1SvmqFZ9sAYPHjpyNFlhyZsrJjcwzVuW5EEEMJ4kMGhAoACDS9VcDBBAgDqB6wwKFLhOYPl2BuAbSP9wYKA8hQUUDCxYcIHChUSw7LhxYUeFCxYLG7aAWBFDRBgv4AePO/Rw1BFIKp2UT0luIdjPPuosA4owFC4jzIShYFDLLLSIsRQaSA0FIohE8QSDUiQGBcOJP8GgBho6jfHJMMooM0wyoYgxDIXKaMONTNgMs4wy7dyDID/9/KPkSvrMY8k76YjRjDPgwJLCHHJkKYcbWAK2pWB/CbZCC+dE40wi1FxjDSjwVGYZZgledtmbmTE5kj31vKOIOqU5U04kKcSxWhyHuZHCoHutwFoMSCCRBBy/McGMN180YcM33rgBAQQ42GBDBA40UIB41SyTwQDVEdAAc911x0Bz4HH/96qr61FwXnrrYYAeJa6sYMcLbbAQoBwWsZDBBivAcEEGFbmggh3r4POOgRt55NlHJW2WWTzX8JjGGMPQQkwaU4Eyi4cfsrAiRD01BQMGGGQAL7wUzGsvvD5xKAYx12ijjTXZmIuNMMNgw047CHND4zDcGHnkP/78kyA9lbyjTijTPBMOLHMAZseWXG4JsmB+rfDXYpNEw4g363hzSZtughRSnXLWDGec2NpDzzp7XpNINH+ioNqhia4gRxyExnH0bC3EccgzjCzRRBJJ1IDEDZ5Q840NOOAAgQMO3KDEDQ/cgBwD1l23XdqpcodddgWYNwEFE6yHngEFLOAMLG6E/4GYCi+0oBhELMzA7LuHR2RHOtJudM89+CyoDz9KYpvPPHZSzo89Aw+jzYUBq5nGLJ+AIlUG8tqq+uqst+56BbDDMAYt51qjTTe4cxPKLJ1j0447wH++Izf4WNZPPfGktBI9zMADjyXSRHOOIfJt+fH1HcuRPWB/YRmNOONQkk486bxsz/kjpZRWnDVrpjzNd9IjmjrTMAJ0JHIo2oLRe8lhxxxIA+ChWiAH1bjiC0h4QxJwEAEbgKEVxaAGNZJwNRzkwAhfY6ADIJAEB0hgO6MCT9oEYIBZqS1vC9COriZwgbotYG7ZWYA0YCGHMPylDSeCAQs2kIEWwGAG6orXCv9esAE22MEb+ICH5Bo0s7XsoyT5kIdKKpMSlnSOG9koy+ewkQYxeOITaoAd7FxHxtUhAAEHOCMCVleBqYwBFGvoF8u40Y2XXCMYBfvdO9zBDmEoIxjYKB5K+FGPmamkHsx4x/PAEY5zKEJ7Hfuf9uTTF/moAEtZks05xEEOSngjHdRQRDzQJ7MkLYlm79NMndh3EnvAIxHqYEYzgCaJQO0lBUeTw144FgdbpuAwMeDBF1rRCljY4AZI6IQnvNCKTzDjEq3IAQ54QIQk6AAHDjCODbKZnfGI6lUCoE6s2AaeBWhAAgaoAQbq5sIJLAccAomFG4z4gp7gMAMscMEMXvD/ggtc4D4baIMdvpFElDwoMxDzh1vuMQ91nI8e9JCZPT4nDG5wQyzrsMa+ZOQJMdirAhgYYxlHSgGRtpFDcATYHLkhDGJgA4++c8c73tGOYQwvcunrR4JWgkh1LHIc5yhEHbJXPTtI0n+V/FiWVHCOcYRjEdPwxjUuEY9BImkt/0iLTlfJ1VTizJWIUMeUwkEOQwTqaFeSTQrsgDRF3WGAK0DCERIhCWc8wwWtcMIVjoCEL1StUTzAwRG6poNN3cABy3kAcyTwAMWCszvOmU44rVODJSihBhJQJwMyK4HOTqAB0oiFGGKBFzGACS8qyEte8CJQ1q6BGveAx0eQpJKE/2KVJPaYRz3qMQ83scQbFLrdOoihjT5qQ0c2kVcL2pABHIpRjGysgK3G+Nzq+kdc5+rROvyljWwYDKZ6dEc7CFbRd3jkSO7bR0/nwYhwlAMchxiq/+bwvznQVyH+MyqW7JsCcjgjGs0YBzzUYYmqIsi2EZPYSlTJPq4m6CP1UAcsmeGMcERjEbqcQ/90qctA1QEMTXuNZZnghFZYgglIMEIPeHAFJzDhC9LkAROMcE0IIMEJNnhDASIQgQeECgKKDRUIlVOdcGKnAJ1tAI97LIEGRkA5D5gFImJBWoG2wb5zCFZq25DaF8BguSwIMzMYOo/JZRXBayFJPupxPlJ+ZP8dwghGNtYhE0zA2Rq0sKko3tWCWLTADi147gWkK92SQre6ggbpVJKhCTFYoxvbtWh32YFHbuixHe9YxvDckQ9DeuYk9VhGOuahCHCYQ2V1MOr/Vp1fVXPMqBxzgzg42YzxraPAg0RwVnc6M5s5+CT6oIc3FAEPRPw3GpFAAQqy9FY5gKEOW9ovLnuJYhrg4AtGOIIOdoCbGzShCzfIAQ9yoAMdGIEHYaOxEZDAgMY2AGw+ziYEnryAV60tnAXAbHYYwOMcfIrHNcBsBEhrhzC4AQaArucOMyCUFamgAhcAVoDawAx74KPM/EgwW9iiZnm0OWb2cEecsUFndqxDGcT/yMYokqGMTzDkBfGxAxsGjeiaC9qf/pwXDEBRozEogxvr+JGkt4FHbYT3HQrzI6fhNKdgL+OTlgBHOcJBCfragWNziI9C4uO/V3N9BZssR6259Yk2HTihSzJkr329ylbS4xsvi4VdyiGJDtPwaFnvZQpgMdRArQDFSkAEHMydgx30gFPIEAUScgCBHDj+mo3lFBgc0OPmyDubOHA3djzIHSVUrbMRoEGTl/BkUFktCYqYMpXtIBBVG9UVroAFlWOBCETIQvZtoERuMb7x3uvjHvlYB5vdnNs4L2Md6wDeNcoSCpZj4iEI53I/aW5ziMMO5/GCF+ritfMa6Qj5dP5R/zaCQYtgCANhwHNHkPzIDiO1TyTMS0c1mAGOZ3QS1jGPuR3AAAZXoKIVriAH8TEHKnBq4kAJzFANUyVbDqIkWbU+6ZVecoJK+qAz03AJcJcy5MAIexEHrwALcTAHAnE0doAHuJQlJLYCcRA9cFB4PbAD5DZuQHZNhZcbX/MAXbMpP7Yp2+E2o+JBEZAENKAqSZADoLJZoCIeiMUAHuQpUjZlilAJlGAJzFAJtWd7siBapDVaYtCFbaAI9DAP87APaMYW/6BmzjMP9GAP53U+wxAMyUBn4tUNmPAJoVAMKGcsqAMgGHAB8FJ9N5dz8YI6e8hz2DALdmZyMsEO2hAMs//QFb7zO+7AUgzTDoIkM72mD4jkDdQgS+dADpMAa4fwCoawCIjACImgClvQCl3wKFnHddHwDNEwCd7AJ+ZzJKbUdkzHdu5TgfNADZZgDYjQDOHwDIeANHiAB4UAC8yIB/uVdQL4BU5wBEoAB9FQCXDQAz/gAzuwbeQGZI0nbjUGATpwG90IAQ0AZNohAA4wWdexAEqgBEuQBDxmQejIbzawKssBK4k1e6Klam2wAmxAGLsTC4pwCaEQC7tjB2vQBrGghmPYe74nOTsDM3eiDFvRDewgXu2ACcSwFcqQDHq4fX3oT4CIfYI4iITYfdjwkYsoaY0YDMEwBjEVPATDDe7/UGacoXahxonU0AzxcI1XFwuwwAiTcJSTgAhXQARPgApwsARegAitNw6c5AzjUz7wwGaT42ANxkrpU0Ug4YvM8AnUwAjg4Awb+DGwkIwfiAd1EHtslXdP8ATrBgfOUAlP8AN66QM9ME05yCkrRo5eU1iPd03lRo010ABGJgHNkVlV42ThmARNFh6rsoTtJnMsECxrsJnqkk8swAzMYAdiEAqI0AIY0Bdh5grzkA/0sA+9h2AsMRLq4HFaSRLLYH4/kn7tAApi8AnWoAxrsAH8RIjwYpIQZ5x+WJIpqX3HsiKGKBklx4j+UgxiAAyA9Du/Q4k4eRY7OSc9OX+mZhcf/2gHi8AIkTAJjRAJzcAIhyB41dgKqIAKXvAG4zAO5NAMLOMNmGCRqyQPayiBXvkmd4I8lRAKliAGxxZfr4AHzDiKDAoLCzpUX3AEUPADPVCNk8AIUDAEQ2Ch5QhkEQABR8B4EGAEO0AEO4BND9B4kHdBPLBi3SFk4rFkxvE1EFBZcEADKfRuEvBuTOgAsWAJLiAHAiUGbGAs77IBkzANU8YMjKACC8AlYWYHhWQPGWeGCSUPYkgPWhqGPqUO6TA+nCOTxSVe4sUOYuBHGqVDPsRD8YJzOHd9cApx96KSKzIL15ANHRWdF6UNw9ALweALwyCJSIeb7sCAXykSobYMBP8mDeAwDpPAjLGAiufpDJLQCIugCK4AB18Qn1/wqXHgDHbVDJhSDWXnWwliD8vADNSgk3LCZp8hoL74PGQZC5TwX4eAB1f3Cq6gCKP4CsCqPa/QChXqA9QIB8/QClyglz9QWJAHAUXACl4DATtQrT5QA6rCKdLUAAzAeIznYw2gWEv2ZASAA4kpAdX4CnAQASAUN9rBADUQC9JgB//oCi0wA/uEOpTwDZYQBpSgCHOAAJkpFG2QPPagFliFUPsQD+SjDvFwDvEAUfXgD/PQJpTGO5a2R+2wDmrwCcpwiBuwARxAiMSpnCabAXA6LyTrHxcBMJ9AC3TWDjLhL8PgC8H/QAYod2nmRySrmagioaqhcAmYwAzn4AzNAAtT1giSMAl2YamScAjsaYpfMBAEEQ7hMA7SkA4tQ1WW8RHw0Imf1IlhWYEMG5YGVoFNwlveoEiX0BtiUAlKewiw94Ef6AqvcAiwoAewcAeu0AVAwJdg8Ch5Vax8GQQ9kAMPMARYMG448ILktgPXoWQQMG4pOm8RcAOsoiqr0lmv0mOUSQM5+ioMUELXMQALIAtMigjW8xDLoi6MoA6KYAeWkAh2oABAtCJt8A3q5ZpssVVq0VTocA5qyA/0oFP/gDz28A7khw1G9w4H0w1pEAo1Egos0AiP0AiGcAgqQJJ+uCxe5mUq/7ACOsec27citIAN2KAJtRCzCMOINSuTRKKb5icM7oBT3dlKy7AM1XAJlDANZgKhiTAJzSAJBCwJkQAJhcAIiyADmbUCkGIHjDQO05AO8HBrBsYSzKAIimAJyyC0whtRI9EmwFYZ5xMP9fBJA+Y8l7AM7yAHlSAJzTCKdvAKhTCK7YkIdXtAQPADQ3AETHAESfAFRQAEL/gDQACDhQcFQuAD6DZu0pQE2vFuDtCN0rQpEYADPQgelEdkBOBBDpBC1+EAAceuAuCur6IIzVAJsmAHiLECNFcRiBAPiuAGqWcH9fIQzEIJmrgPCBsxKqEW8aAO6IAO8lAPEOuf/oA8vP8lDOdbpmdKOzXyCSzwv3jwCnZAkvICLy4QICvyAtrHXCrJQ+YLFhp1MMAjs9qADDaLR5IoXuYXDPUrOYlagcxwDevADPJaf7J3COVpwL7sDIzgDItAAxFQA0nwQLHQDFEoPhXMtfqgDpewqYjwDQcEB9TgJudTD2Z3J22SlWHaUBWbCJdgDW3ACJXgDIWQjHgQe8xot7DgClYQBVkQBD/wBEywBE7wBV7AxDzgAyhKojvAoTuABDYAZObKWF9DACu6oj22okZIAAYwo6JXANTRADXwZCD0KjjoWOCRHZZQCcwgECvCAu1BARVhB/FwCW1Qe22AABjgAhugQ4rwEfT/cKUJqxbyIA/kgA5hmA7gMA/kU5/yEA/DQJOODDzCMAss5wksAAvfS0QkKy8rCQs4hMfHEtUx3RNiABbMi36n/DljIJPB0Mrt8Mo56TCzbA/MoA3wgMvOMAmVwIyVwLTQYCaTYFeMkAmVUAmL4AVb8ARWwApQUAM08AoJuAyhIFvwgARKYLevIJWIYAlj+xFAbRKX4UrImw4OlQ7yE7TX4AaMgAiSIBB3uwjAerevoAd30AVbEAV/mwRvoARMEAvTsARWUG48EI6Tu6E8wK2H5QAFsEHTFFiZV2QKHSrVMQBMuADGzQDxSAPZcR0+RgA54ANFANzgocyWQHuq93pU/yYL8bDdsmAJqhcLAvGFJxEPNu3HSBK86eDePo0O7/0N3xAP8rAMtJAMxTVTisQOWYRyTQE4beBlUY06GyAYG3AfDBHVL7AQ9SQ72RAWppx+MqEwZeAL56ebFDIMZ31eNqPWl3AN290Mk0AJsQAGh3AIipAIi5AIjGCeiGAFTvDiivAENpADC2QDjV2L3pDY9qAOYMAKkKIIqIAIcSEnb+GwmPjjOuNKhbxb8DALk8IGisC0i1AIwFrJWY4HdzAHK7AEennP+GwEYPAFT1AE1ZobMShNilWZ3Bqu4hZY6GjcbhMAATAABsAdPdhZQkjRquJ4EdAASfAE9JgdzuAYff+zakNJe7BAYLRnCa6gqwCZCOm93p4RyGDKsOCADgybDvQND/NwiMKgDeugSDPFDtxQI9YgLCowZYvg1DxEst8LAwNO4McSsp2scLIjXDIlU3sEJMFgBr5Qk0hNFtowD0Zi2e+DwceHy9JwgaawCp2QCqiQCKjgCiw+iokABoogCVZIA7ZRBNXoCsnADt7wCerwzMDR2MxANZdgpXNyPnxiEiqhD/KgiZo4fPGwDrHADMuQe3X1q4cgCILwCilAAjEAAktwBD+wxDzwBkdgz0Zwbny5A1CAoj0wBOgGNjTa8fYIAeCUNgVg582h59XRZPn4HQRwA0UQAVp80dcRA43/AA6WoAjmiakFbIrosJ7B3AiTsLSQsDeKcO/qvXEKpl6t6Q/9QA/SoIbw4A3fMA3qcA/jB0gH4zwD4t/XcA1sECCwUBErAgO4HrIN3hPAIva4G/ad7CwusAaQxkfwYOp8xIjKYAaj7tXusCODig/JLjPXQg3V0A2XcAnNQAmVcAqZkAnxee1eAClS6QVegAOtgAiQ/wU2kARL0Kkmlg6K0AqKcOLVqASBiwNIIAr1wEpPnw4zE2z4Xg9aqg580ptjsAaUQAmLcAiFYAinHQMzEAMOrAU7/APemts4yHjO+rcW6gOgAm+XG6JeE8ZFkBuVqTaiAgAAMCvacR0CsABP/2ZCZXwDHZ0d4QQAdpACryCqzhAJkoAIP4+ejODTlJAy6a/+SgsLe6IPRb9xW6VeulUP6TAOABEvXTpv36Spu9ctGC1l2tbBg/iu3bpr3cS4eAHjxQsWGGFsgBHyxRwXLVS0yRiShcaNL1ywYMNCjbd1Nd+9i9iOHbt2ZoZpa9fOnbt2w4QRczcPnz6m+vY9fZqPGrFlshA1m/YNFaslqC4hAuullRcvrp7gwLGEyRcvS1yRdTXWkqtXrpgx+5LEE6ZWNmxgcgp1nz548dQ55aePnr158RzL+/ZunZ1Zo8Q0q/Ss0KtCefC0YLJlC5YgpX/sgPAAQg4IDR7wyJGDx/8QIUJ+PHCQ28ED3BF8R2DAQPVqHLh3437AQIAABgUKNJDgoAEBAjho1IiwQACBAgwICOg+YbkAMaHkoFgk7pmzRs/cN5I0Dt2kSeKcrX+2SJKhQ+kS1/MnwAD/4Wcfe+ihJ55z0pHmm3G8KegbhLwJZgxl1nEHInnikUgbb2bBiCMV5tgoJI00cqGkFFsysSWOWFBBBTXWwekhnCAKiicygglKKKKSESYZbea5pymmBLOHmlBm8aSVZp6MC45DXgkEEUHqagUsOCDAIYcIlqBBCVcQQSWJsWhAIocaklCCCTC+wuSSb+IRTB97aEIwMATr2fAxiNaRAxNh1qBkEkb/8kghURlAoMGILIYgIogththhhx9+KAIHCHQ4YofZdoCUB9V4a2BTHVqjzrkGGICgVR54+E26AghooFYHbkjCCBwieAAKIpaAY4npmvvOAAIk0KCAAVpoAxNYWsgjnGceeQYaaB5xBpx4pKnPPUmeOSS/Q9AJkB4BBexnn3i+yUoaSqhxMB2DvEGInWFowYYdnOSZZx543ulmHUxWTJGFElF0iYWOXHLRxRRbUJiNmWrst+Ie2/ElGKB8dGcZYZYh5h16jCQ5H2swAaUWVJhxRhxYsmTkykUaWaStVrZcTc0alFACWEtsQMILTVttlYlWWrlEHWaooQcqfebB5Jtv/6rxpul9EDywHsfo8RdQYoaRoxJnnEEBBBlkQEGGDWggooYZaIACCh4g6OEHHnBAQtQHWHtAh9hwSCIC1iD4oQcIeNjhCB1wUM4BHRrIoQglcCCgBgeWg65LJCJYtYZXjViiZ8ad46655QhYtoUWYkEEDzoauc/bSZzZNpJw7vu2vUhgEafccwNMl7F67CHezsDsrIeedYzKF6eK44GnpmVciMkFGNpow3oYMGKhDRU6WrFhl1J8iXoWuuH3nYrxmUcnoDLWJv6hOhYmmGFwyocpeUi+hxpMMMlEKyrRDGnMwRWJOEQgDoGItojJC0zAwQ6QoITr+AU7EohAEiBINP9OtUpnNABDOvaRDnh8QxGtEIUTlHAJbziFeAeyBzzmgaB3pGMNyhAGGyoxOxS04GwxYMITLvUDI9BgCFGo1A5yoAMmbsoHxXFABJCwhCVY7nA78EEPiECEH1QBCoZrgA1ywJsH2GBXNWgNAySwJiTUYDo1gMIQisCbCNTAOwOYFQEWYKwABIAAMSBBClowh0vAIgWviEY01jOJRsRDHJKIhjOgUa1IrIcO4OiHP8zlj3900h/9MFLxSGane9zjHcqYRTL0JUME9Qsn14AR+WK5vZIojAUtIN9GyPcwiNlSYd2YITzoURhXxg9jwVCGkHyEjfoBBR5F0kc8SOaNZXz/IhmdYAUmpiENWCDiFYc4hCvgAIckwAEVQmsjz2oAhy9gJ4oYTAIShhMbD0bABjS4hD7GgQi7sKIVqPhCK1rIlOItJh7Jm8c6sjEGYswibIx4RgtioAIZxEAGTLACE45Qgxr8wAc+AAIQiPCEIJxmB8bJTTmXsJrT/EAIkDpVDwa3GwjsoAd1rIEZIeAAG/hmVw6gFaiIoIPlOEcAffyOACYwAQIEAAAFIAEgS5CCGIATBShoGTQmsQgGQfIZipzkt1DQDH3ww1z96OQ/0mWn/NljlASlxz3ksYxZCEMbGZph8oYZD29U7yXgw8gu/9rLXn7PlxGLCTXmIY/CbOgh//DIhjKw4QtfHCUZyRgKN+r3DmxoIx+fnQdT8veNdFxiFtYwhSlWkQlwfEERiFgEJRCxQ7p84QERoMES6giHGuCmAQtYghWK8AUbcMk1OUXCEXBQgy9MYx6KeIMMZhAXL7QJXm59YT3qIcwZUiQD1hCFGyjhDEZYdKIxiEELNiCDFSRBiDuIghREigS76aAJX7hBrSJAliXw4KM98AERl+CAHaAFAsEpVaXYVANaaepVOJgOAWyQ0yf4IALUEcAABhAA8HynOwMoqiBSMIIRqK4FKaiDHOjAiEguQh3TmAQ0FOkeaEDiGXigRGjtsY9+9LgfBbKTW5symFAu5h7LCP+GMLKBV3pot2LqaIPCIGbYECXssDFSWIxOYliYRJkYwYzHMGnkDmsowxqzqGwylKEMdriDG8GYhTuCAYx75I9k6oAHMUKRjS1kIQun4MQqUJEIV1QCEZJgxCt4uybdLqBnqGnNAiJQhCIIzgZVvAEObLDBw12CGWDwAh6+AAclcFQJXwgFYF6IoIPOwx7vYMYarEEMV0ziGZFAb0Ul2oI3kIULXWCCDeImNxxEsafFjQAOeAA6TemgB4jbgd96EITW6GY3BJAOdQiwqdcE4QGzakCp11Qc56hRAgYYAAEMsG5jzWoAcUABVdGruhikYA50sMM0FLEuSjxDHLaWJCT/oAELRsDjhQVy2guHTGSnIM8e98BGMILBDXfEI6984to77OBLLge2e1zecpax5z3DqmANbJjFTWR4IHW8wxvXkFowfEEMqhCjG+5gh8TbgY2Uf3aU9rhGKLRRCy90QhXH4AIXWuGKTFylEqP+QpogLIFxJiE1x/IvD2rQg7UENNlLnDATMAGPaYgTWMFyyyWWYYkga5dP9hgePKghhm5UIxYAVwEmlIGIE6e3FUqYgQxK/QRWPOEIrbKBE4oLAQIIZzrd0S8DGtCDugkBOKN6QIS13asfpAaopePozhYAHTXmNAJAXWPoJBCcAjSDn4ZEb3onKoc62IEZUqOEJMhR/0n32NgQilAHPQiijqcQ1HjF30dijke8uGpD4sNoh8XdXjF4xOLKCpMljGyJZS2fhORaPjktaCSP4b2aHTCHkDCAQY1rJLMdErFfULjxTJ8b/06g0IYo3oSKLnRBFVHggkSohEW4BEpoBldQgiQwtVHTlBogCyBoDb+gIjhgghrQNI6aATgAPhMSPHGCg29gihnSh+Qpv4MinniYO6VBhNgBhZ+wBkVItDhIATgAAyaAgycQrkkzIyRIAh0oAhvwjmqLotBjAAdYoiEYgsXhm1ohgAhYPRrogiqgghwwwmeDsHWyI3WzAAlQghYQAAlgDTZRQDuaDmlohksgtDmQqP/YOzE6kANL+IZmcAZykIRJqjFnWARYkJeC2J8dG4yn4IcfC0QgSzgioZBg6CyLQ5BhQhB4CIXv6T7sK5gog5Hu876R+76TYIMxWAd5WAz9kYdroJp0EIYysARqWAZl6IZ2UAjoc4d3KCV7sLOmuBNM6IZM4IJMQIVdjIIqeIKjQYXZkoSvSISxeIW2eAIbeIIqKjVNwZUq8gswcIKdGadLuBmeEQVq+AJXWAZpKqjhGR55eCF5oIZYSAdmiIX7kIZUFAZsuAZRGAsuGDQCDCgnOAIeQIJdWYIneIIi0JsHQAseeAIo+K+7iY3Y4BxaaQAHqIHVa7wGOD0cmDYgiIL/KuKoYqEBDaABXqEjOGiLXYmAWfkGamAGNOQnOci1s2mBeEuEb2gZgQu4SFgEOxgHvhKhAvmHAAnETOoxThKMwWAMesg5jZm/vEoQ7YoHRfCe7zus7rmlStQyTBw5TbSDTXQHuRKyeagHCCGtWEADWUBFYriGoIi/oLgH7HqhF/IGTNCGZGiFUyi6t0AFOMgSL+C/Khg0awyWYEECoomAIKLCCOgZN7kBMIgFKtqZbXSFL/gCakAEGMCn4WEK7SoexiCeepgHZpCFc4yFZ6CEbwAFWgCF/0EFTyhNcBgHaXAGS2CGaWAGTVvIG3gVIiiCU1miHqC0KqiCKNABbOuS/9jYgQuzgdxYlTxqgGKLgFbRASrogiqaAe1YAAvQAAnoqdN7gHGCg9PLNmkgyUp4LUSIBVeQgxYAARDYgHqLAVhwhnCYHUlwhkmABEnAg3BgjHTIpJz8HZ3MyX+ok6CEh/rBhofQSu2iB/KLB0tgAzYgOe85rCibshiRSu+zg5GryjaYocW4zHpYB678BBf4hGxghmVYslYUClc7kCDLLm/4hHeoBkSohk74J1SwBEUYk1YYyCoYE0SgS2BphS/gktaIAB3IvDpyQhu4rTeIhdBjpy9ggiRgTGZwq/K7zMo0UXuIB2KQBW9gBlhwjzOshCYAAzDwhGmQQ2kQBzL9gv//CaIjyIEuuRssqpu5kQ0oEA1Rwba+MYK7gTCFbEIdiEhIQ5UmpAEDOB0JkIDuEMwBm5UvMVIIsAECINNKqIRLiIVKdQVXMKQN0FSqagE7aIZoiAT3hE9nyLcdm4f89CSd7DECKcQZqp9lYIeVY75WIwY7mFA28L7qyTKRmwM76NU5SFA2sNVhxZ4EhYfyA0flQcW7OEVqWgZvgL9hGIoqnVJw9AYWMjQvRQQBvARFaAZWkIZKUIIn0IFxeot/goMmui2/sAEJuK01aoUlAANRWLAa2EjoSIJLWKwRPJAmyyviudDtsoRZuNZ0bAYDrARM8AQv+IJEwApFyARWQAX/KLACVoibI6C0StGBAOsBJdoUHhgqHxyj3KAVoJK840QNv1ENB0AcH4CCAlgOBlgAEAMPBbCAxlunGPCODIO8B5CABXCGAVQESU0ERAinV3gWC7CA9VKdsHEG/oAFO4CFNkCEetiHU0VVAQHEH+OxqzkQcRwGRIxVDIU78gO6SwiFBC3WKHuJS+yeYa1QYh05BU1Qb5BMtNRQa1gGTBBLdViGZXjFdxAGYeiGY83K7IK7dPiEdbgEVxhaS7gEfzpDRaAES0iEL/AEUSALNvECUrM63+DCds283GCu3GKTanAFv7CnG1CGLwCWSzC4efCGdMAJi2sM23UHTBA6SwiF/xmVBUtgBYZNAipyBVQQBVGI3CGwgrgRrieogiLwqEvxASzKgZPajeIYlVbBXkOlDgioASTQtu79gSjAsHUbD3bbDhqYgQgbj+2gDgdwF0YAJ0ZgBElFhDrwoQ1Q2rMRpBTQD5k0hEiwg1ioh3/AWlRVq+S7GgUpB3IgB2uJBnKQBksIUGG6TL6qBmaguVkAhVlQ25JrgzlYg6W8VbWVyjZI0FvFBiEjKOKBBwixhmvIBm/QhmyAHncY3LvqF3EkW4RS3HWwhC+4BO9UWAFKhEv4hNmS1GlIBDDQlB0QnS5ZI+zwDejAICWouhqIhTUQg9x6AyzuGSfwjaBpAiXYs/9t4Al26AYaxoZPEAUNDgVQEIYweAInyItlFAtUwIRhCIUv2IIe2IInEA1+7AEgiF4d2IEgMJzd4MhNibYx+o1HPR3uCN8HGIIleIAbkOT25bDt+Nl0Qx3SUaNaCdcFMtpDYIRFKAQ9kDf9tQCJOg86OIT3XARGiFoA2STg6aQFVpBzaGBySCRrsRYamwRpGIeVk91qsIT/uQRMmIU1GIMxiIWNUxipFFZMrFAKvdVbtQZR4tdXWwcO6YZuiId1UIcbHlxswAadyAZ2CNCghB5vAIV0WAZR8IRPENNdZNhW8ARC8wJRiIVEYAW/0YGcsgFNdkLifIMksIExTIIkMFT/CQjTdSIGUBCFGVCCzUk2HNCBXxSGYTCKwVVYYeALUfgEhRWFKxhIKMDjJm2CMMACJ0AC2fQUJ3gVyruUIAipwjGOZPNeG6iVCHON27oBCQjfSjac6rWj7eiOowIxAKBZ8CgACVgVZFm9oDVl/jgEQygEQbhfquIAC0CBRoiESZCEs54ERICFqD1VfjhgfogHc3DguaZrYIZgaJCEGIsEaAiHcZiha1i7ZgaFUFiSDh4DNZgFO4BE75NQuHVsxz45Yoihgf0EdTjBd9iumnAMb/gXdqifYeAGblgG+asRyZBhYeAGkB6GZGCFLhAL1wbGVuiCVPgCVBAiIY2AG8At/45qV3tSwDKKgDSYBSboGYbmKDRxgRUQzJwKvSVg2DQon5BIgi6wYy94gialtIHsxx0ogi44miN4glRwghpEAiO4Ah8gApaeXiySox4Q0ulgxiRwgO5ovObwDqPWNjXKo+p4Nk/JgaQKDgBYjk4eD+7IDe84TijADG96BT14hQf3am+CgxQAgQ5wBEmIhEC4qquChUk42HEIEHSAa7m2a2GWsURCcbyuJEWSBEh4BGiQBmelOUVAmcGehRsfA+oRA1wt1se2VWH18WFlg0tYhxvnYGJYh+2yuHdQBzyDh2qoCXeeBftZhpAe3Cu/cvupn2D4BLIgiy54Ao/8AiPglP9f/AIn2I0boAFDrSMlwKl2teIJmLCdUYI550IMIlIJCBMsJrUacJNZ+CdRYAVK4zow+IIigIIqYAIkqAIjWA0kgIMiMAIeRAIkeAIeQGQi8II4eikoiAIoqE0HgIAIMIIcWILwfQ7XgFn3bTw2Pz1sQ4JnK4IncCNta4A8at9CjY5tg4AnqIZFsJIHNwT6pV/+eAUU2AALj4RIOIENn4M5eIVJ6PB6OIdwCIdouGsT13Zhdo9HiARHgARCcIRxIAhiuARigNwan4UlEYM1QCwUVtAgl3diDQXTWvdQoArowYmXg5B1WIYNZQdvIAZaKAMyIIMwOAM0oAVaMHJaEAP/GIDmww4DL+gCLhgCMO8/JvgiJ7huxWNkGqABCyrShlzIko/o3wgdNZI00F2jBOTBMlICWjDpUBAFWgCDIzi7Rae0BNS65NQ0jGqCg0YCueFuK+gCT+8CVhgCIyACIcg8gIQNWydOnvIS6jCA5/ANjjLqAnAADGJIGsi8VRH16Yjq8eiOAngvB9ADB39wK0HlRjiEtQ8EQUABDsiDPgCEEwiBEUiUq3oFSpAGbN92wb+1OtR2RdrrSBCEQHiEcxieeAAZEfWYDq7USo2Jd0fhNph3eW8DDl73MaAFo1AHElKHa0iGGXZnbKCJbsCGZKirUQiDG5iFYSCGNUsGlMmA/xW41CU4cy+wgh/oglXgAujlblPQeCbgDe+9gRvgGd1aFda79VGmTp/NICbgHOG4rYZ0ASDsKTMBA45aglbAhE8Ybuw8tVHjGc6BSGWTm0Vvgi7A2CrYIiLIUx+oAh/IgbhplVrJx/dNzm8DiAY8ejwgYLAAgwg1lCgpUMCABAkNJERgwKBGjggPIkh4WOCgQQEEGlAJ8gNHnFeCAr1q2VLPCTwnZp4AASKECBEdOmywiaLPM2jQJEWKRDTSI6GSHkEyKvSp0GeHHAXaQ6ibu3fz1K2L547bsFmzZIkRY0cOmxcwWKhg08atnbhy5ZY1Ozcum1iy1KxJMwYUNkR58v8cYlZMmbZu2RJry4YtGShQtM6kASUKFKbMn0IhuoTIlasvTH5IEdKjyBMjVqBU6XLkSQ4IOHDUSBJhiZIaNRxYdEBRAgPfEybasHHDBscHvpUwWGNNGa0aYJR80W0dzBdWXpbA6c7dS3clERQuMZIjBw4Ixbk8GUKEh5UfPnb02JGjB48cDRoQYNDAYQQZGfQABCM9wB8BDijEkAEPESCASL59ZIMDDtjAgAAI6cadDAwk+MMPPODg0iGMMFIJiocI4tIreqCw004JKGBBByc8ElRRkUDSlI6O/NEjU5JA9dQzVPWRhyHYcMMOO+20s4wvUQYzxhhxtbEGGy7AAIP/Cm+18SUbbn3Zxl1l2sEGHnOkkQYGLoghDDMglIACHYkcU4w1jWFzjTLKJCOMMLPQQkstnmiiSTLJEIPJIa4oohcqW0TxQxGopeIFK1B40QUPnTJhgw66OVDDeONJ4JupvU0UgQ1g2EADE2Ag4Z8EE9jgRhg0OIBEK6/SwBAcrLQChRJwKMEdd08kUYMNzLI6W208INFpEUOkVgSIPvjQwxNQLFFQcAf6h0MOD9RwBA8NOKADDw6IlIQSy8bQAIT1GuSff+NhCGEBDiSB2xK24aCtDjpM0gzCCTfjTCWNNGLiIojoIUMCFVesQB5DFQXJI0w5QkgkhBDyxyCEOPKI/1GRQPXMM5NEEkgedICCmDbcdAOWGcH4QsYYWLLAhh0svIBBBioY3SWYXpZJZphAx5WHHTCckQEFMJAxSwId3BRCLMQos1ify/SpKDHC1OKEKJ1soow11ixDyyyYXFLJKasR0S0PUDRhRRdNdPHEDjokgYQD+/0m0Xj78WYQAREYHhEssjTRiher/rdq4hbCC8cX4C3xBRxL2MAEHDUUccRxS6j+xBNK8JDEwKwXoUMRSODQQw/bPtFKK0841MB4DxLw0QPbOvARffceK14BCxhQL/QiERBRRRY5NCB6EdzwxRJEFKGwwpQg4hIiiOCxggYWH9DBHpJw/Igj8cdPCP8ge/zBRx72E8KjU0rtOEkj8oCCWRADGwZsB1iWkY2w0EINDlwDBF1AgQogLWlmkkuY3gI0McgEBGxAwxkmAAM0iAEBCuBABzwgA1GIohh8EpuflCE2YniiFaxQhSmq0TZlCGosmUBFF1YDhS5AoYhP8IIReOA9HdigCTdAQhKQsyB9XW94DUCODSYyKuxk0TeFm4gE4hWwZdXmX9w5Vni+8AQkHGsJOlBCF7ywilVQIQpRyMIPsnAKIcjGdjn4QRCG0IUuMGE/6sJBBD4CoXVBAEEOeAAkKcIs/jSvABBi3EcY9yAGTCAiFHFcDXBAIQZIoAZeQAUlKIGiVaJIEXr/gAMeutOdEGwAASb8EfzgJzJCDCIQfvBDHmZighPsYX6ACEQgTPaISbisKYYgQRvgFgxswMMd3nDSAkExBjSsSQ0rcEEGMuCWppmJTHGZQ9OcJgYUhMACCagAGdCAhgYe4AAKuKcFvtAJT7AtGTB8jp8w0QojRCEVmahGNTrRBS5kphOoQAXfVtMtKFjBCkUgAhSOgAQ4iAITxACDbmyABCTUQAJWjIiCdGO48SxLXZ7kSG3CE68IwOtXy2PIEqYzGxskQTY5YAIPthWEO04qCFkggmyOgAMdXOEKUGACEjaymwZEtT8GAQ7jHACBrWpEIwdZwAL2dZAGMa5ezTtV/0RIOSoJNIgBX3hFM5gpV2ZKghKG0ENKxgeHEHBAAQngQ49MxstB/MEPexhMHkowghGcwBHQcEQhCLs/ogzCERuLRB9e8II01AIb73CHk9pxM2wE4wxoUAMLXMCGLYEpTOWciwbVKQMLKOAAA6BAGc5AhgoM4AAIqKcCwHAKWijjGsQgxjKSm9xQvMILUIiCKjiBjEys4gdcuEQyWsEDVnDBCkQAYhGqsAouUMFaPFVCLKjxDVYcgQkRmI0DxmidGjDhBo4jpQTg4MlPFkt1NFjIQmyjOobkZgk1QEIXjGUD2aQnI52CwA6yIOEsBAF3O7gBbyBAUSIcAXG6+QiGLf8yPAY8b3gQyIEOfNMASPJnARNYgAQgNIAMwVgDJrUXQj7JEYo4AKwLUIINFiFkIR9iyItQ0UoECIKdeOBHH3syIP7wh8MGU7EiCMEHRCDlKJOsZCbjwx4M0RRINAIFMagAGoTRDW9042bc4AY2iEGZNKyBSjDIwBrAdMELmlMMMfCrbQcwAAzwtre2PUACnJAKVnQCE3UAxXEvoQg7wGIFNJhAF66whVNwAqJCQEUqWsEFLqCCddvZgRAm5QMqsI4JX/gC5SqFBNlE4FhJuPWy/oUQBszqIhIBXq6X8CsmMAE38KpNDbpjHDg8gQlO8AITksAEdN1ANjog0A6CYFT/EBk1C6twAA548IOn3kAJx7nBAxhQgF8fz0MPEkBw3kgv4cE7rQ8CQADyLQAYlzg4YS2AunojqgYsIAMwUEIlTMSIIyviEK+ABR7wgAIShAAEHrj4jyAhv5GBeTAmsHIILu6BPZCcD5UVWckG4QcSNNYRhqAKCDaAAVAsQ0lv5safhEGGNdFZDWpp7Z7l4gozzSEBtq2XoAUdaBMyAVOoOAUGFCGLS8BiES6ImgtsQAQpQLfTqRhCK7qACod2wgqZSsIOhhCFHFTqNUwgFRLaw2EorJEGSTiCEYigHxs84SA30NB+ajAD7kDhdEtwLkmLHbpiMasGrdCNEW4xUiQY/wEL5hlcBCKcBSlkwQd5PIUqnlDKIxTBCDdYwhNEiQTg/C4imrxXRzKpyXXXwN0BwDcAADAAS2YoArz5yKmsx1OFTEADMfDCIQrhiofbAQ91oAMKoi/9PAjiECiDn/zuF0wScD8EIb94BxRAiEf8srKOKNnHCJEHEJyAD7wsRAo0kIFZCGMYNceGMoQxhlrUgmd9YUGb2IEGyYU5Bd1cxMIG2Ja+CUDSBVoCgAAceIEVeMEbyEEsqAAjzIEdtMBZuAIcPNcPGIERPNQQoUIUnMJDPV0SVYsQ8ACpQIADFAEkPcASCMEasYd1LEERHcgj1cC9WASMRcAMHIsaGcESxP+RgqQHBJiRbSRBsxUbEmTBLZTCFTxBFjiBEdDA4BXBhGVBFASBKqjCENiAQ0wABkxAEkAbD+CdRDgEs3hIhijSutkLAQjaJcXA8wjA7e1hJlFEA6jbR3iIfzxSfUmABmgADcBBHcjBHNBBHjxc9TGCJDhDNIhDOZBDODxDUczPyCAWCXzAB4TACGCZB8DI/nwMyZyfH6DcyoWA+xmCIeRBC8xfMAQDoAhDMNBCGsgTCKWBlmSAX5CTlRjgXcQCCgSavgmaBeSBbVmADBwLGLRCC2jAHbDAK7hBCqjAK3zGKW2BFaRCCnqBOELBFmxBKhTeE5hdFQhBEdTAfjzAhdX/QPfQnW4cizzK462RCn94iCF90oa4kYIsgURIgEiVUg3ASrzUxhM4QRJIGOocgYQ9Qa0tARJUAUaZRB5hQRQkkgFQQAbcwOkcgQ6khhYZQEUUwIxZVRzK2IPsYQDAW73sIQAw4ALsB4aoG0j0Bw0oRLKBAbwwQSM4Q1BEQzSEAzmUA1IeJVKWQzToiMaJTB6QQAmUwAnkgQlYnE2AwAeUYgcAQiRkX8n8QTIVAiCcwAdUZR8EAvRlAC2IwRiUxRjEExrE0xnUJdVgQBqoQToR413AAizMAQoY3QAs4AAggAUImgJ4AIHFQgZsQBy0gBvMgQyoQAuswBLAgBNQFKN5/x0roAIncEEU/I3q6CATEAFyPFIRuOAStAIVUEF3PEFqrmEOWIdCtFsEOEGpkEo+otuqSAR+/UcB8OQDFEcTIAFVNQFF3EAWNEERwMsSkE5uZJsQQIEW/IAOIAEBLAAGFAe5kZRvWIS7CY8izZj0vFu+vSQDzlgAwJgFaAC8gRHA8Ud5BmezIQEXEFEROAE57OdS7udR+ud+ioNTpt/IjEAohgAJWCWWbSUoguIefKUxoRwvAUIeiOIJkIAMbEALUEBdypNpxeUYzAIo1J9kwMAYlMFp9UwBmkkslEks4AEI0JbR6WG+cYAF6OEAKMAMnM8lHIILxEALtMAcxMBkuv8BGLgCDSDBFhTRQ4HjFqDCD5FX2HmLRPoAIknAF1QBFHgga0QBEeyAEQBB4PAABCSOvqiLgiBHPQ6Y7/FHBDDOf1wEKe2YPD6BRQAPRfCAQxJbEsiS6wgBFhSRfZBUBkzABFjaDdgGcEyE7A3P9aCnSGSSQ+ih7tkhKcmAf8UenmLVQUiAEdgAIdmAahjBEwAogI4DOYyDOIRDOECDjmAfL/3ByJwAKXqACIyAxXnAByyZApDA+ZnM/MTPIAxCH+yB9+HqjMTAAWAAsxJNBvAMDIzoLdafMmhTnc0CXcRCXchFLHRrt8JC87WT0fnWYJ7nSwbABmiABbxCBozDIcj/QQzMAAzYAZCCgRM8ASowgZMWwX2CIxUMkSqs4xYIARFsRw5sS0YkARFEASo4V3xcW1ANAe5kxHs5DvCwVLMwxLIwBEeg6Sj5xxX1JquMVANwlW4gAbHJ0q+oThEYVRDswEUdQXEYQDjdGQzshqFahKCNZ4PQqL4Nz7vRKAOi5AKATm5gSON0LCD2B3jegBfMigEcWBLoyDOsKqteLVFGgyYOKIEO65ThainahK6GYgckQAgMqyPsCCREFiEA0wlMnE0gQAK0gAQEWtINwAJQAAXIwnHZHzY0STZMCZWIwSzEglh4K+ImbhvE6LjW0wHcXu4xwAAAACxcAALgAQZ4/4MrzIEGyIALvMEbNIETSBgnUFekWIEqrIIqnEIUQMEQBIEUgKYVRAG2PEAPECwk/UBrQAEVWMEQeIsdccF7PEFx6EAjadHsLIR4DKTFmguruCN4MsCnssp43AATPNJWxcu/yJJ+idJsQCwP5N3q6QYMgFMGwIoNhNUfDgABGAABBMAATEDQ6mF/vKlBkCd66p6L3ZiGMATvzaetOIEPDsBILQFTqEzWJnA0uOqO+AgfbJmUeS3+5MEIlKL3ia0C7IH5MUXH8BIf0CoIkIAF2JIGfMEMUMBv1ZOh9VYFxIICdcM6wAM9yAM7zAIEqQGVsIEDpRaduYAPs4Aa5CULzP+WCtsTAgwmA2ILAbzCArhALIxBNsRADGiAhioCRBmVFFgCFwgBJ2xBEfzQOnKB61IBqVGBEHiXDxDARekAAeyAfGhLFQRBFTzUEAhBFwiBazYLIlWEuVCBDowHE7SOuqFVbRqSikHAp4qSDUgVElSbEaARHJDOc86GEu6AbEBYbJQbVNkABtgsBdSkb7jv8NBv9AiABNiOVuWAA6hn7s2kHWanBXREsxgAvjHtVaXBcBhEE7AKJEhCOFziUyTwYz3lIIDZYVXlHhjz9nlfxYUAyc1ECOSBlI1ZyOxBTVgACPjVBEBBYVxCt7aBHFxAoPmWGiyDN6iDOsRDPFQTNtD/Ql9o61mswAONAS2EwizY81ggQgtUQKBVALOywABIgB2AgbakgAJUggqsgSZkQAykwBy4AjOggipsARZcwSVEwSqYghWsAgp+5pI+AUZ1SxQAwaRohA4YAQEUDxDMBxAEASu4gheIWwT4gA7ggO1AwBNBQA14j0I4jn0Bon9E1aJ6kUL8oX8UR7NYgRMQQRb06WsmUQ6QKQRAErlAQFBF9SPlgKEytAZ8cs662/XMZO4N5gBowBLwgHIoRwQ8Tyun5+4xgAXsJAPwG/0mBEOMVAYAIQwQZFGeg1+HAyUm8MtsnPYNxkwMRskts/e5XPzwgYMiySMYwpHQQTYngHWo/4IiCBklJEwlLIChZcAYCAM71EM90AM8tIM2KEMwlAEzqCo4fIM0TAM1TMM1fMM0eMM4pIM6oMMztIHRoeQZBINYTMAIwsHBIoEFhFMSYEENvIEhOANMm8Kg2EIWVMGTnkIrdAIKfgEntAYPoBoQDYEPtLQMKhED/JEPzLQQ/EAULEHmiWkL6sAOdMpAVEgPAOdHAJxD3IARrJhN0oq/0Mq6RQAUsY6ECcERcAccoAtQkanx6gCl3McOWDIDkAtEsMAUG4ABvJhFZIgBLAABiLVYM+BFAJlVkVgr7971LAANICJ+EciB4MDdLMETicEEbLgTRQBTaq0zuEwCO8NgoP/fjvTI+dmPL5FcMJ3AKI5A1izZCAjCHoxAH4RACQxGCcTACC/AFNhgM3wDbMf2NDhDM8xBPWXAXAbDMsCDOr9DO2RD2czCOMT5OLz2N8h5OqQDONx5OkiDIcxBCxyAAQzAGQwDKMDAAoCqDEyADzhBCyTACzSBFmwBEygCLHhBJvgCMPyCL2BBEHBBKiwDNQTDNYyCL5QBFPzA76pCKhyBeI83EECAeEeADrT3v/wAfRivDwSBEAjBDviAUiESDpRsgXhIDjgEbziAE/BAcOzHR+yHQgSfRehALvxAD2QBVB+BaLwGeyCBDpxHD4BIFIgbhEOAhxgAAxxHsTFBR2r/uEMA34y18ohPgDjSANC2u4yh5M7amIcQ5HlMtYJEEa+1QgM1AcEfAZk1QlM0giE8A1E+A4VW5ZHvgR+QjMioIh90XDCZgAhQZQmAgAh8Ik6EwAmELQ0QgZhOABF0QTNIA8s3gyotwhykAB7IwAidQRnMwjAYEKAEwzAMQzAQQ5yDg9DHuZ4XfW5LgwVUQjNkgIbDQDCEwhq4ABjMwRvUgBGAkBn8wi9I2BB5gjBAiS30gi3Ygh2xAjMwgyUswymMwi90wRQMgRWYYBLwuudN+K5Hwe3SXbhP+HznuknsgN41QBG847U5BAMcQUEMjwNYnuEYEk9GwBEYdQHkwC7s/8INtIuFGEEgIwF+zPd358CEf/vsZFvBaI8DPBFuTEABXMBDDECgZwiEwLuM0QAQJZK94/uM7exKRi23oxgR9MBqLngReEFxHMEVdMEXUF9QlkMmPoMzOIMk4I+S58HJfIyXEZYfGDOSb5+BhgAdWPNUZnMHvIgFzIAE6IAQREALTMI3gIM0VMKRIQIcpMArxNIagNAZ1MLXY8MswEAakAFAgAL1bZy0bwTHjUuXTqG6hePApYvB6BulORkyCIs1y1UzRJaeFCHj61cwYFmybDmVChm1Y5yOpaoVBIsVVJlwquJ0ilWVKjZ/EBECYccPCD6EJN0hhEiPIjx27EDqA/8IEB88iOR4wKOBAx04CBSQUACCAwYFCjS45SRC1wYNItSoEYGBWQYSGGTZtWuHgwYPcGh5gsMIDx5GjvToESRKjx05fOiAUHbyAwcSlDypMaDAArQCFgwYIEA0AAECAIguQKOVkgloDYQebdq06NOjDSihERcKFB41UKEqUkUVFCQ8oHRxkqeQoUfl/DmbNF1SnzwnRoAYkedPoEGEHBEiNOiPnz17+Oy5bmJEgg7vO+S5HsKCAhAaNCgYUmQFI3DfmlnkEEMOeQWOFeJIAQ47QDnjDDKCSWYbbGYZRhgY2KBkEoMS6lAhhhZiaJpYYpEGHFgwoEAYRhaRZJJD4ID/woorVgkii06cwCILVUrpxcdNeLEFCxujGGIVXnjhxAoupvDBiCuqCIKLKqIC4geqrNxhCCF+6GGIHXoAIgoffriyBx8ceyCCCLhqwIYGCIigrwYKYOAII5B4QM0147LBAT8bOGKXXPbapQEJIsAhFyAiQOIGHCDloYcfJMshh7JwcICHycrCqwDUCjDAgFBlG2DUAnAzgLMavlhgVAMIOPW02jirFQADNBBrCVSgYICAL1AxwocqouAiiQicQEISSJwJx5xyIpFEkmgNyaOEEkLwwIMQSMCO2zz4+AOQ8vzgQ74TTChBPhE6SOCDE0ogQYEaikhCgzoUWYQRSgpB/wSRQ/w1MA4ZWoijjkqIQeOMWoTBpptu2klmDUaaAcfDEENER2OND5GjBUqiqcSNFyqJxJlKvtEgiSGuqEWVVVIKghUsVKnll16Q3EQLlErJIohOeDGmlC2AECIKIaSYomijd7ASyx+KmjRLLH0oqigdrsJBUh0cwAECuN5S89AenDiCTzafCDXUCHLQZdC9dLnhBh4IxSWJGmy4IYfHHoDAMaxzIMCBH4KQ7C0JJCAAtM48u0DUT2ETrdYCMphAAFJdHVXy0dDqDNXRCKhhCc1gjQvr5J5YwgsmaogEkkgmWbaR2V9fJJB4RwjhPQs6OCEPERJQQAT5zk033jwGAf/EjzxGUMACEkawIAIbFqjAEEYsYeSVVwLZfns84KhDiRgUlKUbZco4g5ZhuGnHnWQsQSgdhzLeWGN1NH5lgxaYeaaZQ+JQCQF9IRGt6EIRfBAFKWhBC6qQghCyoIVgBMMUu+CFKrRwBTEFwUa3uMImtlCmKSQtCGUaAhCqVCarRCUHUZiCY4q2witFBgg90EHRusaDNUGAAIJ7Sw548QMn6LABDOgBLhhwljo1gFB74cUufoADHeglF0aYS6K8BgEeBGFSe3NKEHJQAALo4DAOUBwFLkcBUoVKVWwUwONi00YDTGABdVSVqEo1ANmYpgBrMgtaCMCAROkACkWolxL/mDC7RjhCkbSLxCP4gK4RiCBbHaiPBURwAhAk4AC80xYHLGmBPIwHEPKhAwg4EAMFDCAAnGkBIyrxCjx4r3sGqgMc4ECwOMhBEdcYBhnUx752DOMbGEMHxtSRzGRqDByxtCQiDDENRYCBV1xIRXC6QASs6eAXvxiFz7QwikyoIgpb2IIqpiAEDvosCLeYgk+sNIV0cukHU4gC1H7ApRXa8AdbEAKZUIjCf0ZlCE0RwhBy4JQk6CACBHjLW36wCw/aAAeWwcWgLHODIl70bVA8TBBwgYvBWA0CEQApSlSxAwjg4C+TkQoOIjABUw0gNQYQAAUw4KpPwdFVFBDVT+uI/9MKhAaPj9MjTUkjFl+FJYlv6VoVhpC6IyBBkYxspCPCMwg/nIAEIhDBJEFgAU4mgAMfEOsB0DoAtCKgEtKQxjSa0YxpdGMZYzgAKwPQSVgg4g6vEMQdQKBLPIAPDi2QQQpSsAJMNCgNZxiDMLrBDvptLB3oWObGlkmJFMjAkoxAgSiYcAMtWIEKOMkEF8zEgzAA4wtS4OAWFHiFc/pzhPKcQhC4RIUq/DMpUiBcma4EgR9YaWpSGy5VhMsDIRD3B1uaAtR6IKcdPEACckECBHSQC1w4wQkP0FuhCrUDBkQUvLgoQm9+kIUiIKFQOTgCRyGQBR9wSri3CMIO6HQWm/+S5qcYEJVo8GhHn/70pxWoQBwRzN87Zu41aGlqVyQwOiMYoTc2cMQisIrVqobnD4TYKlhDMILcdeCupAkeAu56AARQoBvwcDE84vFid8zCNgNAgAwGKwg8hAAOd1ilAlIQhxVoYH9x0IALZkGLNCyZDMLwRjsqi45z2M+yyoyHOsaBCFcowJKHaAEiPGYJKOhACahghhWG4IM0F+EJQ9hiFEzh2i3QyAr1tO2drbLcHXBQhfiMStOmRiapXAkIR1kKEErYg6TU0M0NuIoN6JIDvelgF7i4hS0YkIss4OCiT9wLdrNwUVxkIQdLuMLOsnDqt/kAB3qpNC9yoZXJ4CL/Fz9Y6qtUg4FQDdhUcKzABexY1NgsgAIHUFWv0aJTCmSAAmr8KQM4U6cILMEGeXqCEpQgoENs26qLhARWHyEePpigkiAwNwg6oIASq3WtF+jGhLjhDXa47x0uXgYMVGUBGaCge3rQA/desYIDEGADiJVBwVuwACTPIg0GgEEZhNEOh1CZ4seUhiGcwWULzGEFMwBDF1qxBCJ0gRO8goKYivCAIVThCUFA9G2DIFuiCYEK80yn0gCtTilY6UpGo1JVqiIVq/mA6FHp+XClsiW+JbTQYWmA13YwqFzcAgk6GLV2wVtpB2RBF5ZGyS10YYssUJhQTyS126C4C11kAYUQ/9gLLm5QJ7+86gIU0CMFiG0qVw31v3gPdmwO8Mb/HvtVC6j7f3tIANUYgAE2WELZFgqpbQ+oOYuY3SMi4Yhvh4cQ5ymBCNDNuw14wAIIEA1aD5CAClhjGK1fxja4EVl3uHgdmIBBDFaQh0DUsq+CMNCPYzCDAyhAAWihALA78/CIvwN/9osyOsZxzGkcohkcsAAHYOEGGihBA6hgRRdugoonQKEHVVjFA3LQXDLJk0tSsMIWqKJbpQHhtlwqijx9W6amPRdqh/5z1YgOhciEKqymB6BiMqDOByIgcQgAAo5AL3BhE87PCG4BC/QG1tBuF8gkF3JBF27hBzgwC27BCP+0AOx0oetugKMiStOAIKFwYe0gwACmJwIyJ0UMwKcKwO5igwIqAO+MbcAcB+/wqNkyB1XiSDVChTPCIixGZQEaZQmQIAlsQC4MoRCs0BAwTJEm4RkIQVwGIQ9MYA/C7Q/ywANAIA8sAPUQIAEQoA0PAAZmYRYmaBiWIfbYYfbiIcaYQQ5o6RXuIAZaQA/woAVGg/g24FNOgzQ4AwEUIAxmQRjewR/64Zgo8ZiyLBbSwRkKQRo4iwPewA2SQAkWwBJQoQq6oDeIwAoSqAtUgQjEpCqCAP9+QAqIBgjcb7eIK2miYtHuy/9+wAqaZtGkAgCLpigCsGmE7jHYhChy4C7/DuUItKAHdqEXNiEXHMMJcsAG0usWQu2JomJQeGHtbgEXbAQltICj1s7VskC77GuKSqiJfKUzbtC/DOAC0sinmu0CDIwHiU0IhTAD/KvXCMxxbMOnkkrxBMDppkcuJGAKk6AKDUHDGikSMu8PSmAQ9sAESGAPMuwPBsFbSC8BgoeT1ioD1IAWZgEUhGEYsGEb2OEd4oEe6oEevgER7ACX4gB8YiAO3kABBGD4NmAGYMUAFEACLEACaAAOWqEZiCEd/OEpmy9EnOEVKEAaKgEPpCEGrk9BgEXLuiAKyC+B7kkVfMIKbo7+pmALVmGEzLLmpGAt6ameoIbP4nIYq+AH/6CqTNBEUojRKgjQL//vByLABx4ATuoEMILAbbgRC4wgC55gC0TwFsLRiZ7I0l5Q7bJgB7DgB27hFjrwFo4oHTvTZzjTZ9COAphwAgzgBsTgBvwrRQCS2DBgNi8gA/Zx2S6g7gaM2ETlVkwlVPgrNAIJkE6lIb3GBnrjIbHQERihOWeHESAhEHxHBEzADxxhefagw6zjBNjFAurDeVAMrURSATaABcYgDoNhJbHBG2CyHvShHtKhGWChBVoAfGRgBWRArTojBuCgEiTBGZ7hGR4JqyKhEZwhHp7SH/iBHqAvHaZDA1zhEGLAEDbg+mLgDfhzCU6BC6igSKBAFbgACP/I6Z184mj0qbZUwZ+kwPzWsioCsElKyAfS6Ut+AAqIgAhQgQm46wvAgAmYoAiIgAfyiUz+6Ur+Twg2pQcIQGwc4AaMAAtCahvLBguQAAlEUBdgzYIqLaSaiBdw4QjGsTN1YepG8wlEECUUM6QK5QaGkAI4yjUBcjbnEQMuAAMw4tcqIAP0sdn8MQkBzFTeCMAWgKmUiAEOpW9wgNpuwBAY1fJYRF9YpAxHgDvzgCP5wBEC4TpKoAO2BfQsiZPacDy9swNAwDzlUBhQNRnaJx7cUx/0wR72YRo4TgMQYAVSAA+2zRlc1R6g4RkgQQ/ATxUEIRLAIUETFH8mwRncQLH/ZOD6eIcJaCAGVKoLqoALrOAUqgAVuMAHdEudqkBpcAsW70tKmKQKtiAVtsC19O8ukXG5gIALnsAJwMAVYsEO7NVe58ANmOAJFIP+XLT/ziQKtIkHdOABjAChcoAHquDrHLNnbqEUsMAJxFS7LC0XPM3TBqUzLc0zc8EUbEHswjTULCgLfgDtcuEI+rHZmigNdM1xbipFms1Oma0CMAAGMuAFZgADerAAAMA0DiA0TuNUYgMtBiCQYIUB5AIucoB1agAJGnURFiERoHYR8mUR6MB3TMB3KjVruapbwDAEPuBT2VAkg2dUQSAEWkAO7EAWBCI9lWEb2oFV7aEfnpIf/6SBEhahEF4BEXwPFaLT37SVCnZgCsBPDyjhHOjWWOPBQGEBBixBBpwHlWbAC2wgCYbFXLeAEzIBGaog/qjgB1wonWJRCNKJ6KwALd8Jtv5pTKJC0PaMKcAADMIAFlTABV6ABVLADdpABVbgR7GkhAqQBwhQUqIiC3pAi8ZvC7RA7FCCE7JgFVRBFWyhFKa3A9/OidwmFzihM3OhFExhNLlRCxKTeyuNe93GKCZgApptAjgqDdRowPT0BvMUZivABWwWIJvNpvROCO9ov94ofaknLZbgWNQEpiLgBmygOSbPX/5FEaT2EAjBXEjAa9HFdyTJq7LDO8mW+HiHU80tBP9KwHcCYREQQQxUMhmyAR7qwVgl8RymcnvgoMx84lv9crmigAaioRzm4SnjQR76IR4KoRkY4QWmQQY0wAJAAAVmoBWgQAlyAAigwJ+igBM44Z6QggqWZtHUaWlCdLeUpp6ioIS2ABgPLQiOAgrk1Q5017Ca7QVUoA3kILGeQCh0RAD/7EwcwwdywAG0AAoKAAkiADJLYRWw4Aq8oBW+wBX85RAKYRCwahE8wRNaIaQqVnu58WFPoTNLEyVEcGdorZ1ordI0LX4pIA1OsAfoKFRqU1R6sAcv4AXaIBZUYAZmACN01pUzoJYPT21exQYwYRZcwABE5wGSILSWQAmSIAn/kKAQJg9gmvkQEgGCMdIE+iBr92B5TIB45KMEQEkBNnhUzTAEQgwFfKcPCgESFkFt2TYYnJKFn3IeKqFZFYB0a67t+gYCbMACmKUZEPQc0uEcpAEW4goGvqFZkbgFaoAJjmAJIqAItkTNMuEU7I/+/okWH2gVqvVaYYsLTsGf7q+e1FIKVOEBqKIHlsAVWkEO5KAN6LOWf60FUgAFEMsNvuAU8ilFVWGGdgAX8qlLeOAWhABPmICKUeEQzOOaxSOpx8PD/MAP/uAP+MAVSoEXNqEUtpcbIwh8US29hIBjbURNcYEXRmECgO1RCCULXGDA/G7ZYJMFKmEbgMFBVeAF/2AABjBgBmBg2fC67n6WwNIXA0BBEb6ACZQAKZNAdXDJC1yBURn7mScvPMKQDE/gBPjAOwBhO+EFlTaYg3mngz8ABDKJDnSvESIBD+RgBlYgEZphHBKXheWBETTg0BiliKpLDuYAD/KgBebADpzBn6fBEuRgESZhAzjx+lBAA2xACKCAC0rxoKAgFUzhCraE0HxLCL6VMaiACoIAi4uCCLjAmqLACkiXC1SBClahKIIAClohDNxABVRaBmjWjVsgBl7gBWTgBVpgBVZACYguC96P6CIKF1bBB7CACJbXFGogBQqB85R6EMjjqaHaD/ogI02Aa0/gFVrBqkuBC5zgZf+oNzKzQGJDCgjONNTQ7oluYAEmwAcKBe4oQH2rxzOaLZdXIB1+gSR+4RvswAVYAAZqOQPqWg3EIKfqSANchQZcYRm6iRuoARFmwAWY4Ata4RVcYXus8MqvkFGb2RFMwCItOA/6QMLV42pPIATUba0SAJy15bND7AREu7IdQRIaoQU2gGACwRzcOUGb4SgloAUYEQEsoAUUYRwsIgMoARbwoCMsYQ1eIAXoYAMqQSvp3HnIz7pPCAiMhBNsVOiIYAhKSJ6qIilKKM+GYLiEYC1B1FrNlQh8QEbegAVcAKZb4K7x+wXou77ruwVsPQag/JykIM1CDRdO4Qhs4QmswBP/FinDxsMjvyOpMfI8vMoDOkAESKAEsrkQJgEc1kGZ5ocdvKEakMEYOMEUVsEWbmFnbKQEu3QXeOAG1rFQjqAhJWDZdPD4YMAF5CAebryb+kEReLzH6TQGaMAF0gAGVPwLvgAgM4ANuqnhtcESvuCQgyM4/EoQsPwKm4NAILjMPSCE+2AQ+iDktRkFYkCe2RD1ypYDOGDNxZk6KbsQIuEZ8ID4OuAcyMFY5wFBn7KZKKEZKoESNKQZ0OHKWEAWxmE6pCEW6LoFNCABYsAVAqsFgkcBvABrkiKflhtHikAqhHe5twS3aO6ElqJMzKlqrOBoquCaigMInsALwKDjZsDW/zfATmfg4DZgA0re1m19vmNABb7AFExhC3ZALzbhCXKAFSISqwghELoQwsslO8sjDEmAbD9gkrr8HPKchf+hH/qBH/ZhH/SBHYwBZnwg1JpIu3BgFT5QS3HBCJ4ACVLE8IDcZmFgBWYBGBr+H1yBBTDCrmGgBpKAAmBADPT1FFoh1sdgybsJGIRhGU7hCi6hE2ShFVCByrfH4gvBFS5+2/oAbEngOsDlOwLhsvOA5N3bDjbrO4lv/cE5BLwqhOmAD2D+GQqBA0KgHMgBGs7hHOZh/3N+HgCCHrqBBMeN+8Zs2axZzA5NGhdLzrRYMxRwiCEjhYYEChSwKrLjh5AoVv+ulLrCQ4cOHimjoIoyZEgQkVWG9AAyUkoUIT2scPFBhUoqLlGicAFjh8WMFy9kVJgB40WMDTKqxojRImsLrCxUtEAVBEiWW6W6GCrkyBGhP3/87OHDx48fPnv29NljYs+HDh9IkKh7tw80f4QLGz7sr98+ffr6wevkJAuuXbty5cLVpMktXLhySYYC5QmGDDTgwIGBGgwYJ62apUsXigULGC2cqEHT5AmNDGFq9QY1i9K0X7+4Ef81DVErK6rAlBHDJMqr6a9cWXdVKLuhQ4f4nCiRZxBgQoQC9clDBwUeWLBcGXLlRoaF+QrmcwARIn8IESNInMiTRyCOSCKJHd//XFLJNPGgA04z56TjTDPNSDNNM5U0QwkllsQiyxhj2EFHJelYogIzrmxgAQctyKGBBRwp0AoTRRARBRRGmIIMKzhAsAOPOuywExFDAAHED1AQ4cMOQlQhxRBX9LDFTz4MsQpoXHgRxhqotdDUBRtksIEGGmywwVVSafWCVjKs0AQRWWjRySNoETJIH3/QVVddeOaplwgflMBnno7Qg1ihhC1WDz2N1aOJKbdsloUut0TxhCpZ+KDLLlnwVIQNGSzRhRdurLFGK0504cQb46TzSyhsiBFKKGEA00USSYDxDXHBBANMOs140802xAHDCAxeQHEEEknUwMMTsFBH3XWF/xySSCSQ/JHHCdiesIdc5wFIx3WGxBILeynQ11G6FoCA337g9REIIY5EggIFa7iSoCXSxCJNM4oogkgih7zCXrl2rCDVVSMwAk8ldihyiHwaqBBDfRZsMIMXNTzxBCpDFIGMJx9BoAMEOeQQ0xBEQCEEEUTssIrKQNxkRA9P+LCFEEMURUQVqLQSxgqjvfBlBRlUIOYFF8tgZppYcZmmHWOIUcsYdAxCJyB8/HFXoHmawO0JJ3ggQl544WVCXucYWtg/+tQjDzzwxBOPovV4k/NmngFRUhFZRJqLD50y8cQSUHTRBRxqiFINNV8kIk0l1lzjzTISWhIKdEtwcUo63P8Ag40ww4IxjT/xxMLEEkxw8QUSTCBxgw1NTMdetIIY0ogz4ZATCSF6AsgHgHYFj4chZxUSSxjsyWHRfM6ja4EH7JadBx+EGJLHAQtYYIcr5LoRixsrxBDHCmHKoEIz00xDSQwg3AfCHHZcoIEcgQSiAVYrzDemBnAgUaMhQMEJ1mDFE4pQspPp4EhHuhkRerCDJ/BgBz4QEhGcUAQBUiEmRaBCF8CwhtmMRgYZuMBTMmAB+omJaRjBSgq0ogIVxGIY3GhHO7hhCbb4oQ978toewiYCvpAgbUQsARGjoQ971KMejNmHE98GjxsuIxvtgMc75gYPbdgCCmPJwg9w4QT/I1zhFrmgDC6yUAUjGMEJHKsCGFggi2qgYxz1+AYtiFGPX2wjHdLwBDB+gYlfiKEVh7AEKP64DW9gYgussIQimJAEJNigBkjAgQ2ScAMlsOBZ7HnWKw4hiWiQQxzOOIQhCMGHQYinLmL7Tx/w8EnjJW8NdrBDxS4Wgw44jwO6nE8HQtCfE9ChD4B4BQLqw7QZaOACF5iAM+mjgQUgYhzgoKb7OHAfp+ymFXZwRB5S8AYwTGAGKLCABpZgOJU5oRbK8IIOjKCSHe0gBzrowRGqwAMfGAEk9LRJEaBwBR9EwQdHWpkRjrAGNsDgaBcgYQWMVsIxYWwpC2GDG1ogGxWs/2ANwVCGNmx4Q0W8xYd8AiJfRmBEI5rALyTozyPoEQ+5xUMeiYrpDYchjG5c8R3ueMc7ujEMW2hhFZb6GxbU+DdcSOoJRDhCD5jABDB4QQx2oIQ05pEOZlhiFsfpqldp4bo1dDUYXvCCrZJ1gwjY4JIcwwESKNDJ9hzCGeQgRzQY8c0W9GEta8kW2P4ToE+a0hCveEMY5MCiBHRgAymYAx7o40sQiAA8efhrHgChLhQtYAEI2KxnNXCACoBjtNV0Xwc6AIIZUGAFGviCG07wDBIwoRNJUEIcUNSKV6CiCLzdwShq4YSVPQACD9BBBCKwAxwsYQc2YYkOqkCECe4ACv9TaNkQWBJdJISwhEYLkwUeqoCHQpQFwvAF6MaghjGwYQyzEAY2agjSdlwjbNwi6Q9LQLbJlmC/LR2BCP47gj5Y0R099ak7pBiMYcz0He1gh4O7oYxR/G3CWcDCFqzwpgqrYhVH4JgRoPCFVlCiG4SRhj/6OByvqvgXZogABszQ1W1cogtNQAISJBCBG8DuCFZ4Qg0i0IRnGSIS0LDrJAohB620gA6G+AMqASQ2AF22EIgYGCzs4AYsp0ABCEhRCxBhCBlsgC/ALMEIRnCC/gIWAWzuiPYM4NnNImAAB1CEQag5DjeMGbUZoIALZuCKjERiECs4RRdQgYolZOwLSyD/QkD1eQQn9KAIOHjAA3AQARzo4Ag8OFIReBDpKvggSSwRKJJcVoRIq6HPFMDAl0xIgVhXIF0UEAYwhtEOd4ROGLMYRjLga2AbYsMOIfDAfiZb36+V4L8k2G8JWvrfaP+3BOtwsDeszQ1sDCMY2BgwO7rRDW9oI8JjocyEhXAFLEz4jFYwghWsAIUiLMEVFKJbN9TRjFb88TgwXrEwZEGJfROHGZ5gghqPcIMbkAENOPDBLnCB6SQUwhnisCsj8ECxq8RgBi3AgyMAoTUoAxZAhK2lHeTgBjm8oQUHOOZFkNwi/FhAAR3giH9B4J8+0IHNBxjAAAhAZzbL2QADkIE0/76B9G+kAxa8XGwGMDADC8hgDm4YQSRSwAQfiIQKXEBFFyKQQZZMEAImi8Bwj4sDep6MtzrgLRd+8AMf9GAIBBXSDnhQhCeoIQ0YgDMFnk4B8YL3AAcwQDDMUAYzAIMb4OaGNhhvw53akBtj2MsHLo/SZ5vAzGdGadqWLe3LS5sajufGNrKBjWQMwxe4bjA3Sq+NZXwCCrfgBWVyoQUhnDELUQiCZHDhgydw+AhGsPEKYqEOcNCDEWBoghiAAQwzoCEMtJhFGFgQij/GYxqsoIQi4kEcGJzBFkaQjBFAnSwkTIYXPriBBMoxDmcYQg4YkcEMqtKCOMDSEavcQ7b+E/88dAALc4BYBHhybqABdJYAFhADeBADKYBNBxACLmIBp4VaaAYIMkB4PseBLcdmCGAAPQcAijAN0iANq3IITccBGoABMGABiDUVgcAI1YBjk2QDhKMSRuAFsiAKYGADl7YDZndcD6AEELAjB6RPRcAFV7AyQ7ADQCA4c0cEq3AULtB3BhB4CkABsNYRCEB4FJAGwOALZqB4r0dg7eANNkRgDMYNyjALHmCBxoZSKCVt+hV6l4eHfiICiIANfbgMqhcMYiAMNuQNpud42aAMl5AHcMAEknEZf5MLkqJuWmBURmADCecEt1AZioAO50AOduAEXmAFXgA7TRCKXuAEiiD/LMdBDWCwAm4gDc5wA72AC7aAC7yAC0eQLCyBBDsQOw3gAJLwCimwcTMwAxjzAilQB3YAC4LAf3lQF/+XB+dBB3SQAiugUW6gjW7QcwewgBnRAiAgAwlAAh6gAAmAjh+QHyIwjV7IgT5XAITngQZQAPE4B4mgL69RCU3nAV+SATMQBy1gjChQCKaQAcv0Aow2BE/gBUtAA0rgBohQCUrwAGZXkWZXAziwIz0ABVbgMk9wBVYwdzNSBVxQBVuwBVcABV4AAxSAhRcgaxtgQhVAAV54AK2GBr4whjSUDLl2YPHVDuO2bS9Ac6flAR/Qef91eUeJh0vZlE1pB8rwhzgV/wxkEAyvZ3rbcIjLQAyC4BYmAAdllAtAEAVjEQQ1cgVFoZJM4AWWkAm1hwzxYDroYAmnwgpMoGNqUAbPcQrxICy+QByg8EEwAAsvcANnkAaloG5oMElJMAOUlHA1gAEMIJD+qAEZ0AKNxYzVcQiOgC3Q2ErVowcoIAcr0ALZCAMrIAM+R3gXsxXi2BftEgIkgAIh8AEmkAco0HM+JwACQGeFR3gLAGf1oQEykH9y4AqwsEtUAQNJ1goxIHWw0AkwwEwt4Aqt4AVPMAMTUAM9EgGv4AwUaWkV2QA24ABmhwM20TPBZwVbABpCEgVEpRNc0AVKEHhPJ14ZcDSBF2uBB/8DZbAr5iUMw7AMrweUbQiIaNARRskXSikCxeYBEboXRvmUokcHw0CVvnAG3PZ4WJltyzAMscAtblECd6ALZ6QF71kENgMFq7AKPcYM+rAOxaALmWAhiuAKRaAsOoYEaHAcs5AJoOBV3tAKqeAEX6AEYkADNOAENXCDlJQEWKEBamUDEuAAx+iPmSkHsFQI2xEwnglYmwdYgIAHL9QCK+ACMOACbqAArHkAFlEVG4AfJPABcIhaZAY2G/COAfCb8mgACFAAm0WcM+BCK2Axi3WaK/AGiFAHUmcHrSA0GeAGNLAEbDQBEsAD9AQBEbAIjPCDxxUBDmADDcAABeAAEND/aVCQCng3BFXQBapgBVXACaqwBasQJV5gA6NBkwjQghjQn3+XBsE6BsKQDMIQDN1wQ8pADMmQDMrgrMW6K7RACy4Sh2TGlBFqpxRaocwWDLNQC4gZDNsQX+yQbcrAayBgRG+xeSbABZPiMh/DA07SYz3mCd7wCVpQCob2BV9wBD+AAzVASWXQVdOACmEgpMQxDZcABqzwBVw1hhE5Aw4AsEhQAxJgjEtqAxFAAyt0moh1B5+ECIsgsovgCH7wHyewrv8hCHm1AisgG5t0AL5JeF0mZuOYHx+AH3X6AfyBUm3qc3zac/E4swZAAAtgMWNCqFixgPbxgC3SpRsAA4+6/wIZ8AYusAZg0AVLsAA1cAS8BUFL4AyvIIRmRwMEwAAEEAFOBQVVEG+tCgUmyQWpkAmrUJJSAG9IUEIUIJwUgAZosFDip5NjaJXJsAzYAFLaQAzGuiuLGwy1QAZkAAPoaIGTS7mTy5S2ia3HlgZ9hgFX6Q5yw2DdoG3CAAogkACTZTabBwaYkQMzMmrv9gTwNq9XkAVb0AmeMCGtsJBP8AUwoHjBoKFwwLtfYILSIA6KsAaWYAm/MIaKpwhLelw/RqjKRAM/VgMu5AbLaAecmQiKILKM0AjZImVRlgeCUKbgpAILtQYqMAC++ZsKQBUu4hcjEAIdYGxmNpsj0HO9Cf8A7xiPcFYAA2C0/IMxLERz9mF/GrBkYQIDc+CKitoEYPAFYEADWwtVSXAEOYADeFAONOAAF4kEH/yDZ2VPRdAFJukSqMAJXGAKp3CS8ZYELgCTLkkBZ4B4ZSAHdjALjDugyrANyHpg3LBttFALYmDEj4uYGYCORWmBRcnElftLcXiUCAAAFHCVVxRT78AO2ZC4oKACNbezaVMXYHkLWbASRTAlDARvUVCrtnAF33AOzYAMmZAJ/5QDDyABGQADwhAKs7CwToAEzaAvvzAJ2fdHZPgLwFAJTbAsFBsBVTEDNGADSHBccjAH8lNLzzIthQAL2/EKAIKblRWagTCaKLf/UWKQAQjQm72pgPdxAJIVApJVAt/xoP2hp+0rAHzKgQVgAL3scwPMPxKFIr10H2EyByowH1FrB2vKJpCUBBUsATaAqznAA0aQBGF7XJO0BA7gAA1wXKmzCk/QBRzTBakABaiQCkOAClVQBTVCfExQpRPAABOABmZABuwFCmNAC8EgDP3sa++VhjdkrI5LBmR4Bn77dOj4Ik3MERwBxed4lJabAJ27De5AN/HwDt6gbd36xR6gWCIwRGYDBo/yBOfHAz3wA0ICGmRZBV5QCeZAD9hgBsuAClcCSRGwAv32C2PwBEkgOr+QDX/UDZYgcHqUDq5gvUmwBEoAB1XLArVQ/6Umx4zsgR2uUAcpgFhbamagDGUBEghx4AZXxgILgMur/JsXswHAtI5qDWAk4LMBANf+W4/weEzq4jwtwgEV2AEpYJwqIGYWAANZtgZhEAZM0ATopAEKUANKQIpHEAWIMweQQAPeHAFJgLYN8ADohApUAAVL4AXovLbtCQWqcJJVYAU1YiNHoBI8gAT2PAa+ALxkQAsD2s/J8F5YSQyNW9AHjQZpAAMTEGsKLdzD/SJP7CKKla0dAAPBoA0WDVNaPLqzwAI0Z6cgrVJg454lAwHE92E9xltEwAR2Ng7xgA3A4A050tM1wATLexyK0AqxsHhd1Q3NMA6reByUULHRvP8xmMAM0ncGLhABnFQ7sNCl9HemKpACeTDL0Ci+rlQIKvAKKpCAAADXFc7K3iinZ/ag07Mf+VECvBkAAOC+79iBdd2FxzTA7PJCKGB/LrBxGhAVK0ALaiALR9oKX0ADFlDZStAKh4YKcBADfRADF1kDeHwDT5ADp1A4oIEKroAKnoDOnL0yqSAEWyAFWiAFP9CqqpAKT9AEZ0AGOlkGaLDPw7CshHvbQuwLu923GWAAAADnAoAA6CiPcz7nCXDnSzy5en5aCnABs/BRdQNT7DC6oKDEyH1a/HHdy1ZJbmUjBidBK9Ex52AO43AOlNAM6IAIXyDOT4AM3TAs25AIYMD/COlQ1MwwDazCYv0GDEqQOk76BtIwhjWMBgEeVwRjBxSjZAk+vmk2coEACy6wALkM5xUu4u77puhqm/jxoA+6HyAA4sf+jr4pAPW4APLogZ3VZeqB1XydFWIGtUuRBpkBBlDFBDlevTcQGlAAB0tQAyUQB5RMSUygixOUnUtgwgJJPq+wCK1ABS4DBUIhBFJQq2fJ2RuGBmQw5ptrlb62DIWLDQ+vDKu3cME6AT4H53DujXSO7dhu5w59WniOjvNRATCwDOwg6FG0DcU6Cxmw8ZPLbNf9oDaQdqztBIDMEkzwBefQD574DMOY7kjQBDDQCrSAAS8QCuiA1ISZK8SB/w1cpQ4qlg5jzl5ncAnSwLx969vUwR5zgDAxkCZKJjwAcmb+8RZ90AILUOzFDtcUfuFddgKxvNb6MQIJgMshHgDUzsq9WY+g9Y7YrgAKrJkxYAeF0ALMCQMy4ALK4gSo0NNKYAGQxJaI5qRe8IATmwTv1iwdGRrnPgElnXd6EAmv4JFsbJI+8RNCMVBDwARn8HSogQb87PBTiaHbdgZIcAW24ALtG+JwroAcv4Ek/psLWHMfSHgZMAwoX1PtkA3bNgYVYPfnCPP80Wxp4ycygANde35H4Fap8wzy4A/n4InOgAhg4AIsoAYu4AIrwJJvYB06XwM0IAcuEAyxYAdfIP8LlqDqxbFHXrUNwAAQZ36ZIQjjFaxXdla8kCEjxosWLlpMPJGHz54TGPNs5BMoBQAAAUSOJClAwIADCU6E+BBChAgQH0CEGHHSZAAAJm/qHFBgggYDI0EGGCDggAILG2SoQGSHRQqlLlS8WJFEyZMlqDiBsSDhCZMJsJyhevJkRgsmXr444WIFChQqVahwobHARpUoXMjGieaKi6pTUqycQpVqy1wiRKJAAbNGjRgYaXwFEzbMsmVhmWehuaJKS5MDA0SGRJnAtOkDqQesZt06AQLWBtAsaxevXr1467YNC4YGZWjTHYR3eCliBIkSJky0nOFEBxInTGwwuZLqWbT/c9mzmysXDVEsOStgrCC/hIkECUmcOLFRgwYNG62+kIu3LVg8ac2A/eL/a1s8cNIZCI0k7LAjhRZimGGDGWJ4yAWJXqjIIj4o3GOjPOgQACeShBrpJAtGYCmEEEAw0SUOVjMppABuGk2AAhaYYAIBQLIxJ5Q0UAApDWJwAxY7WjDQjhfWaOKJLrjoYi0NluiChgzswAMOLlZZIoa2rnjiCiu48LILK5KYIL0kVeFCBxzyiMSVKgSzYhUr3Bqiii5UoYIKKNRYQ4wyzBgDmGACFZQyYWpxQgstbLniggN0Iio1SBOAFFKUMmCBhRcyCA0lGITpBh56bqOnHW2GAcWF/6JMG8A0BYb7oLgRjCNhRCacSCKJGiLIAZdrookGmmjIMeeceLQ755lDgGRhDTBsGFOCCJjwhAkmwHBijTfeqESR995wwZL9+NtGml+8cWaWV2pwgYWIZNiAwYdecAEGGF7A44SKBvnjjz7yOAEFgDe8EaeQBg6AxBNFINElERRQkWChQBLAgAVkLEDiFQUewIIdLdCgxxZSkMMOWOSQwY5WOGGiiTBS6UIDJr5oAoxYMmgiSSdcuOKtJ95cZQsvn6hhASSYKKKKVHzooQcoDCnkCSGEGOKtHn5QbBVUvPQijcdm8YUMMggSm4xaAq3lCiOKyOKHCDY9AIFJU0Ngbv8ELngBhgpi+SYeeNTxhplEYsEEm9rq0UefeuDJhjcYRFs1gccT6EDyD14t7qUPPPiAhhuSACOJCHTQhZdOgP0V2HKI1c6caCTJww4XMJggAiWSqBYMJpJYwgYMloCDBgYYsMGGFWZJR8D+gIGlBSUkgAHCF2aYQYMZ7pZeeglN8DePQfw4Abk8GqGDxYJHYu3tCmQ4ISaGYzUOhE03HA0klBSgWMY2EBkjgwousCMRO9BvAx3bgAZa8AIVbCAGclCEU2bRCVaEAQxbMMUG7IAJT6RCDRiwBStK8QUWXAFRqtjCFqAQhS10qQYGaAIUtrAKKhDhCUWwkjPeAAUf+MD/Ck9YBRF0gApVrEIVqCDGJSzBDEzMIlBmQEMaMJAGNJiBDLQIgw4gsIMsZKEHmzof3OL2Ane04x312MdtzHibw9njcPtgY32GIQwKFOUkqjpNcCpnOcx1QHMgqMEXkkADHGRBF7ioBQryMAlfAQt1xjoHOcLhDDq4YAFK8AIckoCVLyxhAhgAAw1mJAEb0IsgwbCGL36RjXF4QQNIWMDzDjiDDGRgBjC43ixfsAdcbuQEJiDBCQYRiUZYQG4IUEAFPEY9iKSAZIdYSUti1T4QyHEo5ztfxSjgAljMIgyxCEUomkKxnxBQA+JxQwZawAIX2CEWYhBDKDDRCU6wQgMu/xhFJ0ixAhqU4hTxTMMVViHEEkahM6tgRV1YYYp/QoELL3zLKyJxhB1AwQqcMAUUVAEFuVQBhG5wQwtWAIph+CINULRBGo4AxTTwQAc82EIQtTABFZnkN3JTwAbaAAphxGMf9IDHO94BDzKykR/92Ac/EAePbixjFnEUSWsiFxwPRLVyLxmOB0AQgxa8QQ54gEUrWlEIRzjCIo5AZCKDVQ5zDOsc5hDHMxaRgocowQnuYYAE7BAKO/xEd27whS/MAAxpjEMajiwER55HL1hmoF71ih4LVFCIP/gLX3n4A1kn0QKaeqxBLVDByGARC0QoAhEoKNEIRNQ+C9SIRQVoFP9pCrAaBFhABiKzQxhkIQtXmEwDNIBBDDiWlA10tAUzWEEs7AADFrATFKEQAygwcYEVZKITpUhQKUqxCVqwIAy2COLOiHCFK6TQk6bYhD65BLS3KKERcPCBRTkxBB7sQAhUOMUplLABEMgABC0IAy3QUAQhKCZOP9DBEYhAhRz0IAvWdQJrdPI2BISgD/1CgQq8gThudGMbGQ6qPzzsYX0gFRttCA1OTnK+06SkqpoTgQc60CoPmKAQhUUBCRxk2hKcQBCOmDAfDHGd0wFLrdsRxyQWgYhKSoAJ5wxFzcZUAzf0p6+/OIQjBrGSFrDhebOMpWJdcLd0qiAGfPBeHkj/kIdCQGISz3AECVLDIxmEjGSgDS0jEmGIEcwkVjMh0QgOQDAADGBuFdiRAQy9ANm2IA5cjUUswLCCGLiAoytogY4sAIINrMAVsFgXGC7RAhiEIQ1noMUwaLGGDKwAnqmgpS1GQQpRi2ETm0CoE8J7hSJcAUqa2AQpTKEKH6SQC1VYghxcQYRUcGIVOijCD7jACS5AgQYmMlEMIsCDIQjhB0CoQhWCEAQi9CAKPeABEViRRVtk4QYOPkALHBEIEFhAUgeYBTewEQxubINwY9TpP/zxj3rQ4x3ZQFXGZHqSlKiqVcPR4+RM84E9tLkrBr7CF8wRDkOQoAMk6EMhHgEI/xIAwleJfAY0yuEPeWiHHNGIhBwssAADzAARLZhADcwDB2l0oz+LcEQIPEaDNJgBQvTqMr3G4wbfgmBfjohsCTDEB0DkoZgei7MyPxtaRWRdEa+gifuMs+cV0Y8CYx97xRZwAep5VA5y4KgKpkcDltGiBRuwwKVjqQJYXCoMYnCDC1ihilqoYQy00OYKwiAKUaxABvUkBjHaYAdlFKMYmtAEKQwDhSfApxOZmEUqdhYFPGE+BrDogjFMIUMf8OCfEV3Cu/AbgyT4QAhACMIPQK8KIUhhCt92YQOc8IMnNAEJEXgtAlDAhxZkAAOTqgAZyiAMe2OjG9hgh+EQR4/cEP+jcUVpkU5k+ptVLZzhCjBNCPhAhxfLAAlvycIoyEEOtJIjEnkQwQkIEQlD5AEQZIUGNJ7x/2BJq2ExB0eaP9+qGBpYAjG5gDbgD0I4AQ5AgAKIEeehtLuJJQzAgFiCAQ1oFBEghEG4shFwMQ7gABCgAzrwGAVKgTmYs9BaBEVYBBnEAxEgARtEDnwhAWEqCpBYgAowprIjuwuIpbMgDxeItDBIwloIgxWYAQvgABmwFANZARZYATFYARdwgi04BS64AlsgG8KThVgQj2SohmRYBjmAgWM4hmxQBk2wLla4AieAklrIhFJgqC2ogiJ4AiNAgjlwAmNYhanpARoagiH/oAIm2AAOeL0iAIIf2IEt2IEeEIIq0LYf2D0UyoEm4IEjyAEIwIEb0IA8QAEOwIAmggEKeJsDqIBZwAZsGIbpwzd3eId18IZ26AZMqABp6j7vO7HVOA3xO40QyIMQQIoO2AAkQD1ReD9mLAdykISWCIRniIR3AwRAgIT+67+SExZjSatpfIUYkIFWiIEJiIEVyAM/CIEEoACYA6dUiwjlU6wVwIBUHAnuOYEX06MQMKRACIRFPIvHQwhESAREGEitQ4SVeAl8OQE6KIEPmJvXKgAB8JEUoLRz+rJ1UQEV6CgXqJbD84QweKBZEAN3UYooiQU3WIEMUIPskgMw4IEn/zCFUlgFUvhCMhgFYYAMMcAEa8CENsiAURAFTTiGTlgFzNsCs8iAVhgFEqoFTYMDJngCKGCCFXgDY7iCKNCCLQgCK4iCOUlE/LqqJ5ACLpCCpYkC0KOCLfABIlCFHhiCH7gCH/BEHPjEO5ABmBoAF0CDJsoACjC0WViGYJg+YSiDNxoGZXjFMaiRFhGJXvRF0agjyZkcFcuDF9uRVkkCHvgBHECEs2LG9wsHEzmEX5lGsToBQ9DGkus/YUkr1SHAaAiEBEAKQ/qA10CABaBHmKOACpglDDA6dlQtkVhIDBkESJAESXgEFJABBPIs0CLIgtQ60VoJl1hImIAfCUQJBP9wATloQQN5tBXgqPeYJTeghVagoo/0BEyQhRhwPQ1ggUNQg9ipBVG4lFooBU6wrllzAhiwhVqYIlCgBTGQhVBQgQtQBmSohspbhZ25AjCApVpgBS/YAhsgADeQgSbYAlsIA48yBVbQyi3IAimoAgZtPZkQy3GTgiGIgm2TvZZahXIrAiLYSh4wArRxEM55gAIwACg6Rb+kgDSgBWwQBjMQhmAAhlkIUBiwkQ15zF4kCskkv5SwgBLwAGBsFSVAgrqcADwgq2BZOV+ZhJkwuXDwv+Q8v0BwhNXMxmhAK0Y6h3Jwho0ogQnLEBRIATdQARfIAAGggLOAgQlYgAGwkdH/2AM+qJBe+oNIkIRCQAGPcgMDuTpFIMhEUARGkMEjWx+aOIESUMhoOoANkBcWeB4XCM8V6KQMcAHhswHekoVPuC3bEgVMwIRMAIO5c70YOAQOzQD1FI9aIIXrKq9SqIVQI4VR+E9aoAVQiAUWyIBPwARi8ARNOIXwAoMwgKUkbAIvcAEKUIOV7ARP6AQVgIHy2gIsyCItiBMpAEuZCIEaGAIpAAIpiMQpMEQiOIUh2AEiKIIikEQhyAEtcIIYwIAjQIIdgAACAFK+TAMYwEBTjIxgoAUYOLQUgZgP6ZCmSrjTWI2UyJwotYA38AIbcAAJWISoywNIGDlfAYQO4IPW/yQH/5uESCgEPjiBQHCGbCy5AGSkaCBGR4C/9xOHaHgGZ4iERaAAGsiUOLoRFhGAPTABhTEBPyAEQiCBD/CRSH3OrKtUGGQEr12E/PuehZysFGCBkQmDkVGI2mkCz3ECJAAD4bstWSA8UfgEUcgEl5FQW32XHnGBNUg8GBAFTxjVWhiFUdgEYygFW2BYWhgFUPAEFxADsFHW45KFWe0EU+iCMDjWhq2FWvCEURCDNIidNSAGyWtCfSqFJ/AMLLACIYiCJ8C0aoODVZACKQg2jIJLGN0BHbCCKniCKoDEPqw0JHiCHEibItABCUAphlU+ehw7VFyRA+AYpmWRDjGK0v/Y2NJQAA4gvyiNASRgVUl4Bpl1hHtxBNOJBg8IgUgIlrVaOTMVK6eLhGz0P2hozewohBA4gXJAKwHkjpV7BheggQtAAA4hCRyRrDww1AqpMRQgmavDukrNukW41Ao2BIBBwbFFATr4rEkVLUSAAyRAgiaYGTCwliSkBVFoBTX4gk/wBGlNhVRghQi6VQ2QARcISfGghU+Yl8LthFkrL1CAgVkgBmPohFDzBFoYA5acBVlgJ1nwBFFYQieApYN6tU6QWDFQBmLQhE54gxkoBVUwhfASUSl4XSQIy5lQgiEggh8Qgq0UgrJcmiEoISvggSqAAh4ogiWQgQjgAifAghn/cmMdGClDdtixMwCByQmkUC2DcUyU4NiUCA2NrTvJZBVQigBY6N+hLd+NKIT2DQQLKISRg7+0Iof/i4RHEKs8EARs9L9tdMY8e+X6rV9JyABFJtQPObEL0aVdogN/4SpYKEhiNkhMhUFLDYQQ2IAQiAEUiDfTUCDmtAO2a4E4i4VsVeFZmOJaUGEexoRQqIXpYgXPpYUVeJdZcoE0SDwXUOF6EYNjFWdNMAbt2xOhhAEwOGJWUAMWGIM9CYVZYMlPaIUmIOCFuq5OCIMM4EnTLYYviIE6UQUxzgIsyMooMIJ3qTY27oEd+AEsOOMgmIIfKIIoWAUuSMYtIDcemJ71/9iBJ2BLKBgCB0ACGNBAo3PesRtUG0GAFKlex+QJ1pAUo0CNBOAYBLjNo57NMYGBQ7gOcmgkaIgEaiwsOhBlOkhfX3nZoXUGSDCEQdCDPCCENZOE/uODDzgBqV5lSJBqqYYERzAExsRYmUoNDMEXEyiBXtqIYS5I6EwETLXUGEyEYSwBTOMACygKQUOKuou3EgSBFJAGuxVcux0FFZ5iUejiaB2FVKCFwp0FFXCIc0ouJmwBMXjhNlCDwh0FT4g8bKCXMLADT4C7Y0AGY/CCbl2DNSC19UyuUGABC1CFTeiEakAGWVhoZFAGT9iENZgBL+AEW/gnLVgFLQiCOo4Bav+LASU4DCLwgSCQgiCgxHqtAitQhRzYAR94ACMwAid8iyIwWKvBgZk2ZIa9aXo0gPKZXgPW5ev9voz9jaKet2GazQyggRZYBGf4P5MjQP+LhK7OgxDRWZX1lfiLhklYM2r0Fz54hPH9AA64v7Zma6l2hEIwhP32xdRIAF3yF7zOsTx4hUNIhEqtVK+91Kzja1jogBJURAuADbmZzR3pXgtAgUUAB2aYBc99VlF43McFVxguhkwAXc8dhVlYARVYAQNhAVmYhTXwW5BMgzEgBtWO1mK4hnkZhVCABRlgAsorBVawgC8ohVSohSaqBScWAxaggDDQhARFBoXmtaHUhGv/DYM7xIItiO5CDwIocJcTWQIr2IIr8G7bjQIgsIIp2AIpsJMf+IEc4IFQlAC0bOMi6AE0QYIxKPWRaqL5rm/r3RgFwFhXh2Tua5FVkbe4OWoLeI8WqANDiIT/K7lweL+hRc5F1D/0/ZUIB9oyJV/8A4QJeRcUmJA8mDBr1ANAEAQ92OXzySzJwpcSyLGKKIQJjsEKnnFGAGFFcIN5m5vZhJSj3pEDgAVYaIZpmAZFQLxZGIXGm9ViGAV9nzwvjmfHFYU1UCfyYAFPIIY3aIE1KAZMWGJNgFZMKAZk0IZLCYVqsAMkFAPz1AAnsC7rWoUz0JN2Oq4VkFWHzgBRMIZN/zgGYhCDGQgDWgsvLAAvLZh56z4RMDCCLVwFLECoK7jEKYiLLRACH/iBHjCCGtAAJeCC0Dv65yC8WXABNlgDGFADNJgXVQ8Jk6g7Vz8x+fkQCNsUpICbmTpqDZgAGogBOsADOiiEoh1f1ry4ZzjGRhCEPJAxrFZZYYHZCqfGQUCBY7xTgCmBFCj8EnCQZ/++bCcmY9IAOqiIuzaBsT0ES5XBGbcEcpdBRZADuvGi6f0tITkESziESriETxhQTJDVg08GZGj9xoPhTigGTjDcy+7iUBiDNNgTMdiTS2BWNegETQgFNCCGZSiGZIi8YkCnMMiEKp6XPVmDDWiCTcjP6f/PTydQA8GbhVjA/liABaC0BmNAhpYPtcoLIoaCAjlU9JmAgzp5AhBVhSj4theai0octyNIAgtQAj3e9CI4AhuoBYAQJmxWqFkG15RJAwODAQEAAgQQMKCDBQEQIQrIOOAAxwEeLQbYmAABAgUWEHjceKDkgggSOMiYIUODjFeQJDl7Bi1auXMdQDiTFMlQnhOEJumMphQaU3LlyEGbJOkZnw4kDBly9MiRo0OGChECBAJPSo8cESQweSFDjBNuTYwg8ZbOokSLGFmyVGkvX0uMGCmys1IBhxgp5tiBFUvW4i+Ow4waJcqTJk2YMBEjhqyYJk+eREXOZCpVKsqaRIn/GQMDRpozYuyIWcMiTa1imNIsy5SpGOdRTGDI8cSKBowbrFS5meHEGHNjnDht2mQKDAs1a2jRsrMigxpNzIvJerGmc+VVnVatUtVKBgcQIEbA4YIMDCkuW7ZokYLFipT7VnxMEYUVNmigRBE82ICDDWGAMoyDoAgECihqjJFGBhQM8FBEAhzAQQcZgbShWRJ1NIBFEnlk0gFmcaTABEf0cIQGTDhBQwUaaBADHocgxRQ0FpAgDjTPCOWIH3n44cgz0fjoo1LRkEOOIB3gkZNOz0jlTCSRODKCIB4VwNFgFay1wQsq0JFHHiSI0GYJJuSxiJyVMMIXJXfu5ZciiCBC/4kzf1JyCSJvwKCGGGI4EQYrtbAyiiedFFOLKJnZhgwymYxSTCespGIFK1c4+gkmn4jhQgY3pIEGhRVeVwwxaRQTnS3RGROGdV2UshoSW5iyRgZNlGJMdNA5VwoUEyChhrJjzCLLanZ8kkksL6jRibDWCLvJKJp08sIG7o3wBhfHyEJLLVsUocopQQQhhH8/CDGEEU5YUMMRPNxgAyjL8MvvQMMIw8YaasBAgUMBAAAiAhtw8NHBF5F4FgIdaTSAiikdkIBhrlxyhBGoQEGDBjPQEAESEshQyJCSAMmTOeEQGckjhRTVR5M3R2NOVXxEWc5TPUcZTSSHqDSYAmRmMP+DCyrIgUceJYgQgghxlZBHI3/9xVclePaFSCyKUGLJJ2GsEYZBtMxiLiuKjlLLtqARU001mV3iSTGPdpI3KaxwK4aktKjBAgwuNIFEqmSgvYYsn6RRCiemlGKK5NRtUooqLqwABieqNPHrJsYgs8lzpWhhyxYWGGEKFk6oscIKscSiQgt22EGtMZ0gY0xlmhBjmQvtgRDCCl5kMpknYey6ChRXtOtDDjg8QUQRSHBAAxNI0LIMNtlkgw02/M5C+xoVUgDAQyBmhAAHFqSU0UXvo1j0iikqsOLEB2jQwuzoNMMFHHPEYQlIqEEEInADBixABoY4RAdKoBNokMMcUIn/mZFKEIip3GxIJOhAHiQxlWfEzINCeQYKJKaAo2FgAzBoAdPsUJQTRE0EJCBBCU6QtaxpjWths4QiEqGIus0iDKKgRWRCQQvhuK0ynYjMZIiRDGYwwxveqAYyPEGKvHWCFEMMQxKS0IQwHEoMTWgCGLwgBtfQIjVpoIXkIuc4W7BgE6pQBQvW0IRTqCIJMGgC6KSTHi1wohSnS10WtHAFJ7igBW6gnR3csJpWtEITn4tOJ3zHgW+B4A2y6IRn2raFVUihClsI5Q+K0IMeFMEKSVChKJTRjW1og3vdW0YyhrGCF5DPfBipWAI4oAAToS9E70OYhkR0QhYpYAYtWIEc/6RBDy/QIAZfeEIPjICDBjSAAQUogAE20IEUOKNJPCEHk4QSCUGoaRCRaNIzQsBBEXpwS/LcUghWUpIKWOACMziTGxADi1e4JQQgEAFc5GIIrOFwL3daKCWaMQ1pSOMbzSDGJyjjqspgahSdIIamPGGuVHQiGdXABBR1wwnddYIWYahFLRSihlmQKgxhcEITauGFIhwBDWNglhjS0ArIaaEUyDCFCx6nCtc1wRSryMAejXGLTaxCC1nIQiCvYAEkqEKqt7gFBpqQBBa4zhWx2I4bEOEJVZSiFJvg3e8wKQdMZIJbj1OqFapwhSxsQQhFMCVOV4kIKXYjlrK8RjKEEf8MF2zABQbQJfpSQhiUAHOYF3lIwh4WEYv9ciMl0cALYtACZ8QjETgyghWuAAUcOOABDdhmARBggQ2g4BEZLIcEQSgUQ/jBLZF4BpfcCQikTGWe8oQECMZ0gZG1oA1ykIMdXPHPp7mHhiOoYSAQWietbY0SdPLTNMABDmk04xKXSMZmrGENUWwUE7zhlqNAeqlHiSIMpChFJjoBhlaIYhaeoUV+w0BEUtQCMmCwQhGu0ASd0uITypCFJ1IRncvNkY5gANYVbOAGNUDuFliYahQcxwoNIGEVpriF4zTwBE6k4gtMAKsdYtFIOcTCEydFxjG8hUkVTCZykluFFbgAhS3/AAFePqjCE55Axg0kwhuB9R73lgEwUNACBho4AMJ2iaKMXKwsIIKY+6r8vgFYwAIHsIACEFABtuiPEuioBI6QQAQu8AAHEVCtNlsbZtemwBEYZIrLyDkkmQ3iBHkQxAk6wMEFciXRiYbEITZwz9e+YAWLpJ1YY/EKOpRgBCIoQaZrCAtF3CVr2rUTX5rxJ4hOwxnNoEY1kqEMaxwDGeSJKxZJg7tMeCKupBDOo0YRBkyg9zOzuMxuNtEJMYyCFZy4wiEnfChQfEIUoejEJlKRBlVwYgtNcAUToMoFJ6ShdHjVgiq28JxUZMAFZsOVKWiwq5OqApEtKBvs7KACaBHj/xgt2AAm3ZC3UojYFFzoMRSiIIQf/GAHRmiCLLzB5lBoAxvJ0N73hhEMWpwBBgzLCGPjZyIVBTPkGzKfLi8yZpi8IgUIyEAGWrC0SoCDzVftARSUEAEH3MABDDCAnfNpAANYoAWA+CCfI/gUaHgQEoPIAwoMHZcQxCAGI0hBCkqQAhSgYAQnSQA+NyDpfjpXMV6hg6Y3PYK4nKAPCzxEIWCBiEQgAtRyWoQiJpFqU6d6GlBUhjIsFTrJmYJTrCBFJk5aDGsUg8axKkUnShGZRt2XW7HuRCYsZYximOI5UHDCE6zghC6Awb/DPpQoGie5VqjBBZ8rhRNYsIUhoMcWlv8TcSdGhgT/ckEVM7ij5DjBBRhkYGArYIEdFBELFrBgFi3gAPNB4AZWbMoUp2CFE+xzhSpYwQhHOAIx2BGPeFBiA7Hgl/ckHoxZoOFCC6uI+yrWPpCLHCIaEiaIBuDasRgCFhvAAAZkIAM3MEIzMMIGWEAXoJIR5IBL7NwCLIACdIACLAA3lQRh6ME6DQmfmYMErQwkBMIHeEAgbMVXFEIhYEUh6AHTkdkFyMALsJAKtEFiKAafHAIJaNp01eAJBMIhHEIP2cXcMYJ2/YVDTcNDfcM3SAM1XMKlaMrmzBEXnAIqjAIpVMMxFMOrWUMyEEOxVYYxRA4r8I0xxNrlgQ7/c4iOKajCKjzHKjTBEdgAEugUs2DCLKSBGBRDJsyCGKgBMnSCLYRBGjzBFaiVsDhOKZyCBvwKJ3zBGphCDCDB5lyBKrCCC8DAMWACGKzAMrWYi+0bv4FACsDCF8CCK7gCIniFKIaic8WdIuyJGMhAG8SCc8EOLMxBCsiAezAM893iBzDMB4AA862PBXTAL/Yiv81EjqzgC9Qiv32AhwijoL0CCuhPpqUAHrzCHTBMHcTB1WEdClQdDS6jDKAAHWwj1p1AmuTBHvTBHuyBmvCBmpgAm3SAB9SQW7gFp51dCISAB3RABkRaG7gBc8FCDPqQnLxJQbaJCJzA3CmkdWWN/zM8VER9wzRQg6VkgrJJXyooVRc0iihUhnopAxb2jibECikwxzFkC3RER1qpFbUxB7apQhd0XiqsAk2NERhJyCysgX7Nghr8Gmfg4RecgimIjuNkniloAAwggXOswRoMTqMckSekXlwFUivIhgusgR2kQAy4hwwgxhzUgR0gBh7UAR6QJVkmRiwEZEC+AizYAR7cQVmSZThiHR3gQTiegF3SYzuiQDkKWh7Q5Sv4JR7Qzlcmhh2kyV1iHQnsJV06jZqoCR7QAR3cZTlKJj3SZWS6hdPQIz3uJT3KRQnMEGieQKZN1zxu5maawGkmF2LQTiwcQtzJCdb0JQzhI0IaAv8iKKQP3oUqUgJESYPeQREzmBSnBJ4paIJQ8Q4lJkMymJcmVB5nMAfujKFzcMIqVI51BpJ0bsIpSFLlSd8qQEYqBFhkjAEtgEIoHEoavFQldcIaiMEcQQcnkBvkjMwKYFsYrAYLiIJ7JlhPFYNaTZIppB4LtIBWboAMsFAL+J8dxEHUFWgMyEAMrIB1VGULgFULpIA4psByaSM36k/UkSYJCBQ+ukeJgkDURaj+qMAKuAAL7hMnBk8JYF0IjEDWkYA4Zl0I0BAKyOhejkAIfMB03WVc/KgHesCRfoAH8uIH/AQIJCmSeoB7IGmSOqmT0mgJCNSTSumkJYZY4SZD8sH/OpYACOhjB3yACPAB1oTaX6iiKjpURArnJXQCKnTC9HXB51kRF+RNFYqUNfSdMggLc2zGGDqOsUVH5aSVKoDONYROKbCCsGDCKCjVKnihoxBRLYxBatACJqTRES2RKLjAZGQVuT2H5Bhi5nQCfipNdYSRGqRB46mVKdhCIB3DF6wACBBjCriB/qwA7bjBr9rBcsnBGJwBGYyBG7DoCrpA1DFrs0KoiUJrifIbv10SJ/JbC7CgC7iAerqA/9WitDLMt8iAQEFrLeIjiZYoL5oolbpHkiIo1Z2oLU7rgY4riUbpDMmFW6AAvqYm1nUpLPoQQtEJIwQCH5iAByhAAiSA/weMQB4UAkPuBZsyQnd51zQkQyagAitI3yl4gRc8at5sAp9WwzVYQyaA4aNsgqWIpKxJxyQ1HnoES+7IWuSIzihchiho7DFoUStISi2gzdnQAjFggidEhiekwWT8p4iVgiYEngbQwMBIBgsoEwbUQkoFThqMAugIHFrZgvQ5wbSCwAuwwo+twhZIRmQQwzIowzDUgi04iDBsQi1cQBbsQi44QQtoQJjp7QndGVqghcICLlr0LUkQ7kpQwOEiLlqcUMKOBJnpLU3so8bJwCEwQgpYwAx0URFcTw08wRckAQ047hIkQQ3UgANEgAZMQAyEGQWEmQIgbv7kgR4AAgq8lv8gFIKi4a4hjIACwMJrvuYi6IVe5NAibFAHIGQe9EGSXA3WaM1fJEIlSIN3SQMmoAIqmGwpdEEqiALqoZcmHEPfhaRu+N0UMqoyMGpzGMM1rNWhUoM3WAMypMJJSVLmdcInbGqydcLkVRGwvZR7Cpsn1ELadC8ypAdaFV4GLIgaTIYkFgwXkoKrokHbasIcrUJa3UIUMEG1ggAMRJjsYQM+4EM7uEM7LEMw9EI7IMMw+ML5YYAt4MItaMIaJOz9zA+ZlcUNm4UG1M8NBxMxFdOWCcAxDcACaAAFHAAGtE4LOFQbVIAE9IAQWAEQqEK8VMENSEASAB0VPIEDNIADQEH/DRSABEwAAzLgz5mxaznuTMgAv0Xd1TVmH+QBCPBuLPCJIuDQQmXXIqhJH/DBbHpACCRUxKpiIvTmOBgyNVhCfXGL22RCZnTC+yZDHUbyMRxD4eXabvQd4kWHUI4CMigDJWfCNXjDNRSDc1BS43FCJSeeJEVfowAbfqGGKaSBHEYbLXxBJqQCF5DGFnCn6MCADWgBKzAeA99A5WzCGqBBBNtCS2aBLTjBFWjB11ar6mGDNrBDLPECL/QCMQQDGfRCLwDMGJSBL5zBDKzAGCEBDZSZmKQEw+DwDR+ADLAPMHWZD3sZl5lImA1AAZAxAlCACwTrELrBjBABEQiBEOSe/w8QwfPUgAJoABRAQQToABesgg0wAAPQwBiTsQEswM91dANawEyYBAW4LkmXtElbAJ88L3Yp1NbQSQqc6wfkYwecQAhQrnXRnZuCwzjs9BEyw2ZwBqQUwzGMQmYcg9B6giMLNWck3vteXsgCmCZsBjVgQjV8g/oyXuZpSlpF5+1oAoqRwigckShMyiykqg2Ui2TIgizgrBNo7BOoglJxQQzUQBaYoSpA6OAIyy2kSgSPgnUa2RaEQeXYAq5+iwuQAi/cAi7gwhmgAS7kAi60hrGeHxnMAhmkgQwogYE5QQbQcFms8TuXBQLEQMPUM8kV0/uYTwGk2wTgyALsM0cvwP8FwIA/NkMzqEAMMMEWQAG8WMGPVcGbdYEFaMCBEMEqwGQE4AAOEJAYHy4Zk/HhvlYRP3cDnhB0m8RduPSokdpeLAKZJSw+RulPiAAe4KYqMkIiwJ0iTMM4nEM6jEMRVgPo0FgnjOeeVoMySJE2XIMyFAOjaoqlZMMx7M4mfAYmXAInIMMTMUN/e8cq2AIykIIp6A63dMZ/slQxhEGkBPB/rhQr2AIrtEITiIEnfEErfME1GMEqpIIqFAENOIEZngInzMAMwEAcbQJfJzMtdMIfakItkAI74IM7bEK4fkAMFEcapMFy3wAa5AIapEoaWDYZUDkasMAGtMCEHQEGlEj/WfCbaKcEAvTiAExWyd2z/AkADdCADdwADfDbDJAIA04ADEhaJTCDgi4BEfS25sIBHHgBFOjADVzuE0A0D/QAFRR6DjSAS6DuBDi6nDvuBmgASC/udZOxA2YXQ7F0XiACByisBXCAjLIJiZJAHhwC3cEd5UrDOJRDOrADNlzDVwtldFi43FiDN2QDf1tDf1vKfxYDf5MsSlVGHbJCJsSa3Px07qiCteghKRhb3lTetvg3rqVCK2SUZRBDiYfBGAUY2mxKK9TpFiyBEmReIMXADMSADZTCLTgBa5xBLRwPS43CJmQDL0g2rvJiut8ABNxAv6fKLRyKuYRBpkI5EiBW/ws4gRF87g7fsDuXBTtnxAEQIJkTk2TJHwAMcaGkARLYAGJtAIkQtyG6AAu4wV5AaA1UUxJg6AioQFxoQARcLhT0QA6gEvYFt6IvN07VwAU4+gToLZbr8Gv5H65CIAOeUAcwFB5HrJoawvqYhAWAgIiiq4foyA4GbDOkQ9ZrQ8pqQlQfw8giQzW8r6WYl3nR2DFosiZYAzb4qaUQ+OVVA8aeQuVRUf5W3lqVMjI8Htp7QxV6B4FrlKaQwjF4wtB6whqIAhN8QRPMMhspyimsghc8AVGmQgugew1UcBq4ALH6rEx90SYotua3Kwi0AJujit+wVBB5wickm+c7wQ4owf8G1IATJAEYyAHVxUBmeURoewQCvGsKaB0ASDz7WLyXDfFHTwACd/wMHKjFeJb+sNAlXkIiHCgSMEEMlMAKzAASQMH1F+jlGgER4IAP8NgnFQEEOEAUtEsU8EAGaMAF6C3U4y04jum0rnGld8AkTIKmN29sIoKBAsQGEANDDLSwocNAEDFeMVKEaJo6cMw8ZbqWDZk1a9e0ZcumTBMyY5qKZVSmzBMxbJ5CFtt4bSOyY6Y4Ict0ilMqnJk6ZaImqpqya9eOIStWqiiyoKSMddpEUtOmUVJbEcPUKVUrVEiQzErDpRYrVVa8MFn1hBMUGDJi0OB0pUkYMWdqaRo1ShT/MWKjxtxYq7CFmlq1RIUZVaqVKE+1ZjnxAqZJEyZGkGxYwkSOig2bW6DYMEDAgBYyBgywgAJFChIxWqTocGCDhQEBaNeuLSB0gQULDPCmMAEDBRmxY8gAsUHD5hhyEsWS0YIJDdZIdhg5YgTKDBkWZhRZtSWKFChEUD3BceVKDghEiNDQ8F6DhYMtNhSPXUH+QQ0K+HeY9J+SAAUMsJJKGGEkEURgoSMFtmIAwbgNOJCQM0MYQYSRbyZaZqhtsNFGm420uQaZTYyxxhiRXLoomxGP2WQTl6xBRiRNUuSEE1O+WyUVHDtBJZNkvPHGGmWKOaYTTjLhxJicVikllVI0/9HEKVO2wLGYTEZhhZVUuKIFiS28EAOMJ6xwAgwnOjFlhRhcoKGWuGYRA41RiOlEFFqKscuWWtZ4cKAWDKulk05KWaULUVLZQpYwmnCiCfRUSWKDFlqIIYYabEBgPhAOOGA00yy14ADaDgAhBQ44sEAA2wAAQABYCSigAAYYMMAAW3mboAIZOEguvt0yyGADGcCIZQZLFyoCih92KMKKLjSIQQMahrDiiih20GEHH4bgdgsfIKACCgngg+85C4ZTgAIKFuDPglUVOKiZ/wC0d0BKKlHEDlgUhMUOS1NAAQRVOUChEWmcQcSOZsbxZihv1mEHGZisGXFGGGck8RiINf+qhhhrpiRFJGSWScUYY0whYgsuoICiZS64wOkYZrzJJCkcZ0qFFS684HIUUkZxapVVbOHkGE468cIJLptAIpUjnHACjTC6QBSMNWRpxQUYWpjBUSTSGLsWYooRJRSW7sKruIFWqKUUW2y5RRUtnrxiiybACOMKJ4p44gkmZJiWBhty4EG3ATTYboAHD8C01NtA9ZVV2nALjYABCLC1AAMkkKCBBhiY4FYaBo8NiQwWcEACG2jYYAUw6qsviR6ssOIHH6L4QobBlahCiiugyKEIIrytgochdshBBx5siMDcCSY4iFrkPp9ggXYrUFWBDjZoBvzwxR9/EkoWAbjff1//geWQZswpBxxnYMnAjm8gHpIdddZxhyN2NrLGRMYoiTK0MaQhKaMaychEyppiE05oAmmn+IEVqgAFLjzBCE6AAk40MqRkeKITp2BFTrhAFlR4gRaDocXQtjA1UyAjR15AgqMiMwoeUGZqV2AFKlrBAheIYQ0uaAEMxjYLWoQhDbXwBEumNIpa2KITXbDUg2JXCixkwW5ZeNoRrlOELVihCMITAhOoJYMaQIAJPIgAA3DDgRg0bnAxUIBtcCOa4lgAVqDR3KwMUCtbMUACDoAeAyLgOheAIDk0+MIKLKCBCDABCTZIV+9iwAThGe+LbHlPEqwgBSEIwQdCkMIWprAF/yI4SwcQ4JYNkHA9C2AKPjSQAA3aRQH8bEABExof+JzhjGdMoxnTAKYzxHchWLgCEYugBPj2BQsVvKBh3/jGNQz4Dnikgx3YsEZJbASjklRsSNS8xjKOsSeUyagTyKCJKqLAhVXsEBVOWMITWkGKTCjDG8rAxD5P0YVUpIIUSeIhLURRl2JwYhWQAkOOTAGGWoTBCU+AAiuQYKYtQMEIOqwFLcSwAjW4wIdiUKIoxJDEQnWCFJ4YWi1IsYrnYEoFYMCCFrJQ04z27QlFMMIQoHAFKwghCkn42gzm+YQcPM8AAkBADNT1nM+4KgAaoE9s/DirAmyOAazLqgQi0FUc3P/ABmE1XQqmJYpEvIIGSqgBD3igncVhaqe3uxYZB2cBGlBhC1LQ6xbyWoUorGIKURgCD3owBE19TgIWUEEMJjADWb7HAhSA16pUNb5eTsMZ05CGNDA7zF6CT0CMiIUrYhELRChCEYtgBCWkab9uDGkd4aRRiZyyiXQS4xrV+IY1llENbxwDuMhQaYo6wQwA5qhop8DJY5yQhCYQap+X+IRVMFGRTCglFaIoVDlBuApSWIkVTTJFGB6qoyvk9Alb+A6kSlq1VtCCBWqAgRhEgRdakK0UpjBFKVTx3fxiCqZg2IIWfvADIECBaZeEAhZ+EAQhAGELSohBEmoggyXgIKz/N2jABCSgHQBroFUhJsACGqQfxEpPAqTjagRYdwMXRwAHEeABEo6AqRaYrgVSe4MSeIADHgikWDHojg+gMIQqWCEOIFhCDSyQhCqgAncTlMIqqgCEKByZglaYwhFqsIQlmCsFMTBXXRupgArMiwMJ2QAxm9FLZ3B2s5zF7Gc/22Zh3hmz4QtQM6ThjQIa0BvVoJEmgGsiTSBwSB+rBjOosTEiXUMZmSC0kWBEE1Pg5BQnrCctPFHQfWLCEpeQrgLD0Il9QuwaxSCGMTZhC1ZcOkWmyAQpMv2yIlSHC1EIXBOY1oQthGEMYhgDDOY7i8KM7VF8Ve+OTDEDAKcADFn4/04WgMADwElUCDT9QQ8+CYUlxEAJSJBOuCOgAxw4gAHTYs12aiW6z1lKAxPYAA262oDnQa8BYEVCjG/Q1X0f4YZFUMIKlBAdGTDBCUh4ABSYUOHejWYGRjDlEIrAhDjEYAs0UEANzETlLQihB1FoWSpkJrOPEwEJmrqBBuLQghpIh1rSm4Bk48WBgbTZzXi+8y73LMzN3pmY5QvQNKQJE44EuhrYuEYnmGiMZCwD1bsVdDWqYQ38kWgjm6CRSklhI2OwogunyIQoRKGJTIxdE5ggqSww8YlQaDdlmtBIN6pRjGTYhTHF0C8zVJGjU1iBr+lBON6+4LMuWAEMaECDGv+CLV82iEEMLhhDFL0AUb4+4Qqq8DAIWiBTmmwhC3g7LxaKnLsc7GAIPiAjDW7ImiTQ+Ag2aMDi2ILIBzwAehKAQZglcAEQFE5TNgCrjwEO1gwXEgk56AHgltCCeTqBNVbIqU6R0DsIyYD1Q8ArFa49hPjMswtGtgIVqFCFKVC5ClxQBRWiQK4k3KAGSZgBCmZQgxpoYAYzmMB7pmcwEIRAfIQJfOaszQbEEg6Qz6ThG37us4SOEqZhHB4m0awhG4ZEJgKqJIoBE66BGaiuGozhGD4wExKt7mjERJCE6aZEZS4tEzoNE4oBBpFhFkIBE0AhFKxCMWAkRoSiGjDhg+r/AhOIQSz0S79yhBOsgAlwgMbAAAx64ju4gAnUQA3SAA3WoLRWgAXaQPJoIRPIaxTCIE3Q41KKo/NUIfAybwvQA3CiwAd6oFuGIAckTAmKQGouYwuMAHBqQDsgBJEi4AGe5waSYMlq4EFeoAZSjiuQgK2MwMVuQAnD6mlugAeuwwUqCXCQ4DLoMHCqbyB6RwmI4NaggAqsAAqeoAfiIwkkigeKoAiGgKeEYDxapgqMoAiSIAlswP4I8eLi7Q1W4MZooAYiQAP8DwDDx83qDHyYoRKWCXw2S5ribOdAi8/AIR0ephqoAem2yWxo5CUe7bdGYko6IeumpERMxCZSRhRG/6InSmEUksEm6q4ajggUpksvOoGBRAK4joGa9ukksuQUrgALTmELaGIVuIAVzsQJtoBnSOF20CMu5GIM1kAiY0EWgqjYCOMLkSBStiAGViAFVKDzrqB4SNEICvIsjACohuAJhuAHhqAJjIUUw4inaLEIkGBxFMKRjM/+hM8GZgAEYICVcLEGXMwIbggJmKAJkmAFXIAJmKAI2OoImKAF4OA6XKwGYu8I9MY42EIGlKDIpO+CJCo7mqwKyI8IdoAIquCiXuYHMAoJnMASwEAJkkAJ6jIOVgAOLKEZLAER3mAJbHEO/A8EdomY2Cx8BNDnWkvONGuYmmGZvmEc0qEa7f+HSKyhGo4OIypmKGbkRZgEBPuOE0qBSSAIgphkE8rpgY6E6ZiBGUStusRAFqTrE2QhBzWCRjITBoMiG/ZkSRZlFYgACqygB7qgCfxJFS5NJ/hKC64gDGZhDZZSItVgDWhhTmDgh8iOFl5tC0aINVLAUtbAxXTgCojgCLZAFcxwFQASCnqgBwyMjJbgZaAgCp6SFXsACWZgM4yjcHCAiyIJByBAD2XgFiOp344yg6wjCSYjCVzABZoAcI4ACdSA4FgJ/rgCKcHw4V5AQJkFCqBlLIjgCWbAAlpxPclvCKIgCjqUFl8GTS5jCZTAUlZgDlxhXxDBRhGhLPRQVRaCA3b/iZd46c7iTAEXEBp/DpiYIZggUzIlEx28wX4o836MQdBgImlwIjSNQTRNodJGogW7CYJKoRiUwRqu6xiIgRqIQRRmQS/czhI6sBi0zhi0wRwxItWOQROKJhX0a0d+kweIUyE5YRNUoRS2APOYUzFmUAykM1HHgAymUxZAahY8oUu8IErWYjQEJeGc4AsclD184Am0QBVWAQtQDwu2IAkmjFlcEQ6fMgeOwHSKpQ8j4Aa4yAaO4AmcYDScoIKGgAhuwKi4yEERLivXADKe4Gki1A2A0goKjglejwbcYAUy1MJeBq/ELwqsYAY0gAisgAvIJdeeYMZYSWoiigkgAw4W/2kFViAOXKF8KsEVvuBF7e91OCAEYqBHCTOz8MwZF5BIFzOYmgFJB1AalhQdCjYdWgvQugEm1LETWKETyLEUNoETBFU0VUEqUqYIoQhFNMETBs0TOKQaluESloEZhkIZykkkmqIYiGIkhmZQ7wJHtMBuVAFavgAJ0mQTmCKlSOGh6GtNZSEW1qAN4gsNzkANaAEUSmoNCgoMncAXp4hvnsBR8EaDsAhUiwaLnkAHTtUJHswHfIAI2rMViwA/iwX7MEwHdIAWeQACaiwGjqAHiICnqqAmEe4tt8gJWIAFIAlCbUANVEBTmCBw1mAuifUNyFBDnfJaqkD7vihEZwAK1P+SW4Wgx17OFpkG4ZjwC74ATeQgBrzTFQzBDmIHDmiALu3V5ux1AAcwXxFTSBVQSHcOmASQz74hHQrWYL+B6CjzIjhzT/DCLrppE9iRv0rBUEaBJIrBFrTAFiK2JNLJKFIiGcRUIyxmGTbiI5DBRmZLGUahGJAXBoshSfQLCnSECzTSE0phiZBEpUbBE4Jwn0KhtGJhBTAABqYQDcYg2OZEOrdmkawvBsTgvMQEDJzrVnFIeD7VWKVSg4SA4m6oPXlVyPLv4J5yFZ8ARAOHNYwAOI+APHngBjRyhsLgLQvYo5SguZggXbkiCYxgCSID4dCEDIsDDKzACPCQQ6uACfL/bwtGscgY14LK9QvAAA7ShAkuQ2/AwBVkIHYOty2Cz/7KdiC+BzGD9Of29RkVkzFnd+ekARxwFx0m00ntB9KEQiOS4ekosFBM4U1tIQxIYXg7YSoOzRpqYW1MpBOOxBNooUyVARmE4hrSYUgu04+zYUYITROuQdJIpCOa5CnseAsG9Z3s4mG9LhOMLRlEARNcMxRCzQ1cYAWILQNcIA30VwxCwVHCABNioW1kQAwiAwzUgAnA8PV8rYUSrlVduAWQwBVBGA9zwHjaqj6ewylZkRavo1Ux5QigYN9m1bnIJgxoqFyZcA2Y4As+uQXmUjIMlCua4A3GsDgepQluuFZf/+Y+lQBwpC9uIxcKmNAVXCFNJAPhEpQJ3GAGYicWwOAN5JLCgFE7BOI4rFiz4OwZh7S1+lXOBlCYeukbxKFgzwEdInAcpM7oYCIbno4YLOFijgFLYcSNUUpu6sJ7i8ETtgkG1fdIlEJiHo2aoG5IOkIZplcbTsITiAIGNUIZWI1nv1dHjHckYIRKzi4TZOETLiEZMCEULsESMGFfYqEN0tUOpFAiawGIaKEi1SAMLgVCyGRvwqAVohkMifULeu1RWOGbmcCGk60UkOAK2NoFZuAFXmAFNMgLpOYJjuD1hKoFbPEGJBIMqJM6ZwEMvaAs5BIM3AAO6NdrXpQJWuFRmv8yQX0xBl4AU5jwMR4FDFDhFOAgBt7AIDuhFbzg8LygFVxhDsBgrFuhtCGjCeDAF5NlnwHmneGACb4ZU17AbH1OSKUJHMDhoH87doFJfHoJHMYBosOYSQ92KGBiRK4Bfq93m5BhaDxhE7R0E+x4SgjlJaI7E1Ykty6T6o4hJYwrZLEBGz5CKPYkpmkkZXDEve/ipKTCfVPBTkni7MjOE1ozGaRLEWzwEuZ3DGRBDLx6vCRyDcQgn8GgTWTADtzgDdAHfexAwidcDqDVDVqgwg2cWNdAQhm0a1igBdzADdbgDURcBdIVC1tgBU7cDeRgDexADDgqxmWcw0XcDVSgwpf/UsXdIA6UGA7e4A1UAJSx2VJEXA7kAMNZ/AVUXG9YYRZawQms+QvmYA7g4Fy9YHP9UipZowVUwA1SAA4m3BWAXAXsYA6OfA7soEh5W0N6+6DdnM0TULhxThoiMx3IoRySWzIh7SOygRg4FhMISHspsETCQDGYKJHFNGJyixj+mCOugRiUwSNeK9CoIbeYYRlAQUy1ARvcUUSsgaP3KzRrwRhAaBTE+2S1oRjaOyuYjhW+IBZCoROsgBkwYRYuwRNMwe2C8BM+QRQujQlpQSJXwNA9sgVgAdlLCxFGq7RCQUEOwUaBNgxMa9lJS9mjXRYUIRRCQRFmARRmgSJvNBZg/8G0EuEThOETQEHdQ0Hdg0EY3l0Y1P0T3D3eZ2EWPkEREgTaEyRBLqESLGEZD/DfH2IRFiERLAG1FAHhEeEQ9D20VdsVCgERXIG0890SHHbfYcEQXAF9DMFGDwFgHqJfJByLe9vkfZu3T77NwUG3AxazinscCjYejlsyqYEaFD1kkCEZMOIkaCTVnMjQWUIvFj3RqKnRfWtEPGZIbOYyqYl6Ic28+7Gc7Ck0V8EUSEHV3Fe8zS63VEa5RKgVPCExLsGxRW26PGELOiFtkPoTloQVNFeqwcATAiYFJHzaXcEOwqDBD7zBRVzDDzw6WQDFV4AN2EBCBZ/wpZrwT/zE0/9V8KWTDM5A8s+ADCrf8i+/8sdACsdGDfQ2DaTQo54TWlfcxk+8y1cgYCzlUpLlk71yXBM0/irOZpmACxRc9dtkBfIvBTID4iScBS48Btj85Ief+If/GaeBGnBOQ9BBHeLB+ePBYBuNGpIhZKzhBk9CGZTONqsBuKgO0SR9M0vWMkEm0r1BHdLBGpKBmoikRYik6rB/ej8iJECwGkqhSWxkT0RBjztB0JTE7/wJIFKlauUqhgw5YESJGlVqoChMnmixusQJDJhWnlyoUbPG05sWLVSsWTNGjJ03b0aGCaNmxcg1HF9uVJMm5siWK3LeTNOmjZufK366GTnmDJmjSJP/Ij1zBk1MNWjSSJ26ZsWbJm9WvGjBAmRXriPdsOj6IoaSJUmcXLFyhUsTL0meQGFyhMeTI0tWxNhrFU6LGDNaBMaQwUWbFjIAfwPHeBxjcZAZSw4HjjI4aYy/LZb2bRqlZs0oSUN3Lt45dKjRqfNWjdo1a8kwfcp2TZk2a9eQadpkTJM1ZNa8Cb9GvJrxataYLVOm7Jq3b+u8KbNG/Vo2ZeuoeYN3rRixZNmsYTNG3VuxTKZMGcuUqdMxZMY4aTrWiVP6U6dMsQKDCI+FAwfIYEd7rJhyhBqyzOIJeuitwooxxgzUihhhgBHDCy6AEcsssVS1BhI55IDEEUYckYMN/wy4MAEMLrgAAwYTZJABDDCwAEMGhNGYgQ0zuuDGjTJmsIKPTSBxww02YECYDWpMYEABBrz4Yo4tZkAABVgugGMNSLQCBo844ngBBT3COAEGC3zhhRc4XGHEE1twYUQRPKCyZhFyGdFKK0k4IAENgJ6VBA0ZTLDAiz9ekIEGlTUGjjjjRNrYOOJY9phm4CymmTSgUULJNI6Nk05q6aTzDW7VMEONdtdocw024RmziSmbeIKMN+qs5g1xwg1njTa7KkMMdszhhs2r2mTT6zfJINMccch0ggxyC47CSSb5ncJJfJxwkgp6qmxhhRVevHIHBwAOcMAAMsCyYCasiKHGJ//EYFIMJ1xscUQYrHSBzClqWNTCChuB8QYMOe145A0R3CBBAxOcycIKLLZIo4s36hgkoCwGpUYGgGbAggsr7AfGGmGgTPDJYKjhAgYwuLFCG7GoQYMLMLV045lJNBGGQmGMzFFQX+DnBRhNNFGDE16ksgUrRzBhhSpcFNHFE1ZU/cQVW3TRLxNOMLFCEmjdbEOLOakBAwUxtNAoOOOEAymkkkVaKaSSSrbpNKF95sxiopYa6XOEP+ccddkcu9sonhSjSTHWVEOMc6wFd41y1UyX+TLC/dqNNcpkI7o3zKRDHXPJUBM5dci0Xswo9bF3iirX2mfKFvhZAQUUX6SwAYD/6aobYCzvVdOJKJ9ggsryqpjChRimfEGhE1UNFbTMCMNAKA03MOA9AwtoADMMLbXkoxhvkMyGSS0OlRMLYbSihhhriLECGLLIEkYtYdAyCy0KmUXyQiGKUMhiBXIIQyxkIYb8EXAWLFkDGCzWhCTMQkGyUMkXWsEK+RijE6NgBRdWYYU4pUJO40pFFcDmBbBZYWtgc0ISlACGDX5BfzIDgxvaYBGZnURueIuUEIMoxCI6RjKMkQanLPEpaUwDM+k4ohBLlQ7haGMYyfhVNjRRC08whxjIaBxsjGccMYjii8u5xjLSoY5qrKMb60icq5JRjWNcwhtsrAZwVIeM94zC/1mZqEYmOMEM5+nRGKjgxBYyYSc8CMICCQDeugZASQUcIAR2yKInNDGKUWgLX9oyhik4UQswFMEJTYBJGEi2AhqsgDASYIABDKClWaKEBjFyAxgqtIZWcAgMdoiF/d4gi08sEBOioJ8YGmjAT8jCE7WIZizs5YlOdKIYyCOGNpVzCU9g4puz+CYxlhGKWLQiFJ8I2s804U1nchAMtXicNdi5iVXgbgtXQMXVnMCFLnCBC17gpxWG4DQvJM0i9xOFLFxQoTC4gmUWOQQswmFEIhrRiECUWxKXqAhLTMIZT4TbODgjKiF6ozra6EZ4khE60BUDGUmr4zGqIYrGSQ4Tyf843HOYcYllVONV11EGS3namuUUw5qjEEUnTqqMTMCnPsjghCoGaZ9UcGJ5eABBAhCAAElScl1cRYCAINcepyIDW1wIwym60C3nXaETtUhFGLR3MxcQygYTcMELgrKGDLTgC/txwyUS8cz0eMITl7iEbBYYC0XIJpkM7B8mZKHYw9aCFMXAhDVZsQlNICOz30ldMnhar5d+ExnUSMYlLPFNUbBEFJrQRGiJ4YlZdNEYxHipMVTBtSu05QsW8cLVnsCEL8DJCl0waCs2qECHxiIWFaqhRbLyBotY9KLYtVs4NLrRZlgCEbFABCWcgZlNYeob4xhOStWRrOKgijijcEL/Jy6BDFEUg17JYKlzTOUNaixjOT/FBjaWAbrpMCOQxaimKL6VCU9wro/HGCQqmLGK/IxylIqQgwwUkABIHoCrk1TXVxOQgHZ1Yj6O61YqTGEtfkX4FKvAFyvCkIQJAIoGS2ACE1Jph2Aa0A1K2E8sPmEJTyTDFKooYChC8c1qhoJDn2igMT/ROE/UCxO2rUUnDjsKLWiBFZucXIPPg4zTKuOzmKhGMpZRL8UqpKaZKAbkkNEsx4GQf1LlAhSGsIVVVLijrmgFE57ghFaU8BRe+MIXniuL57riuYmIBRgCjYrlfoEJNbxudiNlDnIUEW4bdUYzKhHp51piGt8Y1WWe/2iqcXxjv+uIda5+tavgrEMZxZhpJ6rRU+f81BucezVueuqaaxxnGRCJEHuseQppVaMYyBllVK26ivsYgxWw6AAHFKCADCigq1sN8QE4oC4SJwAEblBqGFq3ClXE2BOjMEYfM7FbUoZhIDawgdSu0AQbrCAWl1jmkquJCkwsI7GfSIUqSHGJYiyDGZ/oRCbWEArFIvMTGJ9FJr6DCWUgs3/KmMUXtAAFLZAizsc4ajFYcU1NxLkY12jPd3iKTE98IoCjaMIoUv7SUZBiE2Dgwim4MLVwqUIVzKiGNCjRikqnAhVPf0ImvmCJRGBigcaMxUMVbU5UsEIUDfaEKDTtaf/slp1ulfmGEqUhakwoQuvh/RR6L4OZKa6GjbnC404jRw1mJCOzolCDJ5jhjXWggxrVeHWvSOdTVV1jGoi/RjKIoYkuSLx1l2tdhL0xq0GqImsVZoUrQmDuDlugqwcId+o5wAEPH4DD57aDKDgxU05oqz2e4MRZu9VBUtSCFoou2imuEAZZoBMTqz04RDhhzQh7ohXfos9oY5OJxDYrE7HdMghnUa/8ip1eFnHC1lIhzgWvGMmdUE+cNdGJJiNTFP+rrWubwIoQSnw38kFy1rigCoWfohKWUAmXAHV+tjyoUB+e8GiQRljlFAti1wqI5nXLczx3o2nYBRkUZSlqx3b/3qUIpRZezVB3oAY3pRIPrmYq3yAcKTgNkKdmjyVAnpAq69BGyEBgwqEdpEM6q5Jqu1JrnaAtnnUKqOAJxnAMtqcJtrMFUgAFiAALMgBJpWdJXJUArXcAIIACItABHaAAkIQAHKYAGyB7rHAMEZIKn1Ufx3AMtCNKTnNUXlAK6bEFBYQJloBw1Jd+B5gJB4ZkrbBlmEAMnZA8ECFx2Hc88LZlivVF2vR+H3IE5GdlouAFbeVurKAJptAJqQBmh4VxWIYJmSAbsmARYLZlpKAJrMAKvLUFqsg1ULA8ppAJq8B/VHNCXdAFqMAeiVWHiaAhrgAHgOUFreAF/6QKXsAK/19wNxRlN8oIGcxoN5VyGZnhRKHRDIlQjc8Vd6AiDZKijaLCgk60LJoRjt9QDeG0HA8XCsTwDrtSDcC2eOmgHNqhGexIOTFXYdaECqKke/YxO6rIBZewYdy2VSTmYQnQAYJwAiHABydAAijgAR9gAf+ReghAYh0wB8I4bdWQCtXQLfZkDMWQiZngBXBlik9TC8gjCrTlCaxQjE7wBaZQaZdwDOmhH4ZlZbIxCwMxCuK0ZbaiHEKVKpfwCQbkAkhQJNz3CU5lCrOTCpjICg7iZ6egaOh0f6xAC+m0EvxyiqlQCpzQCv8Ui9UGBSW0CnvCT7HIBSdUaayQCaw1eNSwJ/+iEAuhEIxP0AVfMC5WkImrUIFxIzcX5WmAOURpxyl9UwkeeI3hhQiWAFJKVDdFxF/e4GrhqA48JQ1VRDrEcAnoxAzoGBzsWGvGsSvGRjn9dQwLcWJd0GzdEh+mYAu20AmoYAcWwG0BOYVT6AEhcAIjcAIlEAIiEAIg4JAhAJGpR5sWkAKtwBux5Vn5Ynl/9C0nxx61UImdQAqjsBIzxgoCYQrBeAqp4CDYIhCqMHRft2S0kD+doE31shBp6BqosgyWwFoGtEAUhwnMUAzxIUKsAH1oKRBE13RbVgoqSQqesGTwNwussAVesCDrQZNd4JVxwgVPoGhqQXTtVovLcy3/wQiMiuYlewIGwvUEIiqiYglEkVJ25AAZQ0QplMJd3cUMAMgIifB2cAdeiMAIzeCN3BhFkSI4gWMO6rAOl8AM6JVepGMJnINxxBA5uxIe8HEMxhYcxZAMruJTmUUN9mJ57DEK7FcKreMGGpAAXwiRIEB6Vkh6IhAIvQkCIzACJQACH6BtIeABASmmHGYBKOAKHTQfhgVCo5BrEHZUxgBvKVdNpJAKnsCUmXhC+IIKU7MF4RInwMhAocBmfkhb8CcKn3lS1JBYq4WkCBeUFfcJttUKFYJcXGAKAxE1pwhCXZAKr5pgf/hYTHkJmZCJIsQF2nmXTyAnqNQEV7A7UUA1/6xQBa2QCdRwCv3SCqi0XM/HQcLICnJBBHumXdt1rSd6rZWyXc9IGRvIKZRAatUIC4GmgOGlCKABGiHVo1EEDqOSK6OWgq2Wgs+xDNcAD7uCDLlxUu/xWcBRHddgcCe1eMfQCmkonbaQCbFAYsbJASQQCIBQAhbQASLwAY4ACB6ghR/QpiRQAiPgAbPZASGQB5YkpgyLAm+QCuQRLcezECjpG3oEHN+ADqimR51gDYd1DBaWCZVQCYNEdLTznajwBbOQWK31TRCBWKQTlILoccnzcMwwTkWGcQYUBl9AC2BgBEzABZ2gJkiQaG/mBE7ACqVQDPHJU5bADJ6QPxt0iv9Is0tfMLaoFDbiVwRQQARbUASpYAUsZ6tCGIzB6Akb5AW9ily1WAREUAXXurjbyq2UsV2VkYGMEQ2coXaUsAisVWnC2AqIiQiKQAmTELqcMSmSgmokVSq9UkX0KhzsoAwr6w3AIW9kmDmvQh2I5w1gZGy2Qh/4qQ3a0AQaAJEQSQJ5ULwk4KYgoAAPWwIeAAJwCgIicAImUAIiQAIkoAAcMLJb+GEMmwAt4AoNZg2doAxnZGW4lg3IkYY8xQw8BVrL0DpKiQpMVAmqUAVRECexyJTG9wn/hWwWl7TfYF9rVi9CqRD/1XfEQHNLZkAZBAZKYASWN2PLhZVr0ATAxZT/rGWffacI6BSKwBgGFNIETlCUy7UmXfBCT0AEVmCsX1CLgwRjy+MFouAKwGjCdjmiKby4lCJS4pCijbJdcfMoz7h2OToNjKAIELiSXGCqiBlejDAJ6vpEgYMOUVTFqKEOl4lH6XUN7KANn0UduEEM2UAeuVEN6tANzdEcquJS1PFsyMAO17ALWQABEMkBdeAIf5AHIxACu3kCJ/ABv+mQgGy9JpAHfsybILCFCiCyG2BJUCimIpBAtPBSswAKn2Bsl3A6wlIv30ENU7oqyZAJOpsKinAIVaA7frYKVdBPCWGf7DukbPaJQ6q2zrJaQ0plf3gJfacq8alYziR2tLBcQUr1Ut6hECFcaIj6iWfLDOGKCViLqGI3C/pjEUiQEE7wQqoAJ0PQil8ABXrLSC/MCqggCporNcmVBEjQA0XgAwEBADs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 descr="C:\Users\Kov\Downloads\Гифка с Gifius.ru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357694"/>
            <a:ext cx="3048001" cy="20717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7DE5A5-D2FE-4168-B98B-8DBB3C0C99FE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25" y="188913"/>
            <a:ext cx="8569325" cy="142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 НЕПРОГРАММНЫХ НАПРАВЛЕНИЙ ДЕЯТЕЛЬНОСТИ 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ГОД</a:t>
            </a:r>
            <a:endParaRPr lang="ru-RU" sz="105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b="1" dirty="0"/>
              <a:t>«ПРОФИЛАКТИКА ДОРОЖНО-ТРАНСПОРТНОГО ТРАВМАТИЗМА НА ТЕРРИТОРИИ МУНИЦИПАЛЬНОГО ОБРАЗОВАНИЯ»</a:t>
            </a:r>
            <a:endParaRPr lang="ru-RU" dirty="0"/>
          </a:p>
        </p:txBody>
      </p:sp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5795963" y="2420938"/>
            <a:ext cx="334803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52413" algn="l"/>
              </a:tabLst>
            </a:pPr>
            <a:endParaRPr lang="ru-RU" sz="1200" b="1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5846" name="Rectangle 3"/>
          <p:cNvSpPr>
            <a:spLocks noChangeArrowheads="1"/>
          </p:cNvSpPr>
          <p:nvPr/>
        </p:nvSpPr>
        <p:spPr bwMode="auto">
          <a:xfrm>
            <a:off x="5929313" y="1714500"/>
            <a:ext cx="3024187" cy="37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  <a:p>
            <a:pPr eaLnBrk="0" hangingPunct="0"/>
            <a:r>
              <a:rPr lang="ru-RU" sz="1600" b="1" dirty="0">
                <a:solidFill>
                  <a:srgbClr val="002060"/>
                </a:solidFill>
              </a:rPr>
              <a:t>Основные мероприятия</a:t>
            </a:r>
            <a:r>
              <a:rPr lang="ru-RU" sz="1400" dirty="0"/>
              <a:t>:</a:t>
            </a:r>
            <a:br>
              <a:rPr lang="ru-RU" sz="1400" dirty="0"/>
            </a:br>
            <a:endParaRPr lang="ru-RU" sz="1400" dirty="0"/>
          </a:p>
          <a:p>
            <a:pPr>
              <a:buFont typeface="Wingdings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Уличный праздник «Дорога без опасности</a:t>
            </a:r>
            <a:r>
              <a:rPr lang="ru-RU" sz="1400" dirty="0" smtClean="0">
                <a:solidFill>
                  <a:srgbClr val="002060"/>
                </a:solidFill>
                <a:cs typeface="Times New Roman" pitchFamily="18" charset="0"/>
              </a:rPr>
              <a:t>» в ЖК «</a:t>
            </a:r>
            <a:r>
              <a:rPr lang="ru-RU" sz="1400" smtClean="0">
                <a:solidFill>
                  <a:srgbClr val="002060"/>
                </a:solidFill>
                <a:cs typeface="Times New Roman" pitchFamily="18" charset="0"/>
              </a:rPr>
              <a:t>Царская столица»</a:t>
            </a:r>
            <a:r>
              <a:rPr lang="ru-RU" sz="140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1400">
                <a:solidFill>
                  <a:srgbClr val="002060"/>
                </a:solidFill>
                <a:cs typeface="Times New Roman" pitchFamily="18" charset="0"/>
              </a:rPr>
            </a:br>
            <a:endParaRPr lang="ru-RU" sz="1400">
              <a:solidFill>
                <a:srgbClr val="002060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Конкурс семейного творчества «Лето без опасности»</a:t>
            </a:r>
            <a:br>
              <a:rPr lang="ru-RU" sz="1400" dirty="0">
                <a:solidFill>
                  <a:srgbClr val="002060"/>
                </a:solidFill>
                <a:cs typeface="Times New Roman" pitchFamily="18" charset="0"/>
              </a:rPr>
            </a:br>
            <a:endParaRPr lang="ru-RU" sz="1400" dirty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«Стань заметнее» </a:t>
            </a:r>
          </a:p>
          <a:p>
            <a:r>
              <a:rPr lang="ru-RU" sz="1400" dirty="0">
                <a:solidFill>
                  <a:srgbClr val="002060"/>
                </a:solidFill>
                <a:cs typeface="Times New Roman" pitchFamily="18" charset="0"/>
              </a:rPr>
              <a:t>Выдача светоотражающих наклеек</a:t>
            </a:r>
          </a:p>
          <a:p>
            <a:pPr eaLnBrk="0" hangingPunct="0"/>
            <a:endParaRPr lang="ru-RU" sz="1400" dirty="0"/>
          </a:p>
          <a:p>
            <a:pPr eaLnBrk="0" hangingPunct="0"/>
            <a:endParaRPr lang="ru-RU" sz="1400" dirty="0"/>
          </a:p>
          <a:p>
            <a:pPr eaLnBrk="0" hangingPunct="0"/>
            <a:endParaRPr lang="ru-RU" sz="700" dirty="0"/>
          </a:p>
          <a:p>
            <a:pPr eaLnBrk="0" hangingPunct="0"/>
            <a:endParaRPr lang="ru-RU" dirty="0"/>
          </a:p>
        </p:txBody>
      </p:sp>
      <p:sp>
        <p:nvSpPr>
          <p:cNvPr id="43014" name="Rectangle 4"/>
          <p:cNvSpPr>
            <a:spLocks noChangeArrowheads="1"/>
          </p:cNvSpPr>
          <p:nvPr/>
        </p:nvSpPr>
        <p:spPr bwMode="auto">
          <a:xfrm>
            <a:off x="5795963" y="3413125"/>
            <a:ext cx="3348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400">
              <a:solidFill>
                <a:srgbClr val="002060"/>
              </a:solidFill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7358063" y="5857875"/>
            <a:ext cx="1785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149,8 </a:t>
            </a:r>
            <a:br>
              <a:rPr lang="ru-RU" sz="1400" b="1"/>
            </a:br>
            <a:r>
              <a:rPr lang="ru-RU" sz="1400" b="1"/>
              <a:t>тыс.руб.</a:t>
            </a:r>
          </a:p>
        </p:txBody>
      </p:sp>
      <p:pic>
        <p:nvPicPr>
          <p:cNvPr id="36879" name="Picture 15" descr="\\Malya-ser\MA\Фото\Фото 2018\ПРОФИЛАКТИКА\28.09.2018-игра приключения светофора\светофорик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0" y="2000250"/>
            <a:ext cx="2214563" cy="166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80" name="Picture 16" descr="\\Malya-ser\MA\Фото\Фото 2018\ПРОФИЛАКТИКА\28.09.2018-игра приключения светофора\светофорик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429125"/>
            <a:ext cx="2214562" cy="166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81" name="Picture 17" descr="\\Malya-ser\MA\Фото\Фото 2018\ПРОФИЛАКТИКА\28.09.2018-игра приключения светофора\светофорик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3857625"/>
            <a:ext cx="3157537" cy="2368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9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688" y="5072063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3020" name="TextBox 6"/>
          <p:cNvSpPr txBox="1">
            <a:spLocks noChangeArrowheads="1"/>
          </p:cNvSpPr>
          <p:nvPr/>
        </p:nvSpPr>
        <p:spPr bwMode="auto">
          <a:xfrm>
            <a:off x="6072188" y="5857875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630</a:t>
            </a:r>
            <a:br>
              <a:rPr lang="ru-RU" sz="1400" b="1">
                <a:solidFill>
                  <a:srgbClr val="002060"/>
                </a:solidFill>
              </a:rPr>
            </a:br>
            <a:r>
              <a:rPr lang="ru-RU" sz="1400" b="1">
                <a:solidFill>
                  <a:srgbClr val="002060"/>
                </a:solidFill>
              </a:rPr>
              <a:t>человек</a:t>
            </a:r>
            <a:endParaRPr lang="ru-RU" sz="1400"/>
          </a:p>
        </p:txBody>
      </p:sp>
      <p:pic>
        <p:nvPicPr>
          <p:cNvPr id="43021" name="Picture 16" descr="ÐÐ°ÑÑÐ¸Ð½ÐºÐ¸ Ð¿Ð¾ Ð·Ð°Ð¿ÑÐ¾ÑÑ Ð³Ð¸ÑÐºÐ° ÑÐ²ÐµÑÐ¾ÑÐ¾Ñ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1571625"/>
            <a:ext cx="1785938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7" cstate="print"/>
          <a:srcRect l="16666" t="6798" r="8333" b="11630"/>
          <a:stretch>
            <a:fillRect/>
          </a:stretch>
        </p:blipFill>
        <p:spPr bwMode="auto">
          <a:xfrm>
            <a:off x="7929563" y="4929188"/>
            <a:ext cx="6969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F055E8-4A48-4549-927F-9B65792E9A3C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44035" name="Прямоугольник 5"/>
          <p:cNvSpPr>
            <a:spLocks noChangeArrowheads="1"/>
          </p:cNvSpPr>
          <p:nvPr/>
        </p:nvSpPr>
        <p:spPr bwMode="auto">
          <a:xfrm>
            <a:off x="900113" y="188913"/>
            <a:ext cx="79200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НЕПРОГРАММНЫХ НАПРАВЛЕНИЙ ДЕЯТЕЛЬНОСТИ НА  2019 ГОД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«СРЕДСТВА МАССОВОЙ ИНФОРМАЦИИ 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МУНИЦИПАЛЬНОГО ОБРАЗОВАНИЯ»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4036" name="TextBox 9"/>
          <p:cNvSpPr txBox="1">
            <a:spLocks noChangeArrowheads="1"/>
          </p:cNvSpPr>
          <p:nvPr/>
        </p:nvSpPr>
        <p:spPr bwMode="auto">
          <a:xfrm>
            <a:off x="5219700" y="1628775"/>
            <a:ext cx="36734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endParaRPr lang="ru-RU" sz="1200" b="1">
              <a:solidFill>
                <a:srgbClr val="002060"/>
              </a:solidFill>
            </a:endParaRPr>
          </a:p>
          <a:p>
            <a:pPr algn="ctr"/>
            <a:r>
              <a:rPr lang="ru-RU" sz="1200" b="1">
                <a:solidFill>
                  <a:srgbClr val="002060"/>
                </a:solidFill>
              </a:rPr>
              <a:t> </a:t>
            </a:r>
            <a:r>
              <a:rPr lang="ru-RU" sz="1200"/>
              <a:t> «УЧРЕЖДЕНИЕ ПЕЧАТНОГО СРЕДСТВА МАССОВОЙ ИНФОРМАЦИИ ДЛЯ ОПУБЛИКОВАНИЯ  МУНИЦИПАЛЬНЫХ ПРАВОВЫХ АКТОВ, ОБСУЖДЕНИЯ ПРОЕКТОВ МУНИЦИПАЛЬНЫХ ПРАВОВЫХ АКТОВ ПО ВОПРОСАМ МЕСТНОГО ЗНАЧЕНИЯ, ДОВЕДЕНИЯ ДО СВЕДЕНИЯ ЖИТЕЛЕЙ МУНИЦИПАЛЬНОГО ОБРАЗОВАНИЯ ОФИЦИАЛЬНОЙ ИНФОРМАЦИИ О СОЦИАЛЬНО-ЭКОНОМИЧЕСКОМ И КУЛЬТУРНОМ РАЗВИТИИ  МУНИЦИПАЛЬНОГО ОБРАЗОВАНИЯ»</a:t>
            </a:r>
          </a:p>
          <a:p>
            <a:endParaRPr lang="ru-RU" sz="1200">
              <a:solidFill>
                <a:srgbClr val="002060"/>
              </a:solidFill>
            </a:endParaRPr>
          </a:p>
        </p:txBody>
      </p:sp>
      <p:pic>
        <p:nvPicPr>
          <p:cNvPr id="44037" name="Picture 8" descr="\\Malya-ser\ma\Обмен\Ветохина\Бюджет 2018\фото\газета\P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628775"/>
            <a:ext cx="1439863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9" descr="\\Malya-ser\ma\Обмен\Ветохина\Бюджет 2018\фото\газета\Page_0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716338"/>
            <a:ext cx="1368425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0" descr="\\Malya-ser\ma\Обмен\Ветохина\Бюджет 2018\фото\газета\052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573463"/>
            <a:ext cx="143986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11" descr="\\Malya-ser\ma\Обмен\Ветохина\Бюджет 2018\фото\газета\1-июл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643063"/>
            <a:ext cx="145415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12" descr="\\Malya-ser\ma\Обмен\Ветохина\Бюджет 2018\фото\газета\01.06.2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8175" y="1628775"/>
            <a:ext cx="14827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3" descr="\\Malya-ser\ma\Обмен\Ветохина\Бюджет 2018\фото\газета\P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3573463"/>
            <a:ext cx="1439862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3" name="Прямоугольник 14"/>
          <p:cNvSpPr>
            <a:spLocks noChangeArrowheads="1"/>
          </p:cNvSpPr>
          <p:nvPr/>
        </p:nvSpPr>
        <p:spPr bwMode="auto">
          <a:xfrm>
            <a:off x="7500938" y="578643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1467,4 </a:t>
            </a:r>
            <a:br>
              <a:rPr lang="ru-RU" sz="1400" b="1">
                <a:solidFill>
                  <a:srgbClr val="002060"/>
                </a:solidFill>
              </a:rPr>
            </a:br>
            <a:r>
              <a:rPr lang="ru-RU" sz="1400" b="1">
                <a:solidFill>
                  <a:srgbClr val="002060"/>
                </a:solidFill>
              </a:rPr>
              <a:t>тыс. руб.</a:t>
            </a:r>
          </a:p>
        </p:txBody>
      </p:sp>
      <p:pic>
        <p:nvPicPr>
          <p:cNvPr id="44044" name="Picture 14" descr="https://kurspresent.ru/uploads/3d-figures/12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0" y="4643438"/>
            <a:ext cx="12858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5" name="TextBox 6"/>
          <p:cNvSpPr txBox="1">
            <a:spLocks noChangeArrowheads="1"/>
          </p:cNvSpPr>
          <p:nvPr/>
        </p:nvSpPr>
        <p:spPr bwMode="auto">
          <a:xfrm>
            <a:off x="5500688" y="5715000"/>
            <a:ext cx="264318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72 000</a:t>
            </a:r>
            <a:br>
              <a:rPr lang="ru-RU" sz="1400" b="1">
                <a:solidFill>
                  <a:srgbClr val="002060"/>
                </a:solidFill>
              </a:rPr>
            </a:br>
            <a:r>
              <a:rPr lang="ru-RU" sz="1400" b="1">
                <a:solidFill>
                  <a:srgbClr val="002060"/>
                </a:solidFill>
              </a:rPr>
              <a:t>экземпляров</a:t>
            </a:r>
          </a:p>
          <a:p>
            <a:pPr algn="ctr"/>
            <a:r>
              <a:rPr lang="ru-RU" sz="1400" b="1">
                <a:solidFill>
                  <a:srgbClr val="002060"/>
                </a:solidFill>
              </a:rPr>
              <a:t/>
            </a:r>
            <a:br>
              <a:rPr lang="ru-RU" sz="1400" b="1">
                <a:solidFill>
                  <a:srgbClr val="002060"/>
                </a:solidFill>
              </a:rPr>
            </a:br>
            <a:r>
              <a:rPr lang="ru-RU" sz="1400" b="1">
                <a:solidFill>
                  <a:srgbClr val="002060"/>
                </a:solidFill>
              </a:rPr>
              <a:t>(тираж 6 000 экземпляров </a:t>
            </a:r>
            <a:br>
              <a:rPr lang="ru-RU" sz="1400" b="1">
                <a:solidFill>
                  <a:srgbClr val="002060"/>
                </a:solidFill>
              </a:rPr>
            </a:br>
            <a:r>
              <a:rPr lang="ru-RU" sz="1400" b="1">
                <a:solidFill>
                  <a:srgbClr val="002060"/>
                </a:solidFill>
              </a:rPr>
              <a:t>в месяц)</a:t>
            </a:r>
            <a:endParaRPr lang="ru-RU" sz="1400"/>
          </a:p>
        </p:txBody>
      </p:sp>
      <p:pic>
        <p:nvPicPr>
          <p:cNvPr id="44046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8" cstate="print"/>
          <a:srcRect l="16666" t="6798" r="8333" b="11630"/>
          <a:stretch>
            <a:fillRect/>
          </a:stretch>
        </p:blipFill>
        <p:spPr bwMode="auto">
          <a:xfrm>
            <a:off x="8072438" y="4786313"/>
            <a:ext cx="6969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7" name="Picture 16" descr="C:\Users\Kov\Desktop\Безымянный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25" y="5072063"/>
            <a:ext cx="739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003949-3017-44BC-A77E-8AD05CB3FAF5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10243" name="Прямоугольник 3"/>
          <p:cNvSpPr>
            <a:spLocks noChangeArrowheads="1"/>
          </p:cNvSpPr>
          <p:nvPr/>
        </p:nvSpPr>
        <p:spPr bwMode="auto">
          <a:xfrm>
            <a:off x="428596" y="0"/>
            <a:ext cx="8353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ПАРАМЕТРЫ ПРОЕКТА БЮДЖЕТА</a:t>
            </a:r>
            <a:b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ВНУТРИГОРОДСКОГО МУНИЦИПАЛЬНОГО ОБРАЗОВАНИЯ САНКТ-ПЕТЕРБУРГА МУНИЦИПАЛЬНЫЙ ОКРУГ  </a:t>
            </a:r>
            <a:b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ЛИГОВКА-ЯМСКАЯ НА 2019 ГОД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500034" y="1500174"/>
          <a:ext cx="8320438" cy="4728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5" name="Прямоугольник 5"/>
          <p:cNvSpPr>
            <a:spLocks noChangeArrowheads="1"/>
          </p:cNvSpPr>
          <p:nvPr/>
        </p:nvSpPr>
        <p:spPr bwMode="auto">
          <a:xfrm>
            <a:off x="571500" y="6215063"/>
            <a:ext cx="8358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b="1" i="1" dirty="0">
                <a:solidFill>
                  <a:srgbClr val="C00000"/>
                </a:solidFill>
              </a:rPr>
              <a:t>*Источник финансирования дефицита бюджета – превышение доходов над расходами прошлых лет, остатки денежных средств на счетах.</a:t>
            </a: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1"/>
          <p:cNvSpPr>
            <a:spLocks noGrp="1"/>
          </p:cNvSpPr>
          <p:nvPr>
            <p:ph idx="1"/>
          </p:nvPr>
        </p:nvSpPr>
        <p:spPr>
          <a:xfrm>
            <a:off x="250825" y="188913"/>
            <a:ext cx="8642350" cy="53276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ПЛАН НЕПРОГРАММНЫХ  НАПРАВЛЕНИЙ  ДЕЯТЕЛЬНОСТИ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НА 2019 ГОД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«ЭКОЛОГИЯ»</a:t>
            </a:r>
          </a:p>
          <a:p>
            <a:pPr algn="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 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800" b="1" dirty="0" smtClean="0">
                <a:solidFill>
                  <a:srgbClr val="C00000"/>
                </a:solidFill>
                <a:latin typeface="Arial" charset="0"/>
                <a:ea typeface="Times New Roman" pitchFamily="18" charset="0"/>
                <a:cs typeface="Arial" charset="0"/>
              </a:rPr>
              <a:t>                  </a:t>
            </a:r>
            <a:endParaRPr lang="ru-RU" sz="18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3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5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700" b="1" dirty="0" smtClean="0">
              <a:solidFill>
                <a:srgbClr val="C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A549B4-F325-42ED-ADB8-D11CB4E10BEF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smtClean="0">
              <a:cs typeface="Arial" pitchFamily="34" charset="0"/>
            </a:endParaRPr>
          </a:p>
        </p:txBody>
      </p:sp>
      <p:sp>
        <p:nvSpPr>
          <p:cNvPr id="36869" name="TextBox 9"/>
          <p:cNvSpPr txBox="1">
            <a:spLocks noChangeArrowheads="1"/>
          </p:cNvSpPr>
          <p:nvPr/>
        </p:nvSpPr>
        <p:spPr bwMode="auto">
          <a:xfrm>
            <a:off x="3214688" y="1643063"/>
            <a:ext cx="4500562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6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Основные мероприятия:</a:t>
            </a:r>
          </a:p>
          <a:p>
            <a:pPr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600" b="1" dirty="0">
              <a:solidFill>
                <a:srgbClr val="002060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tabLst>
                <a:tab pos="160338" algn="l"/>
                <a:tab pos="269875" algn="l"/>
              </a:tabLst>
              <a:defRPr/>
            </a:pP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Проведение конкурса детского рисунка «Сохраним природу вместе»</a:t>
            </a:r>
          </a:p>
          <a:p>
            <a:pPr>
              <a:tabLst>
                <a:tab pos="160338" algn="l"/>
                <a:tab pos="269875" algn="l"/>
              </a:tabLst>
              <a:defRPr/>
            </a:pPr>
            <a:endParaRPr lang="ru-RU" sz="1600" dirty="0"/>
          </a:p>
        </p:txBody>
      </p:sp>
      <p:pic>
        <p:nvPicPr>
          <p:cNvPr id="45061" name="Picture 7" descr="C:\Users\Kov\Desktop\gif-dlya-prezentaciy-7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929063"/>
            <a:ext cx="3214687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286125" y="3571875"/>
            <a:ext cx="557212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600" b="1">
              <a:solidFill>
                <a:srgbClr val="002060"/>
              </a:solidFill>
              <a:cs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160338" algn="l"/>
                <a:tab pos="269875" algn="l"/>
              </a:tabLst>
            </a:pPr>
            <a:endParaRPr lang="ru-RU" sz="2000">
              <a:solidFill>
                <a:srgbClr val="002060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tabLst>
                <a:tab pos="160338" algn="l"/>
                <a:tab pos="269875" algn="l"/>
              </a:tabLst>
            </a:pPr>
            <a:r>
              <a:rPr lang="ru-RU" sz="2000">
                <a:solidFill>
                  <a:srgbClr val="002060"/>
                </a:solidFill>
                <a:cs typeface="Times New Roman" pitchFamily="18" charset="0"/>
              </a:rPr>
              <a:t>Осуществление экологического просвещения и формирование экологической культуры</a:t>
            </a:r>
          </a:p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600">
              <a:solidFill>
                <a:srgbClr val="002060"/>
              </a:solidFill>
              <a:cs typeface="Times New Roman" pitchFamily="18" charset="0"/>
            </a:endParaRPr>
          </a:p>
          <a:p>
            <a:pPr>
              <a:tabLst>
                <a:tab pos="160338" algn="l"/>
                <a:tab pos="269875" algn="l"/>
              </a:tabLst>
            </a:pPr>
            <a:endParaRPr lang="ru-RU" sz="1600"/>
          </a:p>
        </p:txBody>
      </p:sp>
      <p:sp>
        <p:nvSpPr>
          <p:cNvPr id="45063" name="Прямоугольник 8"/>
          <p:cNvSpPr>
            <a:spLocks noChangeArrowheads="1"/>
          </p:cNvSpPr>
          <p:nvPr/>
        </p:nvSpPr>
        <p:spPr bwMode="auto">
          <a:xfrm>
            <a:off x="7715250" y="5857875"/>
            <a:ext cx="11414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rgbClr val="002060"/>
                </a:solidFill>
                <a:cs typeface="Times New Roman" pitchFamily="18" charset="0"/>
              </a:rPr>
              <a:t>9 тыс. руб.</a:t>
            </a:r>
            <a:endParaRPr lang="ru-RU" sz="1400"/>
          </a:p>
        </p:txBody>
      </p:sp>
      <p:pic>
        <p:nvPicPr>
          <p:cNvPr id="45064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5000625"/>
            <a:ext cx="725487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5065" name="Прямоугольник 8"/>
          <p:cNvSpPr>
            <a:spLocks noChangeArrowheads="1"/>
          </p:cNvSpPr>
          <p:nvPr/>
        </p:nvSpPr>
        <p:spPr bwMode="auto">
          <a:xfrm>
            <a:off x="6572250" y="5857875"/>
            <a:ext cx="906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/>
              <a:t>100 </a:t>
            </a:r>
            <a:br>
              <a:rPr lang="ru-RU" sz="1400" b="1"/>
            </a:br>
            <a:r>
              <a:rPr lang="ru-RU" sz="1400" b="1"/>
              <a:t>человек</a:t>
            </a:r>
          </a:p>
        </p:txBody>
      </p:sp>
      <p:pic>
        <p:nvPicPr>
          <p:cNvPr id="45066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 l="16666" t="6798" r="8333" b="11630"/>
          <a:stretch>
            <a:fillRect/>
          </a:stretch>
        </p:blipFill>
        <p:spPr bwMode="auto">
          <a:xfrm>
            <a:off x="7858125" y="478631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3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1500188"/>
            <a:ext cx="2428875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2" descr="\\Malya-ser\MA\Обмен\Сеткевич\Новая папка\0_b2f2d_e9a78538_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5813" y="2357438"/>
            <a:ext cx="2008187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utoUpdateAnimBg="0"/>
      <p:bldP spid="1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1"/>
          <p:cNvSpPr>
            <a:spLocks noGrp="1"/>
          </p:cNvSpPr>
          <p:nvPr>
            <p:ph idx="1"/>
          </p:nvPr>
        </p:nvSpPr>
        <p:spPr>
          <a:xfrm>
            <a:off x="250825" y="188913"/>
            <a:ext cx="8642350" cy="53276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7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ПЛАН НЕПРОГРАММНЫХ  НАПРАВЛЕНИЙ  ДЕЯТЕЛЬНОСТИ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Times New Roman" pitchFamily="18" charset="0"/>
                <a:cs typeface="Arial" charset="0"/>
              </a:rPr>
              <a:t>НА 2019 ГОД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1800" b="1" spc="-65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«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ОСУЩЕСТВЛЕНИЕ ЗАЩИТЫ ПРАВ ПОТРЕБИТЕЛЕЙ НА ТЕРРИТОРИИ 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МУНИЦИПАЛЬНОГО ОБРАЗОВАНИЯ»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algn="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" charset="0"/>
                <a:ea typeface="Times New Roman" pitchFamily="18" charset="0"/>
                <a:cs typeface="Arial" charset="0"/>
              </a:rPr>
              <a:t> </a:t>
            </a: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9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800" b="1" dirty="0" smtClean="0">
              <a:solidFill>
                <a:srgbClr val="C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Arial" charset="0"/>
                <a:ea typeface="Times New Roman" pitchFamily="18" charset="0"/>
                <a:cs typeface="Arial" charset="0"/>
              </a:rPr>
              <a:t>                  </a:t>
            </a:r>
            <a:endParaRPr lang="ru-RU" sz="18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300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3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500" b="1" dirty="0" smtClean="0">
              <a:solidFill>
                <a:srgbClr val="00206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  <a:defRPr/>
            </a:pPr>
            <a:endParaRPr lang="ru-RU" sz="1700" b="1" dirty="0" smtClean="0">
              <a:solidFill>
                <a:srgbClr val="C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5E63CE-7539-48F6-8BCA-F604B3C9DB65}" type="slidenum">
              <a:rPr 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 smtClean="0">
              <a:cs typeface="Arial" pitchFamily="34" charset="0"/>
            </a:endParaRPr>
          </a:p>
        </p:txBody>
      </p:sp>
      <p:pic>
        <p:nvPicPr>
          <p:cNvPr id="46084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6666" t="6798" r="8333" b="11630"/>
          <a:stretch>
            <a:fillRect/>
          </a:stretch>
        </p:blipFill>
        <p:spPr bwMode="auto">
          <a:xfrm>
            <a:off x="7858125" y="4786313"/>
            <a:ext cx="6969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Прямоугольник 8"/>
          <p:cNvSpPr>
            <a:spLocks noChangeArrowheads="1"/>
          </p:cNvSpPr>
          <p:nvPr/>
        </p:nvSpPr>
        <p:spPr bwMode="auto">
          <a:xfrm>
            <a:off x="7715250" y="5857875"/>
            <a:ext cx="1239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rgbClr val="002060"/>
                </a:solidFill>
                <a:cs typeface="Times New Roman" pitchFamily="18" charset="0"/>
              </a:rPr>
              <a:t>19 тыс. руб.</a:t>
            </a:r>
            <a:endParaRPr lang="ru-RU" sz="1400"/>
          </a:p>
        </p:txBody>
      </p:sp>
      <p:sp>
        <p:nvSpPr>
          <p:cNvPr id="46086" name="Прямоугольник 14"/>
          <p:cNvSpPr>
            <a:spLocks noChangeArrowheads="1"/>
          </p:cNvSpPr>
          <p:nvPr/>
        </p:nvSpPr>
        <p:spPr bwMode="auto">
          <a:xfrm>
            <a:off x="2571750" y="2286000"/>
            <a:ext cx="5643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/>
              <a:t>Проведение конкурс посвященного Всемирному дню защиты прав потребителей по теме «Самый грамотный потребитель»</a:t>
            </a:r>
          </a:p>
        </p:txBody>
      </p:sp>
      <p:sp>
        <p:nvSpPr>
          <p:cNvPr id="46087" name="Прямоугольник 15"/>
          <p:cNvSpPr>
            <a:spLocks noChangeArrowheads="1"/>
          </p:cNvSpPr>
          <p:nvPr/>
        </p:nvSpPr>
        <p:spPr bwMode="auto">
          <a:xfrm>
            <a:off x="2786063" y="1857375"/>
            <a:ext cx="30527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b="1">
                <a:solidFill>
                  <a:srgbClr val="002060"/>
                </a:solidFill>
                <a:cs typeface="Times New Roman" pitchFamily="18" charset="0"/>
              </a:rPr>
              <a:t>Основные мероприятия:</a:t>
            </a:r>
          </a:p>
        </p:txBody>
      </p:sp>
      <p:sp>
        <p:nvSpPr>
          <p:cNvPr id="46088" name="Rectangle 2"/>
          <p:cNvSpPr>
            <a:spLocks noChangeArrowheads="1"/>
          </p:cNvSpPr>
          <p:nvPr/>
        </p:nvSpPr>
        <p:spPr bwMode="auto">
          <a:xfrm>
            <a:off x="2571750" y="3286125"/>
            <a:ext cx="5643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Font typeface="Wingdings" pitchFamily="2" charset="2"/>
              <a:buChar char="q"/>
            </a:pPr>
            <a:r>
              <a:rPr lang="ru-RU">
                <a:cs typeface="Calibri" pitchFamily="34" charset="0"/>
              </a:rPr>
              <a:t>Изготовление печатной продукции:«Защита прав потребителей в сфере розничной торговли»</a:t>
            </a:r>
            <a:endParaRPr lang="ru-RU"/>
          </a:p>
        </p:txBody>
      </p:sp>
      <p:sp>
        <p:nvSpPr>
          <p:cNvPr id="46089" name="Прямоугольник 18"/>
          <p:cNvSpPr>
            <a:spLocks noChangeArrowheads="1"/>
          </p:cNvSpPr>
          <p:nvPr/>
        </p:nvSpPr>
        <p:spPr bwMode="auto">
          <a:xfrm>
            <a:off x="2571750" y="4357688"/>
            <a:ext cx="5500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ru-RU"/>
              <a:t>Консультационная поддержка граждан по вопросам защиты прав потребителей.</a:t>
            </a:r>
          </a:p>
        </p:txBody>
      </p:sp>
      <p:pic>
        <p:nvPicPr>
          <p:cNvPr id="46090" name="Picture 6" descr="ÐÐ°ÑÑÐ¸Ð½ÐºÐ¸ Ð¿Ð¾ Ð·Ð°Ð¿ÑÐ¾ÑÑ Ð·Ð°ÐºÐ¾Ð½ Ð³Ð¸ÑÐºÐ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643188"/>
            <a:ext cx="18383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1"/>
          <p:cNvSpPr>
            <a:spLocks noGrp="1"/>
          </p:cNvSpPr>
          <p:nvPr>
            <p:ph idx="1"/>
          </p:nvPr>
        </p:nvSpPr>
        <p:spPr>
          <a:xfrm>
            <a:off x="5651500" y="2349500"/>
            <a:ext cx="3206750" cy="36576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6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Основные мероприятия:</a:t>
            </a:r>
          </a:p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endParaRPr lang="ru-RU" sz="1600" b="1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ctr">
              <a:lnSpc>
                <a:spcPct val="80000"/>
              </a:lnSpc>
              <a:buFont typeface="Wingdings 3" pitchFamily="18" charset="2"/>
              <a:buNone/>
              <a:tabLst>
                <a:tab pos="160338" algn="l"/>
                <a:tab pos="269875" algn="l"/>
              </a:tabLst>
            </a:pPr>
            <a:r>
              <a:rPr lang="ru-RU" sz="1600" smtClean="0">
                <a:latin typeface="Arial" charset="0"/>
                <a:cs typeface="Arial" charset="0"/>
              </a:rPr>
              <a:t>      </a:t>
            </a:r>
            <a:r>
              <a:rPr lang="ru-RU" sz="1800" smtClean="0">
                <a:latin typeface="Arial" charset="0"/>
                <a:cs typeface="Arial" charset="0"/>
              </a:rPr>
              <a:t>Проведение обучающих лекций по вопросам гражданской обороны, защиты населения от чрезвычайных ситуаций</a:t>
            </a:r>
            <a:endParaRPr lang="ru-RU" sz="1800" b="1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tabLst>
                <a:tab pos="160338" algn="l"/>
                <a:tab pos="269875" algn="l"/>
              </a:tabLst>
            </a:pPr>
            <a:endParaRPr lang="ru-RU" sz="160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 НЕПРОГРАММНЫХ  НАПРАВЛЕНИЙ  ДЕЯТЕЛЬНОСТИ </a:t>
            </a:r>
            <a:b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2019 ГОД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effectLst/>
                <a:latin typeface="Arial" pitchFamily="34" charset="0"/>
                <a:cs typeface="Arial" pitchFamily="34" charset="0"/>
              </a:rPr>
              <a:t>«ПРОВЕДЕНИЕ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98FD9-B882-47B2-8B2D-07FE61DAAAE6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6" name="Picture 4" descr="http://galo.ru/_uploaded/document/images/image_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928" y="2132856"/>
            <a:ext cx="285750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\\Malya-ser\ma\Фото\Фото 2016\5. МБУ\го и чс\го и чс 20.09\DSCN6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996952"/>
            <a:ext cx="2592288" cy="145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11" name="Прямоугольник 8"/>
          <p:cNvSpPr>
            <a:spLocks noChangeArrowheads="1"/>
          </p:cNvSpPr>
          <p:nvPr/>
        </p:nvSpPr>
        <p:spPr bwMode="auto">
          <a:xfrm>
            <a:off x="7572375" y="5857875"/>
            <a:ext cx="1389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rgbClr val="002060"/>
                </a:solidFill>
              </a:rPr>
              <a:t>59,3 тыс. руб.</a:t>
            </a:r>
            <a:endParaRPr lang="ru-RU" sz="1400"/>
          </a:p>
        </p:txBody>
      </p:sp>
      <p:pic>
        <p:nvPicPr>
          <p:cNvPr id="47112" name="Picture 10" descr="http://laoblogger.com/images/behind-a-crowd-clipart-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5000625"/>
            <a:ext cx="725488" cy="717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7113" name="Прямоугольник 8"/>
          <p:cNvSpPr>
            <a:spLocks noChangeArrowheads="1"/>
          </p:cNvSpPr>
          <p:nvPr/>
        </p:nvSpPr>
        <p:spPr bwMode="auto">
          <a:xfrm>
            <a:off x="6500813" y="5857875"/>
            <a:ext cx="906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cs typeface="Times New Roman" pitchFamily="18" charset="0"/>
              </a:rPr>
              <a:t>81 </a:t>
            </a:r>
            <a:br>
              <a:rPr lang="ru-RU" sz="1400" b="1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1400" b="1">
                <a:solidFill>
                  <a:srgbClr val="002060"/>
                </a:solidFill>
                <a:cs typeface="Times New Roman" pitchFamily="18" charset="0"/>
              </a:rPr>
              <a:t>человек</a:t>
            </a:r>
            <a:endParaRPr lang="ru-RU" sz="1400"/>
          </a:p>
        </p:txBody>
      </p:sp>
      <p:pic>
        <p:nvPicPr>
          <p:cNvPr id="47114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5" cstate="print"/>
          <a:srcRect l="16666" t="6798" r="8333" b="11630"/>
          <a:stretch>
            <a:fillRect/>
          </a:stretch>
        </p:blipFill>
        <p:spPr bwMode="auto">
          <a:xfrm>
            <a:off x="7929563" y="4857750"/>
            <a:ext cx="696912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77435-DA93-451C-8514-3D066FCE0B4D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sp>
        <p:nvSpPr>
          <p:cNvPr id="48131" name="Прямоугольник 14"/>
          <p:cNvSpPr>
            <a:spLocks noChangeArrowheads="1"/>
          </p:cNvSpPr>
          <p:nvPr/>
        </p:nvSpPr>
        <p:spPr bwMode="auto">
          <a:xfrm>
            <a:off x="468313" y="260350"/>
            <a:ext cx="84248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Основные направления деятельности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Муниципального казенного учреждения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 по оказанию муниципальных услуг "</a:t>
            </a:r>
            <a:r>
              <a:rPr lang="ru-RU" sz="2000" b="1" dirty="0" err="1">
                <a:solidFill>
                  <a:srgbClr val="C00000"/>
                </a:solidFill>
              </a:rPr>
              <a:t>Лиговка-Ямская</a:t>
            </a:r>
            <a:r>
              <a:rPr lang="ru-RU" sz="2000" b="1" dirty="0">
                <a:solidFill>
                  <a:srgbClr val="C00000"/>
                </a:solidFill>
              </a:rPr>
              <a:t>"</a:t>
            </a:r>
          </a:p>
        </p:txBody>
      </p:sp>
      <p:sp>
        <p:nvSpPr>
          <p:cNvPr id="40964" name="TextBox 15"/>
          <p:cNvSpPr txBox="1">
            <a:spLocks noChangeArrowheads="1"/>
          </p:cNvSpPr>
          <p:nvPr/>
        </p:nvSpPr>
        <p:spPr bwMode="auto">
          <a:xfrm>
            <a:off x="357188" y="1357313"/>
            <a:ext cx="85693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lnSpc>
                <a:spcPts val="2160"/>
              </a:lnSpc>
              <a:buFont typeface="+mj-lt"/>
              <a:buAutoNum type="arabicPeriod"/>
              <a:defRPr/>
            </a:pPr>
            <a:r>
              <a:rPr lang="ru-RU" b="1" dirty="0">
                <a:solidFill>
                  <a:srgbClr val="002060"/>
                </a:solidFill>
              </a:rPr>
              <a:t>Трудоустройство несовершеннолетних.</a:t>
            </a:r>
            <a:endParaRPr lang="ru-RU" b="1" dirty="0">
              <a:solidFill>
                <a:srgbClr val="C00000"/>
              </a:solidFill>
            </a:endParaRPr>
          </a:p>
          <a:p>
            <a:pPr marL="342900" indent="-342900" algn="just">
              <a:lnSpc>
                <a:spcPts val="2160"/>
              </a:lnSpc>
              <a:buFont typeface="+mj-lt"/>
              <a:buAutoNum type="arabicPeriod"/>
              <a:defRPr/>
            </a:pPr>
            <a:r>
              <a:rPr lang="ru-RU" b="1" dirty="0">
                <a:solidFill>
                  <a:srgbClr val="002060"/>
                </a:solidFill>
              </a:rPr>
              <a:t>Досуговые мероприятия</a:t>
            </a:r>
          </a:p>
          <a:p>
            <a:pPr marL="342900" indent="-342900" algn="just">
              <a:lnSpc>
                <a:spcPts val="2160"/>
              </a:lnSpc>
              <a:buFont typeface="+mj-lt"/>
              <a:buAutoNum type="arabicPeriod"/>
              <a:defRPr/>
            </a:pPr>
            <a:r>
              <a:rPr lang="ru-RU" b="1" dirty="0">
                <a:solidFill>
                  <a:srgbClr val="002060"/>
                </a:solidFill>
              </a:rPr>
              <a:t>Благоустройство территории в части содержания уличного оборудования, состоящего на балансе МКУ.</a:t>
            </a:r>
          </a:p>
        </p:txBody>
      </p:sp>
      <p:sp>
        <p:nvSpPr>
          <p:cNvPr id="48135" name="Прямоугольник 8"/>
          <p:cNvSpPr>
            <a:spLocks noChangeArrowheads="1"/>
          </p:cNvSpPr>
          <p:nvPr/>
        </p:nvSpPr>
        <p:spPr bwMode="auto">
          <a:xfrm>
            <a:off x="5940152" y="5805264"/>
            <a:ext cx="1357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6 </a:t>
            </a:r>
            <a:r>
              <a:rPr lang="ru-RU" sz="1400" b="1" dirty="0" smtClean="0">
                <a:solidFill>
                  <a:srgbClr val="002060"/>
                </a:solidFill>
              </a:rPr>
              <a:t>263,6</a:t>
            </a:r>
            <a:r>
              <a:rPr lang="ru-RU" sz="1400" b="1" dirty="0">
                <a:solidFill>
                  <a:srgbClr val="002060"/>
                </a:solidFill>
              </a:rPr>
              <a:t/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 тыс. руб.</a:t>
            </a:r>
            <a:endParaRPr lang="ru-RU" sz="1400" dirty="0"/>
          </a:p>
        </p:txBody>
      </p:sp>
      <p:pic>
        <p:nvPicPr>
          <p:cNvPr id="48136" name="Picture 15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6666" t="6798" r="8333" b="11630"/>
          <a:stretch>
            <a:fillRect/>
          </a:stretch>
        </p:blipFill>
        <p:spPr bwMode="auto">
          <a:xfrm>
            <a:off x="5436096" y="2780928"/>
            <a:ext cx="2255416" cy="299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ACA0C-0A92-495F-AA6F-E4B3C67A5243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5589240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_____________________________________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260648"/>
            <a:ext cx="2265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 Л О С С А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</a:t>
            </a:r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Й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764704"/>
            <a:ext cx="820891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/>
              <a:t>	Бюджет</a:t>
            </a:r>
            <a:r>
              <a:rPr lang="ru-RU" sz="1500" dirty="0" smtClean="0"/>
              <a:t> – форма образования и расходования денежных средств, предназначенных для финансового обеспечения задач и функций местного самоуправления.</a:t>
            </a:r>
          </a:p>
          <a:p>
            <a:pPr lvl="0"/>
            <a:r>
              <a:rPr lang="ru-RU" sz="1500" b="1" dirty="0" smtClean="0"/>
              <a:t>	Доходы</a:t>
            </a:r>
            <a:r>
              <a:rPr lang="ru-RU" sz="1500" dirty="0" smtClean="0"/>
              <a:t> –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поступающие в бюджет денежные средства, в виде налоговых, неналоговых и безвозмездных поступлений</a:t>
            </a:r>
            <a:r>
              <a:rPr lang="ru-RU" sz="1500" dirty="0" smtClean="0"/>
              <a:t>.</a:t>
            </a:r>
          </a:p>
          <a:p>
            <a:pPr lvl="0"/>
            <a:r>
              <a:rPr lang="ru-RU" sz="1500" b="1" dirty="0" smtClean="0"/>
              <a:t>	Расходы</a:t>
            </a:r>
            <a:r>
              <a:rPr lang="ru-RU" sz="1500" dirty="0" smtClean="0"/>
              <a:t> –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денежные средства, направляемые на финансовое обеспечение задач и функций органов местного самоуправления</a:t>
            </a:r>
            <a:r>
              <a:rPr lang="ru-RU" sz="1500" dirty="0" smtClean="0"/>
              <a:t>.</a:t>
            </a:r>
          </a:p>
          <a:p>
            <a:pPr lvl="0"/>
            <a:r>
              <a:rPr lang="ru-RU" sz="1500" b="1" dirty="0" smtClean="0"/>
              <a:t>	Дефицит</a:t>
            </a:r>
            <a:r>
              <a:rPr lang="ru-RU" sz="1500" dirty="0" smtClean="0"/>
              <a:t> –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превышение расходов бюджета над его доходами </a:t>
            </a:r>
            <a:r>
              <a:rPr lang="ru-RU" sz="1500" dirty="0" smtClean="0"/>
              <a:t>(-).</a:t>
            </a:r>
          </a:p>
          <a:p>
            <a:r>
              <a:rPr lang="ru-RU" sz="1500" b="1" dirty="0" smtClean="0"/>
              <a:t>	</a:t>
            </a:r>
            <a:r>
              <a:rPr lang="ru-RU" sz="1500" b="1" dirty="0" err="1" smtClean="0"/>
              <a:t>Профицит</a:t>
            </a:r>
            <a:r>
              <a:rPr lang="ru-RU" sz="1500" dirty="0" smtClean="0"/>
              <a:t> –превышение доходов бюджета над его расходами (+).</a:t>
            </a:r>
          </a:p>
          <a:p>
            <a:r>
              <a:rPr lang="ru-RU" sz="1500" b="1" dirty="0" smtClean="0"/>
              <a:t>	Межбюджетные трансферты </a:t>
            </a:r>
            <a:r>
              <a:rPr lang="ru-RU" sz="1500" dirty="0" smtClean="0"/>
              <a:t>– средства, предоставляемые одним бюджетом бюджетной системы Российской Федерации другому бюджету бюджетной системы Российской Федерации. Виды межбюджетных трансфертов: </a:t>
            </a:r>
          </a:p>
          <a:p>
            <a:r>
              <a:rPr lang="ru-RU" sz="1500" b="1" dirty="0" smtClean="0"/>
              <a:t>	</a:t>
            </a:r>
            <a:r>
              <a:rPr lang="ru-RU" sz="1500" b="1" i="1" dirty="0" smtClean="0"/>
              <a:t>Субвенция</a:t>
            </a:r>
            <a:r>
              <a:rPr lang="ru-RU" sz="1500" dirty="0" smtClean="0"/>
              <a:t> – средства, предоставляемые одним бюджетом бюджетной системы Российской Федерации другому бюджету бюджетной системы Российской Федерации в целях обеспечения обязанностей по выполнению переданных полномочий.</a:t>
            </a:r>
          </a:p>
          <a:p>
            <a:r>
              <a:rPr lang="ru-RU" sz="1500" b="1" dirty="0" smtClean="0"/>
              <a:t>	</a:t>
            </a:r>
            <a:r>
              <a:rPr lang="ru-RU" sz="1500" b="1" i="1" dirty="0" smtClean="0"/>
              <a:t>Субсидия</a:t>
            </a:r>
            <a:r>
              <a:rPr lang="ru-RU" sz="1500" i="1" dirty="0" smtClean="0"/>
              <a:t> </a:t>
            </a:r>
            <a:r>
              <a:rPr lang="ru-RU" sz="1500" dirty="0" smtClean="0"/>
              <a:t>– средства, предоставляемые одним бюджетом бюджетной системы Российской Федерации другому бюджету бюджетной системы Российской Федерации в целях исполнения обязанностей по решению вопросов местного значения. </a:t>
            </a:r>
          </a:p>
          <a:p>
            <a:r>
              <a:rPr lang="ru-RU" sz="1500" b="1" dirty="0" smtClean="0"/>
              <a:t>	</a:t>
            </a:r>
            <a:r>
              <a:rPr lang="ru-RU" sz="1500" b="1" i="1" dirty="0" smtClean="0"/>
              <a:t>Дотация</a:t>
            </a:r>
            <a:r>
              <a:rPr lang="ru-RU" sz="1500" dirty="0" smtClean="0"/>
              <a:t> – средства, предоставляемые одним бюджетом бюджетной системы Российской Федерации другому бюджету бюджетной системы Российской Федерации в целях выравнивания финансовых возможностей для решения вопросов местного значения.</a:t>
            </a:r>
            <a:endParaRPr lang="ru-RU" sz="1500" dirty="0"/>
          </a:p>
        </p:txBody>
      </p:sp>
    </p:spTree>
  </p:cSld>
  <p:clrMapOvr>
    <a:masterClrMapping/>
  </p:clrMapOvr>
  <p:transition spd="slow" advTm="5150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ACA0C-0A92-495F-AA6F-E4B3C67A5243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pic>
        <p:nvPicPr>
          <p:cNvPr id="4" name="Picture 6" descr="\\Malya-ser\ma\Обмен\Клипачева\Работа1\печатная продукция\пакет - 30х40х10 - Лиговка-Ямская-0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260648"/>
            <a:ext cx="5317416" cy="614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5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ACA0C-0A92-495F-AA6F-E4B3C67A524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404664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СОЦИАЛЬНО-ЭКОНОМИЧЕСКОГО РАЗВИТИЯ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МУНИЦИПАЛЬНОГО ОБРАЗОВАНИЯ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ОКРУГ  ЛИГОВКА-ЯМСКАЯ НА 2019 ГОД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59632" y="1628800"/>
          <a:ext cx="6096000" cy="3329940"/>
        </p:xfrm>
        <a:graphic>
          <a:graphicData uri="http://schemas.openxmlformats.org/drawingml/2006/table">
            <a:tbl>
              <a:tblPr/>
              <a:tblGrid>
                <a:gridCol w="333976"/>
                <a:gridCol w="1595454"/>
                <a:gridCol w="620420"/>
                <a:gridCol w="532235"/>
                <a:gridCol w="531610"/>
                <a:gridCol w="621045"/>
                <a:gridCol w="620420"/>
                <a:gridCol w="620420"/>
                <a:gridCol w="620420"/>
              </a:tblGrid>
              <a:tr h="51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Показатели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Единица измере-ния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2016 год отчет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2017 год отчет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2018 год прогноз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2019 год прогноз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2020 год прогноз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2021 год прогноз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Общая площадь земель муниципального образования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га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330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330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330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330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330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330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1.1.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в том числе, площадь зеленых насаждений общего пользования местного значения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га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15,48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15,48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15,48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15,48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15,48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15,48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Численность  населения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17 014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16 836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16 699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16 876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17 025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17 136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2.1.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в том числе, численность детского населения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2 934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2 939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2 965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3 079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3 168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3 195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Доходы муниципального образования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тыс.руб.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59 241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73 616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75 200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84 000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89 000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93 000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Расходы муниципального образования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тыс.руб.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51 509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68 362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77 700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89 000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89 000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93 000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Дефицит (-) / профицит (+)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тыс.руб.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7 732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5 254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-2 500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-5 000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7567" marR="6756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 descr="C:\Users\Ирина\Desktop\ДЛЯ ПРЕЗЕНТАЦИИ\222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94714" y="4221088"/>
            <a:ext cx="2249286" cy="243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15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A3F7F-CB9D-4947-B607-5E3FB12D965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11267" name="Picture 3" descr="C:\Users\Kov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2000250"/>
            <a:ext cx="2071687" cy="325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1285875" y="571500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285750" y="1785938"/>
            <a:ext cx="2786063" cy="830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Налог, взимаемый в связи с применением упрощенной системы налогообложения</a:t>
            </a:r>
          </a:p>
        </p:txBody>
      </p:sp>
      <p:sp>
        <p:nvSpPr>
          <p:cNvPr id="11270" name="Прямоугольник 8"/>
          <p:cNvSpPr>
            <a:spLocks noChangeArrowheads="1"/>
          </p:cNvSpPr>
          <p:nvPr/>
        </p:nvSpPr>
        <p:spPr bwMode="auto">
          <a:xfrm>
            <a:off x="285750" y="785813"/>
            <a:ext cx="2714625" cy="8620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Единый налог на вмененный доход для отдельных видов деятельности</a:t>
            </a:r>
          </a:p>
        </p:txBody>
      </p:sp>
      <p:sp>
        <p:nvSpPr>
          <p:cNvPr id="11271" name="Прямоугольник 9"/>
          <p:cNvSpPr>
            <a:spLocks noChangeArrowheads="1"/>
          </p:cNvSpPr>
          <p:nvPr/>
        </p:nvSpPr>
        <p:spPr bwMode="auto">
          <a:xfrm>
            <a:off x="3214688" y="785813"/>
            <a:ext cx="2286000" cy="10779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Налог, взимаемый в связи с применением патентной системы налогообложения</a:t>
            </a:r>
          </a:p>
        </p:txBody>
      </p:sp>
      <p:sp>
        <p:nvSpPr>
          <p:cNvPr id="11272" name="Прямоугольник 10"/>
          <p:cNvSpPr>
            <a:spLocks noChangeArrowheads="1"/>
          </p:cNvSpPr>
          <p:nvPr/>
        </p:nvSpPr>
        <p:spPr bwMode="auto">
          <a:xfrm>
            <a:off x="5643563" y="2071688"/>
            <a:ext cx="2571750" cy="584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Доходы от компенсации затрат государства</a:t>
            </a:r>
          </a:p>
        </p:txBody>
      </p:sp>
      <p:sp>
        <p:nvSpPr>
          <p:cNvPr id="11273" name="Прямоугольник 11"/>
          <p:cNvSpPr>
            <a:spLocks noChangeArrowheads="1"/>
          </p:cNvSpPr>
          <p:nvPr/>
        </p:nvSpPr>
        <p:spPr bwMode="auto">
          <a:xfrm>
            <a:off x="5643563" y="1428750"/>
            <a:ext cx="2571750" cy="584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</p:txBody>
      </p:sp>
      <p:sp>
        <p:nvSpPr>
          <p:cNvPr id="11274" name="Прямоугольник 12"/>
          <p:cNvSpPr>
            <a:spLocks noChangeArrowheads="1"/>
          </p:cNvSpPr>
          <p:nvPr/>
        </p:nvSpPr>
        <p:spPr bwMode="auto">
          <a:xfrm>
            <a:off x="785813" y="5357813"/>
            <a:ext cx="7215187" cy="83026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Направления расходования бюджетных средств: общегосударственные вопросы, национальная экономика, жилищно-коммунальное хозяйство, охрана окружающей среды , образование, культура и др.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4375" y="0"/>
            <a:ext cx="750093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ПРОЕКТ БЮДЖЕТА МУНИЦИПАЛЬНОГО ОБРАЗОВАНИЯ </a:t>
            </a:r>
            <a:br>
              <a:rPr lang="ru-RU" sz="1600" b="1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spc="50" dirty="0">
                <a:ln w="11430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ЛИГОВКА-ЯМСКАЯ НА 2019 ГОД</a:t>
            </a:r>
            <a:endParaRPr lang="ru-RU" sz="1600" b="1" dirty="0"/>
          </a:p>
        </p:txBody>
      </p:sp>
      <p:sp>
        <p:nvSpPr>
          <p:cNvPr id="11276" name="Прямоугольник 10"/>
          <p:cNvSpPr>
            <a:spLocks noChangeArrowheads="1"/>
          </p:cNvSpPr>
          <p:nvPr/>
        </p:nvSpPr>
        <p:spPr bwMode="auto">
          <a:xfrm>
            <a:off x="5643563" y="785813"/>
            <a:ext cx="2571750" cy="584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71438"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Штрафы,</a:t>
            </a:r>
            <a:br>
              <a:rPr lang="ru-RU" sz="1600" b="1"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latin typeface="Times New Roman" pitchFamily="18" charset="0"/>
                <a:cs typeface="Times New Roman" pitchFamily="18" charset="0"/>
              </a:rPr>
              <a:t>санкции</a:t>
            </a: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1E8BC-4F50-4ADA-B870-3AF55963A64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12291" name="Picture 2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928688"/>
            <a:ext cx="2428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643063" y="1643063"/>
            <a:ext cx="1714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pic>
        <p:nvPicPr>
          <p:cNvPr id="12293" name="Picture 2" descr="C:\Users\Kov\Desktop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8572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5929313" y="1643063"/>
            <a:ext cx="1928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2019 год</a:t>
            </a:r>
          </a:p>
        </p:txBody>
      </p:sp>
      <p:sp>
        <p:nvSpPr>
          <p:cNvPr id="11272" name="Прямоугольник 9"/>
          <p:cNvSpPr>
            <a:spLocks noChangeArrowheads="1"/>
          </p:cNvSpPr>
          <p:nvPr/>
        </p:nvSpPr>
        <p:spPr bwMode="auto">
          <a:xfrm>
            <a:off x="1500188" y="264318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75 </a:t>
            </a:r>
            <a:r>
              <a:rPr lang="ru-RU" sz="28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2</a:t>
            </a:r>
            <a:r>
              <a:rPr lang="ru-RU" sz="28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00,0</a:t>
            </a:r>
            <a:endParaRPr lang="ru-RU" sz="28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273" name="Прямоугольник 10"/>
          <p:cNvSpPr>
            <a:spLocks noChangeArrowheads="1"/>
          </p:cNvSpPr>
          <p:nvPr/>
        </p:nvSpPr>
        <p:spPr bwMode="auto">
          <a:xfrm>
            <a:off x="6000750" y="2643188"/>
            <a:ext cx="2119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84 000,0  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1928813" y="3143250"/>
            <a:ext cx="642938" cy="928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298" name="Picture 4" descr="C:\Users\Kov\Desktop\Безымянный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3714750"/>
            <a:ext cx="1636713" cy="1143000"/>
          </a:xfrm>
          <a:prstGeom prst="rect">
            <a:avLst/>
          </a:prstGeom>
          <a:noFill/>
          <a:ln w="9525">
            <a:solidFill>
              <a:srgbClr val="2CA1F0"/>
            </a:solidFill>
            <a:miter lim="800000"/>
            <a:headEnd/>
            <a:tailEnd/>
          </a:ln>
        </p:spPr>
      </p:pic>
      <p:pic>
        <p:nvPicPr>
          <p:cNvPr id="12299" name="Picture 5" descr="C:\Users\Kov\Desktop\Безымянный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5072063"/>
            <a:ext cx="1643063" cy="1143000"/>
          </a:xfrm>
          <a:prstGeom prst="rect">
            <a:avLst/>
          </a:prstGeom>
          <a:noFill/>
          <a:ln w="9525">
            <a:solidFill>
              <a:srgbClr val="2CA1F0"/>
            </a:solidFill>
            <a:miter lim="800000"/>
            <a:headEnd/>
            <a:tailEnd/>
          </a:ln>
        </p:spPr>
      </p:pic>
      <p:sp>
        <p:nvSpPr>
          <p:cNvPr id="12300" name="TextBox 26"/>
          <p:cNvSpPr txBox="1">
            <a:spLocks noChangeArrowheads="1"/>
          </p:cNvSpPr>
          <p:nvPr/>
        </p:nvSpPr>
        <p:spPr bwMode="auto">
          <a:xfrm>
            <a:off x="1928813" y="4500563"/>
            <a:ext cx="1000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Налоги</a:t>
            </a:r>
          </a:p>
        </p:txBody>
      </p:sp>
      <p:sp>
        <p:nvSpPr>
          <p:cNvPr id="12301" name="TextBox 27"/>
          <p:cNvSpPr txBox="1">
            <a:spLocks noChangeArrowheads="1"/>
          </p:cNvSpPr>
          <p:nvPr/>
        </p:nvSpPr>
        <p:spPr bwMode="auto">
          <a:xfrm>
            <a:off x="500034" y="5500702"/>
            <a:ext cx="3286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Неналоговые доходы,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т.ч. безвозмездные поступления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6 166,6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6607969" y="3107532"/>
            <a:ext cx="714375" cy="928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03" name="TextBox 29"/>
          <p:cNvSpPr txBox="1">
            <a:spLocks noChangeArrowheads="1"/>
          </p:cNvSpPr>
          <p:nvPr/>
        </p:nvSpPr>
        <p:spPr bwMode="auto">
          <a:xfrm>
            <a:off x="5643570" y="5500702"/>
            <a:ext cx="3357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Неналоговые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доходы,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т.ч. безвозмездные поступления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6 633,4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4" name="TextBox 33"/>
          <p:cNvSpPr txBox="1">
            <a:spLocks noChangeArrowheads="1"/>
          </p:cNvSpPr>
          <p:nvPr/>
        </p:nvSpPr>
        <p:spPr bwMode="auto">
          <a:xfrm>
            <a:off x="6429375" y="4500563"/>
            <a:ext cx="928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Налоги</a:t>
            </a:r>
          </a:p>
        </p:txBody>
      </p:sp>
      <p:sp>
        <p:nvSpPr>
          <p:cNvPr id="12305" name="TextBox 34"/>
          <p:cNvSpPr txBox="1">
            <a:spLocks noChangeArrowheads="1"/>
          </p:cNvSpPr>
          <p:nvPr/>
        </p:nvSpPr>
        <p:spPr bwMode="auto">
          <a:xfrm>
            <a:off x="6429388" y="5000636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Lucida Sans Unicode" pitchFamily="34" charset="0"/>
              </a:rPr>
              <a:t>9 </a:t>
            </a:r>
            <a:r>
              <a:rPr lang="ru-RU" sz="2800" b="1" dirty="0" smtClean="0">
                <a:latin typeface="Lucida Sans Unicode" pitchFamily="34" charset="0"/>
              </a:rPr>
              <a:t>800</a:t>
            </a:r>
            <a:endParaRPr lang="ru-RU" sz="2800" b="1" dirty="0">
              <a:latin typeface="Lucida Sans Unicode" pitchFamily="34" charset="0"/>
            </a:endParaRPr>
          </a:p>
        </p:txBody>
      </p:sp>
      <p:sp>
        <p:nvSpPr>
          <p:cNvPr id="12306" name="TextBox 35"/>
          <p:cNvSpPr txBox="1">
            <a:spLocks noChangeArrowheads="1"/>
          </p:cNvSpPr>
          <p:nvPr/>
        </p:nvSpPr>
        <p:spPr bwMode="auto">
          <a:xfrm>
            <a:off x="1500188" y="5072063"/>
            <a:ext cx="1785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Lucida Sans Unicode" pitchFamily="34" charset="0"/>
              </a:rPr>
              <a:t>10 </a:t>
            </a:r>
            <a:r>
              <a:rPr lang="ru-RU" sz="2800" b="1" dirty="0" smtClean="0">
                <a:latin typeface="Lucida Sans Unicode" pitchFamily="34" charset="0"/>
              </a:rPr>
              <a:t>100</a:t>
            </a:r>
            <a:endParaRPr lang="ru-RU" sz="2800" b="1" dirty="0">
              <a:latin typeface="Lucida Sans Unicode" pitchFamily="34" charset="0"/>
            </a:endParaRPr>
          </a:p>
        </p:txBody>
      </p:sp>
      <p:sp>
        <p:nvSpPr>
          <p:cNvPr id="12307" name="TextBox 36"/>
          <p:cNvSpPr txBox="1">
            <a:spLocks noChangeArrowheads="1"/>
          </p:cNvSpPr>
          <p:nvPr/>
        </p:nvSpPr>
        <p:spPr bwMode="auto">
          <a:xfrm>
            <a:off x="6215063" y="407193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Lucida Sans Unicode" pitchFamily="34" charset="0"/>
              </a:rPr>
              <a:t>74 </a:t>
            </a:r>
            <a:r>
              <a:rPr lang="ru-RU" sz="2800" b="1" dirty="0" smtClean="0">
                <a:latin typeface="Lucida Sans Unicode" pitchFamily="34" charset="0"/>
              </a:rPr>
              <a:t>200</a:t>
            </a:r>
            <a:endParaRPr lang="ru-RU" sz="2800" b="1" dirty="0">
              <a:latin typeface="Lucida Sans Unicode" pitchFamily="34" charset="0"/>
            </a:endParaRPr>
          </a:p>
        </p:txBody>
      </p:sp>
      <p:sp>
        <p:nvSpPr>
          <p:cNvPr id="12308" name="TextBox 37"/>
          <p:cNvSpPr txBox="1">
            <a:spLocks noChangeArrowheads="1"/>
          </p:cNvSpPr>
          <p:nvPr/>
        </p:nvSpPr>
        <p:spPr bwMode="auto">
          <a:xfrm>
            <a:off x="1500166" y="4071938"/>
            <a:ext cx="17859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latin typeface="Lucida Sans Unicode" pitchFamily="34" charset="0"/>
              </a:rPr>
              <a:t>65 </a:t>
            </a:r>
            <a:r>
              <a:rPr lang="ru-RU" sz="2800" b="1" dirty="0" smtClean="0">
                <a:latin typeface="Lucida Sans Unicode" pitchFamily="34" charset="0"/>
              </a:rPr>
              <a:t>100    </a:t>
            </a:r>
            <a:endParaRPr lang="ru-RU" sz="2800" b="1" dirty="0">
              <a:latin typeface="Lucida Sans Unicode" pitchFamily="34" charset="0"/>
            </a:endParaRPr>
          </a:p>
        </p:txBody>
      </p:sp>
      <p:sp>
        <p:nvSpPr>
          <p:cNvPr id="12309" name="Прямоугольник 6"/>
          <p:cNvSpPr>
            <a:spLocks noChangeArrowheads="1"/>
          </p:cNvSpPr>
          <p:nvPr/>
        </p:nvSpPr>
        <p:spPr bwMode="auto">
          <a:xfrm>
            <a:off x="430213" y="0"/>
            <a:ext cx="87137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СРАВНИТЕЛЬНАЯ ХАРАКТЕРИСТИКА ИСТОЧНИКОВ ДОХОДОВ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2018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2019 гг.  </a:t>
            </a:r>
            <a:b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(тыс. руб.)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FA5986-33D0-44FA-A06B-77BD1D43EBA1}" type="slidenum">
              <a:rPr lang="ru-RU" sz="1200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sz="1200" smtClean="0">
              <a:latin typeface="Arial" charset="0"/>
              <a:cs typeface="Arial" charset="0"/>
            </a:endParaRPr>
          </a:p>
        </p:txBody>
      </p:sp>
      <p:sp>
        <p:nvSpPr>
          <p:cNvPr id="13315" name="Прямоугольник 6"/>
          <p:cNvSpPr>
            <a:spLocks noChangeArrowheads="1"/>
          </p:cNvSpPr>
          <p:nvPr/>
        </p:nvSpPr>
        <p:spPr bwMode="auto">
          <a:xfrm>
            <a:off x="323850" y="188913"/>
            <a:ext cx="84248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ДОХОДОВ БЮДЖЕТА</a:t>
            </a:r>
            <a:b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МУНИЦИПАЛЬНОГО ОБРАЗОВАНИЯ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ОКРУГ  ЛИГОВКА-ЯМСКАЯ НА 2019 ГОД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88" y="1300163"/>
          <a:ext cx="8565532" cy="391478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152227"/>
                <a:gridCol w="1283130"/>
                <a:gridCol w="1130175"/>
              </a:tblGrid>
              <a:tr h="838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источника доходов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7553" marR="6755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Сумма 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(тыс.руб.)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7553" marR="6755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к доходам всего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7553" marR="67553" marT="0" marB="0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 ДОХОДЫ, в том числе: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74  200,1</a:t>
                      </a:r>
                    </a:p>
                  </a:txBody>
                  <a:tcPr marL="0" marR="0" marT="0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88,3 %</a:t>
                      </a: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на совокупный доход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74  200, 1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НЕНАЛОГОВЫЕ ДОХОДЫ, в том числе: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3 166,5</a:t>
                      </a:r>
                    </a:p>
                  </a:txBody>
                  <a:tcPr marL="0" marR="0" marT="0" marB="0" anchor="ctr" horzOverflow="overflow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3,8 %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559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оказания платных услуг и компенсации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затрат государства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Штрафы, санкции, возмещение ущерба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3 166,3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неналоговые доходы</a:t>
                      </a: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ПОСТУПЛЕНИЯ, в том числе: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6  633,4</a:t>
                      </a:r>
                    </a:p>
                  </a:txBody>
                  <a:tcPr marL="0" marR="0" marT="0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7,9 %</a:t>
                      </a:r>
                    </a:p>
                  </a:txBody>
                  <a:tcPr marL="0" marR="0" marT="0" marB="0" anchor="ctr" horzOverflow="overflow"/>
                </a:tc>
              </a:tr>
              <a:tr h="559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Субвенции бюджетам субъектов РФ и муниципальных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38125" algn="l"/>
                        </a:tabLst>
                      </a:pPr>
                      <a:r>
                        <a:rPr kumimoji="0" lang="ru-RU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образований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6  633,4</a:t>
                      </a:r>
                    </a:p>
                  </a:txBody>
                  <a:tcPr marL="0" marR="0" marT="0" marB="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27962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 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84  000,0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955E9C-D2B6-4A2A-9542-A58FD808458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14339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00125"/>
            <a:ext cx="642938" cy="57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11188" y="0"/>
            <a:ext cx="8208962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 РАСХОДЫ БЮДЖЕТА МУНИЦИПАЛЬНОГО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ОБРАЗОВАНИЯ </a:t>
            </a:r>
            <a:r>
              <a:rPr lang="ru-RU" sz="2000" b="1" dirty="0" smtClean="0">
                <a:solidFill>
                  <a:srgbClr val="C00000"/>
                </a:solidFill>
              </a:rPr>
              <a:t>ЛИГОВКА-ЯМСКАЯ В </a:t>
            </a:r>
            <a:r>
              <a:rPr lang="ru-RU" sz="2000" b="1" dirty="0">
                <a:solidFill>
                  <a:srgbClr val="C00000"/>
                </a:solidFill>
              </a:rPr>
              <a:t>2014-2019г.г.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(фактическое исполнение бюджета)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(тыс. руб.)</a:t>
            </a:r>
          </a:p>
        </p:txBody>
      </p:sp>
      <p:pic>
        <p:nvPicPr>
          <p:cNvPr id="14341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928813"/>
            <a:ext cx="785813" cy="763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2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2928938"/>
            <a:ext cx="1038225" cy="100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3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4357688"/>
            <a:ext cx="1285875" cy="1135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4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1357313"/>
            <a:ext cx="1643062" cy="1508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5" name="Picture 2" descr="C:\Users\Kov\Desktop\Безымянный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8" y="3214688"/>
            <a:ext cx="2214562" cy="1928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6" name="TextBox 12"/>
          <p:cNvSpPr txBox="1">
            <a:spLocks noChangeArrowheads="1"/>
          </p:cNvSpPr>
          <p:nvPr/>
        </p:nvSpPr>
        <p:spPr bwMode="auto">
          <a:xfrm>
            <a:off x="214313" y="1285875"/>
            <a:ext cx="928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2014 год</a:t>
            </a:r>
          </a:p>
        </p:txBody>
      </p:sp>
      <p:sp>
        <p:nvSpPr>
          <p:cNvPr id="14347" name="TextBox 13"/>
          <p:cNvSpPr txBox="1">
            <a:spLocks noChangeArrowheads="1"/>
          </p:cNvSpPr>
          <p:nvPr/>
        </p:nvSpPr>
        <p:spPr bwMode="auto">
          <a:xfrm>
            <a:off x="214313" y="2286000"/>
            <a:ext cx="9286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2015 год</a:t>
            </a:r>
          </a:p>
        </p:txBody>
      </p:sp>
      <p:sp>
        <p:nvSpPr>
          <p:cNvPr id="14348" name="TextBox 14"/>
          <p:cNvSpPr txBox="1">
            <a:spLocks noChangeArrowheads="1"/>
          </p:cNvSpPr>
          <p:nvPr/>
        </p:nvSpPr>
        <p:spPr bwMode="auto">
          <a:xfrm>
            <a:off x="357188" y="3429000"/>
            <a:ext cx="9286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2016 год</a:t>
            </a:r>
          </a:p>
        </p:txBody>
      </p:sp>
      <p:sp>
        <p:nvSpPr>
          <p:cNvPr id="14349" name="TextBox 15"/>
          <p:cNvSpPr txBox="1">
            <a:spLocks noChangeArrowheads="1"/>
          </p:cNvSpPr>
          <p:nvPr/>
        </p:nvSpPr>
        <p:spPr bwMode="auto">
          <a:xfrm>
            <a:off x="500063" y="4929188"/>
            <a:ext cx="928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  <p:sp>
        <p:nvSpPr>
          <p:cNvPr id="14350" name="TextBox 16"/>
          <p:cNvSpPr txBox="1">
            <a:spLocks noChangeArrowheads="1"/>
          </p:cNvSpPr>
          <p:nvPr/>
        </p:nvSpPr>
        <p:spPr bwMode="auto">
          <a:xfrm rot="10800000" flipV="1">
            <a:off x="4572000" y="2214563"/>
            <a:ext cx="1357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14351" name="TextBox 17"/>
          <p:cNvSpPr txBox="1">
            <a:spLocks noChangeArrowheads="1"/>
          </p:cNvSpPr>
          <p:nvPr/>
        </p:nvSpPr>
        <p:spPr bwMode="auto">
          <a:xfrm>
            <a:off x="4572000" y="4500563"/>
            <a:ext cx="1357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2019 год</a:t>
            </a:r>
          </a:p>
        </p:txBody>
      </p:sp>
      <p:sp>
        <p:nvSpPr>
          <p:cNvPr id="14352" name="TextBox 23"/>
          <p:cNvSpPr txBox="1">
            <a:spLocks noChangeArrowheads="1"/>
          </p:cNvSpPr>
          <p:nvPr/>
        </p:nvSpPr>
        <p:spPr bwMode="auto">
          <a:xfrm>
            <a:off x="1214438" y="1214438"/>
            <a:ext cx="171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42 670,0</a:t>
            </a:r>
          </a:p>
        </p:txBody>
      </p:sp>
      <p:sp>
        <p:nvSpPr>
          <p:cNvPr id="14353" name="TextBox 24"/>
          <p:cNvSpPr txBox="1">
            <a:spLocks noChangeArrowheads="1"/>
          </p:cNvSpPr>
          <p:nvPr/>
        </p:nvSpPr>
        <p:spPr bwMode="auto">
          <a:xfrm>
            <a:off x="1357313" y="2286000"/>
            <a:ext cx="121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48 659,0 </a:t>
            </a:r>
          </a:p>
        </p:txBody>
      </p:sp>
      <p:sp>
        <p:nvSpPr>
          <p:cNvPr id="14354" name="TextBox 25"/>
          <p:cNvSpPr txBox="1">
            <a:spLocks noChangeArrowheads="1"/>
          </p:cNvSpPr>
          <p:nvPr/>
        </p:nvSpPr>
        <p:spPr bwMode="auto">
          <a:xfrm>
            <a:off x="1500188" y="3429000"/>
            <a:ext cx="1214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51 509,0</a:t>
            </a:r>
          </a:p>
        </p:txBody>
      </p:sp>
      <p:sp>
        <p:nvSpPr>
          <p:cNvPr id="14355" name="TextBox 26"/>
          <p:cNvSpPr txBox="1">
            <a:spLocks noChangeArrowheads="1"/>
          </p:cNvSpPr>
          <p:nvPr/>
        </p:nvSpPr>
        <p:spPr bwMode="auto">
          <a:xfrm>
            <a:off x="1643063" y="4857750"/>
            <a:ext cx="1357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68 361,9</a:t>
            </a:r>
          </a:p>
        </p:txBody>
      </p:sp>
      <p:sp>
        <p:nvSpPr>
          <p:cNvPr id="14356" name="TextBox 27"/>
          <p:cNvSpPr txBox="1">
            <a:spLocks noChangeArrowheads="1"/>
          </p:cNvSpPr>
          <p:nvPr/>
        </p:nvSpPr>
        <p:spPr bwMode="auto">
          <a:xfrm>
            <a:off x="6500813" y="1857375"/>
            <a:ext cx="1857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77 700,0</a:t>
            </a:r>
          </a:p>
        </p:txBody>
      </p:sp>
      <p:sp>
        <p:nvSpPr>
          <p:cNvPr id="14357" name="TextBox 28"/>
          <p:cNvSpPr txBox="1">
            <a:spLocks noChangeArrowheads="1"/>
          </p:cNvSpPr>
          <p:nvPr/>
        </p:nvSpPr>
        <p:spPr bwMode="auto">
          <a:xfrm>
            <a:off x="6500813" y="3500438"/>
            <a:ext cx="1428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 smtClean="0"/>
              <a:t>89 </a:t>
            </a:r>
            <a:r>
              <a:rPr lang="ru-RU" sz="2400" dirty="0"/>
              <a:t>000,0</a:t>
            </a:r>
          </a:p>
        </p:txBody>
      </p:sp>
      <p:sp>
        <p:nvSpPr>
          <p:cNvPr id="14358" name="Прямоугольник 41"/>
          <p:cNvSpPr>
            <a:spLocks noChangeArrowheads="1"/>
          </p:cNvSpPr>
          <p:nvPr/>
        </p:nvSpPr>
        <p:spPr bwMode="auto">
          <a:xfrm>
            <a:off x="6500813" y="4000500"/>
            <a:ext cx="120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(Прогноз)</a:t>
            </a:r>
          </a:p>
        </p:txBody>
      </p:sp>
      <p:sp>
        <p:nvSpPr>
          <p:cNvPr id="14359" name="Прямоугольник 42"/>
          <p:cNvSpPr>
            <a:spLocks noChangeArrowheads="1"/>
          </p:cNvSpPr>
          <p:nvPr/>
        </p:nvSpPr>
        <p:spPr bwMode="auto">
          <a:xfrm>
            <a:off x="6500813" y="2357438"/>
            <a:ext cx="1206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(Прогноз)</a:t>
            </a:r>
          </a:p>
        </p:txBody>
      </p:sp>
    </p:spTree>
  </p:cSld>
  <p:clrMapOvr>
    <a:masterClrMapping/>
  </p:clrMapOvr>
  <p:transition spd="slow" advTm="515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Базовая">
    <a:fillStyleLst>
      <a:solidFill>
        <a:schemeClr val="phClr"/>
      </a:solidFill>
      <a:gradFill rotWithShape="1">
        <a:gsLst>
          <a:gs pos="0">
            <a:schemeClr val="phClr">
              <a:tint val="90000"/>
            </a:schemeClr>
          </a:gs>
          <a:gs pos="48000">
            <a:schemeClr val="phClr">
              <a:tint val="54000"/>
              <a:satMod val="140000"/>
            </a:schemeClr>
          </a:gs>
          <a:gs pos="100000">
            <a:schemeClr val="phClr">
              <a:tint val="24000"/>
              <a:satMod val="260000"/>
            </a:schemeClr>
          </a:gs>
        </a:gsLst>
        <a:lin ang="16200000" scaled="1"/>
      </a:gradFill>
      <a:gradFill rotWithShape="1">
        <a:gsLst>
          <a:gs pos="0">
            <a:schemeClr val="phClr"/>
          </a:gs>
          <a:gs pos="100000">
            <a:schemeClr val="phClr">
              <a:shade val="48000"/>
              <a:satMod val="180000"/>
              <a:lumMod val="94000"/>
            </a:schemeClr>
          </a:gs>
          <a:gs pos="100000">
            <a:schemeClr val="phClr">
              <a:shade val="48000"/>
              <a:satMod val="180000"/>
              <a:lumMod val="94000"/>
            </a:schemeClr>
          </a:gs>
        </a:gsLst>
        <a:lin ang="4140000" scaled="1"/>
      </a:gradFill>
    </a:fillStyleLst>
    <a:lnStyleLst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2857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12700" dir="5400000" sx="102000" sy="102000" rotWithShape="0">
            <a:srgbClr val="000000">
              <a:alpha val="32000"/>
            </a:srgbClr>
          </a:outerShdw>
        </a:effectLst>
      </a:effectStyle>
      <a:effectStyle>
        <a:effectLst>
          <a:outerShdw blurRad="762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>
          <a:bevelT w="38100" h="38100"/>
        </a:sp3d>
      </a:effectStyle>
      <a:effectStyle>
        <a:effectLst>
          <a:outerShdw blurRad="114300" dist="1143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plastic"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9592</TotalTime>
  <Words>2139</Words>
  <Application>Microsoft Office PowerPoint</Application>
  <PresentationFormat>Экран (4:3)</PresentationFormat>
  <Paragraphs>762</Paragraphs>
  <Slides>45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Открытая</vt:lpstr>
      <vt:lpstr>ЛИГОВКА-ЯМСКАЯ</vt:lpstr>
      <vt:lpstr>ПРОЕКТ БЮДЖЕТА  МУНИЦИПАЛЬНОГО ОБРАЗОВАНИЯ ЛИГОВКА-ЯМСКАЯ  НА 2019 ГОД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Перечень муниципальных программ на 2019 год </vt:lpstr>
      <vt:lpstr>МУНИЦИПАЛЬНАЯ ПРОГРАММА НА 2019 ГОД   «ПРАЗДНИКИ»</vt:lpstr>
      <vt:lpstr>Слайд 16</vt:lpstr>
      <vt:lpstr>Слайд 17</vt:lpstr>
      <vt:lpstr>МУНИЦИПАЛЬНАЯ ПРОГРАММА НА 2019 ГОД «ВОЕННО-ПАТРИОТИЧЕСКОЕ ВОСПИТАНИЕ ГРАЖДАН»</vt:lpstr>
      <vt:lpstr>       МУНИЦИПАЛЬНАЯ ПРОГРАММА НА  2019 ГОД «ФИЗКУЛЬТУРНО-ОЗДОРОВИТЕЛЬНЫЕ И СПОРТИВНЫЕ МЕРОПРИЯТИЯ  МУНИЦИПАЛЬНОГО ОБРАЗОВАНИЯ»   </vt:lpstr>
      <vt:lpstr>МУНИЦИПАЛЬНАЯ ПРОГРАММА НА  2019 ГОД «ПРОФИЛАКТИКА ЭКСТРЕМИЗМА И МЕЖЭТНИЧЕСКИХ КОНФЛИКТОВ»</vt:lpstr>
      <vt:lpstr>Слайд 21</vt:lpstr>
      <vt:lpstr>«Участие в  создании условий для реализации мер, направленных на укрепление межнационального и межконфессионального согласия,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 </vt:lpstr>
      <vt:lpstr>МУНИЦИПАЛЬНАЯ ПРОГРАММА НА  2019 ГОД «ПРОФИЛАКТИКА ПРАВОНАРУШЕНИЙ»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  ПЛАНЫ  НЕПРОГРАММНЫХ НАПРАВЛЕНИЙ ДЕЯТЕЛЬНОСТИ НА 2019 год </vt:lpstr>
      <vt:lpstr>Слайд 37</vt:lpstr>
      <vt:lpstr>Слайд 38</vt:lpstr>
      <vt:lpstr>Слайд 39</vt:lpstr>
      <vt:lpstr>Слайд 40</vt:lpstr>
      <vt:lpstr>Слайд 41</vt:lpstr>
      <vt:lpstr>   ПЛАН НЕПРОГРАММНЫХ  НАПРАВЛЕНИЙ  ДЕЯТЕЛЬНОСТИ  НА 2019 ГОД   «ПРОВЕДЕНИЕ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 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серёга</dc:creator>
  <cp:lastModifiedBy>user</cp:lastModifiedBy>
  <cp:revision>1083</cp:revision>
  <dcterms:modified xsi:type="dcterms:W3CDTF">2019-06-06T13:55:32Z</dcterms:modified>
</cp:coreProperties>
</file>