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xls" ContentType="application/vnd.ms-excel"/>
  <Override PartName="/ppt/diagrams/layout9.xml" ContentType="application/vnd.openxmlformats-officedocument.drawingml.diagramLayout+xml"/>
  <Override PartName="/ppt/diagrams/data11.xml" ContentType="application/vnd.openxmlformats-officedocument.drawingml.diagramData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9" r:id="rId3"/>
    <p:sldId id="257" r:id="rId4"/>
    <p:sldId id="280" r:id="rId5"/>
    <p:sldId id="258" r:id="rId6"/>
    <p:sldId id="260" r:id="rId7"/>
    <p:sldId id="284" r:id="rId8"/>
    <p:sldId id="262" r:id="rId9"/>
    <p:sldId id="282" r:id="rId10"/>
    <p:sldId id="285" r:id="rId11"/>
    <p:sldId id="263" r:id="rId12"/>
    <p:sldId id="288" r:id="rId13"/>
    <p:sldId id="290" r:id="rId14"/>
    <p:sldId id="291" r:id="rId15"/>
    <p:sldId id="292" r:id="rId16"/>
    <p:sldId id="294" r:id="rId17"/>
    <p:sldId id="293" r:id="rId18"/>
    <p:sldId id="295" r:id="rId19"/>
    <p:sldId id="297" r:id="rId20"/>
    <p:sldId id="298" r:id="rId21"/>
    <p:sldId id="299" r:id="rId22"/>
    <p:sldId id="300" r:id="rId23"/>
    <p:sldId id="302" r:id="rId24"/>
    <p:sldId id="303" r:id="rId25"/>
    <p:sldId id="310" r:id="rId26"/>
    <p:sldId id="311" r:id="rId27"/>
    <p:sldId id="312" r:id="rId28"/>
    <p:sldId id="304" r:id="rId29"/>
    <p:sldId id="305" r:id="rId30"/>
    <p:sldId id="306" r:id="rId31"/>
    <p:sldId id="307" r:id="rId32"/>
    <p:sldId id="308" r:id="rId33"/>
    <p:sldId id="309" r:id="rId34"/>
    <p:sldId id="314" r:id="rId35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731" autoAdjust="0"/>
  </p:normalViewPr>
  <p:slideViewPr>
    <p:cSldViewPr>
      <p:cViewPr>
        <p:scale>
          <a:sx n="100" d="100"/>
          <a:sy n="100" d="100"/>
        </p:scale>
        <p:origin x="-1896" y="-264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624347933070869"/>
          <c:y val="3.7470654683153831E-2"/>
          <c:w val="0.74663528471984475"/>
          <c:h val="0.835702941108438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cap="sq"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0" dirty="0">
                        <a:effectLst/>
                        <a:latin typeface="Bahnschrift" pitchFamily="34" charset="0"/>
                      </a:rPr>
                      <a:t>50 </a:t>
                    </a:r>
                    <a:r>
                      <a:rPr lang="en-US" sz="1800" b="0" dirty="0" smtClean="0">
                        <a:effectLst/>
                        <a:latin typeface="Bahnschrift" pitchFamily="34" charset="0"/>
                      </a:rPr>
                      <a:t>115</a:t>
                    </a:r>
                    <a:endParaRPr lang="en-US" sz="1200" b="0" dirty="0">
                      <a:effectLst/>
                      <a:latin typeface="Bahnschrift" pitchFamily="34" charset="0"/>
                    </a:endParaRP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0">
                    <a:effectLst/>
                    <a:latin typeface="Bahnschrift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2011 г.</c:v>
                </c:pt>
                <c:pt idx="1">
                  <c:v>2012 г.</c:v>
                </c:pt>
                <c:pt idx="2">
                  <c:v>2013 г.</c:v>
                </c:pt>
                <c:pt idx="3">
                  <c:v>2014 г.</c:v>
                </c:pt>
                <c:pt idx="4">
                  <c:v>2015 г.</c:v>
                </c:pt>
                <c:pt idx="5">
                  <c:v>2016 г.</c:v>
                </c:pt>
                <c:pt idx="6">
                  <c:v>2017 г.</c:v>
                </c:pt>
                <c:pt idx="7">
                  <c:v>2018 г.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50115</c:v>
                </c:pt>
                <c:pt idx="1">
                  <c:v>40945</c:v>
                </c:pt>
                <c:pt idx="2">
                  <c:v>44963</c:v>
                </c:pt>
                <c:pt idx="3">
                  <c:v>48441</c:v>
                </c:pt>
                <c:pt idx="4">
                  <c:v>48622</c:v>
                </c:pt>
                <c:pt idx="5">
                  <c:v>59241</c:v>
                </c:pt>
                <c:pt idx="6">
                  <c:v>73615</c:v>
                </c:pt>
                <c:pt idx="7">
                  <c:v>81894</c:v>
                </c:pt>
              </c:numCache>
            </c:numRef>
          </c:val>
        </c:ser>
        <c:axId val="46032768"/>
        <c:axId val="46034304"/>
      </c:barChart>
      <c:catAx>
        <c:axId val="460327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0">
                <a:latin typeface="Bahnschrift" pitchFamily="34" charset="0"/>
              </a:defRPr>
            </a:pPr>
            <a:endParaRPr lang="ru-RU"/>
          </a:p>
        </c:txPr>
        <c:crossAx val="46034304"/>
        <c:crosses val="autoZero"/>
        <c:auto val="1"/>
        <c:lblAlgn val="ctr"/>
        <c:lblOffset val="100"/>
      </c:catAx>
      <c:valAx>
        <c:axId val="46034304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200">
                <a:latin typeface="Bahnschrift" pitchFamily="34" charset="0"/>
              </a:defRPr>
            </a:pPr>
            <a:endParaRPr lang="ru-RU"/>
          </a:p>
        </c:txPr>
        <c:crossAx val="46032768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ln>
          <a:noFill/>
        </a:ln>
        <a:effectLst>
          <a:outerShdw blurRad="50800" dist="50800" dir="5400000" algn="ctr" rotWithShape="0">
            <a:prstClr val="white"/>
          </a:outerShdw>
        </a:effectLst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B5EDA-86DA-4B16-B81C-C2B03CE5341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B7FA5D-BE75-4068-BED9-717DD4DD83E8}">
      <dgm:prSet phldrT="[Текст]"/>
      <dgm:spPr/>
      <dgm:t>
        <a:bodyPr/>
        <a:lstStyle/>
        <a:p>
          <a:r>
            <a:rPr lang="ru-RU" dirty="0" smtClean="0"/>
            <a:t>981</a:t>
          </a:r>
          <a:endParaRPr lang="ru-RU" dirty="0"/>
        </a:p>
      </dgm:t>
    </dgm:pt>
    <dgm:pt modelId="{CFA6CFEC-BA79-46B3-96D5-9AA49B3779AA}" type="parTrans" cxnId="{DCABD0B2-3B37-4DD0-BAAA-2077F57C9AC0}">
      <dgm:prSet/>
      <dgm:spPr/>
      <dgm:t>
        <a:bodyPr/>
        <a:lstStyle/>
        <a:p>
          <a:endParaRPr lang="ru-RU"/>
        </a:p>
      </dgm:t>
    </dgm:pt>
    <dgm:pt modelId="{4B6EC912-F279-4945-971F-628F4F2C3E2F}" type="sibTrans" cxnId="{DCABD0B2-3B37-4DD0-BAAA-2077F57C9AC0}">
      <dgm:prSet/>
      <dgm:spPr/>
      <dgm:t>
        <a:bodyPr/>
        <a:lstStyle/>
        <a:p>
          <a:endParaRPr lang="ru-RU"/>
        </a:p>
      </dgm:t>
    </dgm:pt>
    <dgm:pt modelId="{146104EE-DABC-4591-9B4A-CE559056A525}">
      <dgm:prSet phldrT="[Текст]" custT="1"/>
      <dgm:spPr/>
      <dgm:t>
        <a:bodyPr/>
        <a:lstStyle/>
        <a:p>
          <a:r>
            <a:rPr lang="ru-RU" sz="1600" b="1" dirty="0" smtClean="0">
              <a:latin typeface="Bahnschrift" pitchFamily="34" charset="0"/>
            </a:rPr>
            <a:t>Опека и попечительство</a:t>
          </a:r>
          <a:endParaRPr lang="ru-RU" sz="1600" b="1" dirty="0">
            <a:latin typeface="Bahnschrift" pitchFamily="34" charset="0"/>
          </a:endParaRPr>
        </a:p>
      </dgm:t>
    </dgm:pt>
    <dgm:pt modelId="{941B726C-EB81-4966-809B-164B33DF5B89}" type="parTrans" cxnId="{3EF62C8F-CA95-4C7C-B7C6-9917E1C01489}">
      <dgm:prSet/>
      <dgm:spPr/>
      <dgm:t>
        <a:bodyPr/>
        <a:lstStyle/>
        <a:p>
          <a:endParaRPr lang="ru-RU"/>
        </a:p>
      </dgm:t>
    </dgm:pt>
    <dgm:pt modelId="{FFF13431-9FAB-4147-99D0-0FC6F67A6677}" type="sibTrans" cxnId="{3EF62C8F-CA95-4C7C-B7C6-9917E1C01489}">
      <dgm:prSet/>
      <dgm:spPr/>
      <dgm:t>
        <a:bodyPr/>
        <a:lstStyle/>
        <a:p>
          <a:endParaRPr lang="ru-RU"/>
        </a:p>
      </dgm:t>
    </dgm:pt>
    <dgm:pt modelId="{89FC92D1-4712-4A4A-92C5-705993FD1593}">
      <dgm:prSet phldrT="[Текст]"/>
      <dgm:spPr/>
      <dgm:t>
        <a:bodyPr/>
        <a:lstStyle/>
        <a:p>
          <a:r>
            <a:rPr lang="ru-RU" dirty="0" smtClean="0"/>
            <a:t>289</a:t>
          </a:r>
          <a:endParaRPr lang="ru-RU" dirty="0"/>
        </a:p>
      </dgm:t>
    </dgm:pt>
    <dgm:pt modelId="{FD4AE2CA-B717-4E05-89BB-C17B2FE179EA}" type="parTrans" cxnId="{FA12449C-9591-401E-8F46-783469F46241}">
      <dgm:prSet/>
      <dgm:spPr/>
      <dgm:t>
        <a:bodyPr/>
        <a:lstStyle/>
        <a:p>
          <a:endParaRPr lang="ru-RU"/>
        </a:p>
      </dgm:t>
    </dgm:pt>
    <dgm:pt modelId="{740E950D-E386-4C9A-A38F-FDFAD05D8F4B}" type="sibTrans" cxnId="{FA12449C-9591-401E-8F46-783469F46241}">
      <dgm:prSet/>
      <dgm:spPr/>
      <dgm:t>
        <a:bodyPr/>
        <a:lstStyle/>
        <a:p>
          <a:endParaRPr lang="ru-RU"/>
        </a:p>
      </dgm:t>
    </dgm:pt>
    <dgm:pt modelId="{CA9B7977-59AA-47A5-B1F6-2765ADCAFA51}">
      <dgm:prSet phldrT="[Текст]" custT="1"/>
      <dgm:spPr/>
      <dgm:t>
        <a:bodyPr/>
        <a:lstStyle/>
        <a:p>
          <a:r>
            <a:rPr lang="ru-RU" sz="1600" b="1" dirty="0" smtClean="0">
              <a:latin typeface="Bahnschrift" pitchFamily="34" charset="0"/>
            </a:rPr>
            <a:t>Другие вопросы</a:t>
          </a:r>
          <a:endParaRPr lang="ru-RU" sz="1600" b="1" dirty="0">
            <a:latin typeface="Bahnschrift" pitchFamily="34" charset="0"/>
          </a:endParaRPr>
        </a:p>
      </dgm:t>
    </dgm:pt>
    <dgm:pt modelId="{86B06CB0-2040-46E3-A61D-737BC2EF04E3}" type="parTrans" cxnId="{087E17DB-30C8-4B65-8D6F-0EFAEA371ADA}">
      <dgm:prSet/>
      <dgm:spPr/>
      <dgm:t>
        <a:bodyPr/>
        <a:lstStyle/>
        <a:p>
          <a:endParaRPr lang="ru-RU"/>
        </a:p>
      </dgm:t>
    </dgm:pt>
    <dgm:pt modelId="{D532E13A-087F-406A-AF7B-F2D895621E44}" type="sibTrans" cxnId="{087E17DB-30C8-4B65-8D6F-0EFAEA371ADA}">
      <dgm:prSet/>
      <dgm:spPr/>
      <dgm:t>
        <a:bodyPr/>
        <a:lstStyle/>
        <a:p>
          <a:endParaRPr lang="ru-RU"/>
        </a:p>
      </dgm:t>
    </dgm:pt>
    <dgm:pt modelId="{A458BE1A-9B22-47D8-A071-5963072EEFF3}">
      <dgm:prSet phldrT="[Текст]"/>
      <dgm:spPr/>
      <dgm:t>
        <a:bodyPr/>
        <a:lstStyle/>
        <a:p>
          <a:r>
            <a:rPr lang="ru-RU" dirty="0" smtClean="0"/>
            <a:t>228</a:t>
          </a:r>
          <a:endParaRPr lang="ru-RU" dirty="0"/>
        </a:p>
      </dgm:t>
    </dgm:pt>
    <dgm:pt modelId="{76FB64EF-70BF-4496-B4C8-5CD3EDF74F21}" type="parTrans" cxnId="{8D0F78BB-232D-49C6-AB34-CB6E7A7C3E50}">
      <dgm:prSet/>
      <dgm:spPr/>
      <dgm:t>
        <a:bodyPr/>
        <a:lstStyle/>
        <a:p>
          <a:endParaRPr lang="ru-RU"/>
        </a:p>
      </dgm:t>
    </dgm:pt>
    <dgm:pt modelId="{854E4896-09C5-4AE6-9FE5-3DAA0207E867}" type="sibTrans" cxnId="{8D0F78BB-232D-49C6-AB34-CB6E7A7C3E50}">
      <dgm:prSet/>
      <dgm:spPr/>
      <dgm:t>
        <a:bodyPr/>
        <a:lstStyle/>
        <a:p>
          <a:endParaRPr lang="ru-RU"/>
        </a:p>
      </dgm:t>
    </dgm:pt>
    <dgm:pt modelId="{9774C032-CF65-40BF-93EB-DF4C4AA7B57A}">
      <dgm:prSet phldrT="[Текст]"/>
      <dgm:spPr/>
      <dgm:t>
        <a:bodyPr/>
        <a:lstStyle/>
        <a:p>
          <a:r>
            <a:rPr lang="ru-RU" dirty="0" smtClean="0"/>
            <a:t>779</a:t>
          </a:r>
          <a:endParaRPr lang="ru-RU" dirty="0"/>
        </a:p>
      </dgm:t>
    </dgm:pt>
    <dgm:pt modelId="{C9D35C4D-DD06-406F-8BD9-930B8BFADA47}" type="parTrans" cxnId="{07D5E333-0235-45CE-8DF4-0958D135F7A4}">
      <dgm:prSet/>
      <dgm:spPr/>
      <dgm:t>
        <a:bodyPr/>
        <a:lstStyle/>
        <a:p>
          <a:endParaRPr lang="ru-RU"/>
        </a:p>
      </dgm:t>
    </dgm:pt>
    <dgm:pt modelId="{EC921FB0-07E2-4012-9D06-07B9DBA9769C}" type="sibTrans" cxnId="{07D5E333-0235-45CE-8DF4-0958D135F7A4}">
      <dgm:prSet/>
      <dgm:spPr/>
      <dgm:t>
        <a:bodyPr/>
        <a:lstStyle/>
        <a:p>
          <a:endParaRPr lang="ru-RU"/>
        </a:p>
      </dgm:t>
    </dgm:pt>
    <dgm:pt modelId="{60126F1D-7151-41DE-A2C5-B21685CABA19}">
      <dgm:prSet custT="1"/>
      <dgm:spPr/>
      <dgm:t>
        <a:bodyPr/>
        <a:lstStyle/>
        <a:p>
          <a:r>
            <a:rPr lang="ru-RU" sz="1600" b="1" dirty="0" smtClean="0">
              <a:latin typeface="Bahnschrift" pitchFamily="34" charset="0"/>
            </a:rPr>
            <a:t>Культурно-массовые мероприятия</a:t>
          </a:r>
          <a:endParaRPr lang="ru-RU" sz="1600" b="1" dirty="0">
            <a:latin typeface="Bahnschrift" pitchFamily="34" charset="0"/>
          </a:endParaRPr>
        </a:p>
      </dgm:t>
    </dgm:pt>
    <dgm:pt modelId="{D74134DF-3692-4169-9EC8-82EF2B435CD0}" type="parTrans" cxnId="{FF9DC299-6553-4A34-9255-0996C0CE5FFD}">
      <dgm:prSet/>
      <dgm:spPr/>
      <dgm:t>
        <a:bodyPr/>
        <a:lstStyle/>
        <a:p>
          <a:endParaRPr lang="ru-RU"/>
        </a:p>
      </dgm:t>
    </dgm:pt>
    <dgm:pt modelId="{1A3499F2-990A-4B7B-8D6F-32983FB211CE}" type="sibTrans" cxnId="{FF9DC299-6553-4A34-9255-0996C0CE5FFD}">
      <dgm:prSet/>
      <dgm:spPr/>
      <dgm:t>
        <a:bodyPr/>
        <a:lstStyle/>
        <a:p>
          <a:endParaRPr lang="ru-RU"/>
        </a:p>
      </dgm:t>
    </dgm:pt>
    <dgm:pt modelId="{C7DB8208-DC8B-4797-8D61-738D5302A77F}">
      <dgm:prSet custT="1"/>
      <dgm:spPr/>
      <dgm:t>
        <a:bodyPr/>
        <a:lstStyle/>
        <a:p>
          <a:r>
            <a:rPr lang="ru-RU" sz="1600" b="1" dirty="0" smtClean="0">
              <a:latin typeface="Bahnschrift" pitchFamily="34" charset="0"/>
            </a:rPr>
            <a:t>Благоустройство</a:t>
          </a:r>
          <a:endParaRPr lang="ru-RU" sz="1600" b="1" dirty="0">
            <a:latin typeface="Bahnschrift" pitchFamily="34" charset="0"/>
          </a:endParaRPr>
        </a:p>
      </dgm:t>
    </dgm:pt>
    <dgm:pt modelId="{683860EE-8745-4F36-A1A4-BC9040FAACF5}" type="parTrans" cxnId="{C00EF0FB-B30D-44E1-8D1D-B989B8463243}">
      <dgm:prSet/>
      <dgm:spPr/>
      <dgm:t>
        <a:bodyPr/>
        <a:lstStyle/>
        <a:p>
          <a:endParaRPr lang="ru-RU"/>
        </a:p>
      </dgm:t>
    </dgm:pt>
    <dgm:pt modelId="{A3AF0485-8792-4F2B-9F14-FC38CB6FD4C2}" type="sibTrans" cxnId="{C00EF0FB-B30D-44E1-8D1D-B989B8463243}">
      <dgm:prSet/>
      <dgm:spPr/>
      <dgm:t>
        <a:bodyPr/>
        <a:lstStyle/>
        <a:p>
          <a:endParaRPr lang="ru-RU"/>
        </a:p>
      </dgm:t>
    </dgm:pt>
    <dgm:pt modelId="{F83E10DB-35E8-47E2-9920-5766375540C3}" type="pres">
      <dgm:prSet presAssocID="{94CB5EDA-86DA-4B16-B81C-C2B03CE5341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AC4D0D-58C2-4F68-8EB3-4759A3816B48}" type="pres">
      <dgm:prSet presAssocID="{C7B7FA5D-BE75-4068-BED9-717DD4DD83E8}" presName="linNode" presStyleCnt="0"/>
      <dgm:spPr/>
    </dgm:pt>
    <dgm:pt modelId="{967EFC3E-9606-4FE0-BE17-FE3CF954AB16}" type="pres">
      <dgm:prSet presAssocID="{C7B7FA5D-BE75-4068-BED9-717DD4DD83E8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3165A-22F4-45D2-86CD-B6E359454A85}" type="pres">
      <dgm:prSet presAssocID="{C7B7FA5D-BE75-4068-BED9-717DD4DD83E8}" presName="childShp" presStyleLbl="bgAccFollowNode1" presStyleIdx="0" presStyleCnt="4" custLinFactNeighborX="5072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9193B-9511-4C13-BD0A-FFE217A092EA}" type="pres">
      <dgm:prSet presAssocID="{4B6EC912-F279-4945-971F-628F4F2C3E2F}" presName="spacing" presStyleCnt="0"/>
      <dgm:spPr/>
    </dgm:pt>
    <dgm:pt modelId="{7690E38E-7914-4162-9185-ED2E45F492B8}" type="pres">
      <dgm:prSet presAssocID="{A458BE1A-9B22-47D8-A071-5963072EEFF3}" presName="linNode" presStyleCnt="0"/>
      <dgm:spPr/>
    </dgm:pt>
    <dgm:pt modelId="{10EE7786-8E4C-4260-8CB2-A4B827BB4D2C}" type="pres">
      <dgm:prSet presAssocID="{A458BE1A-9B22-47D8-A071-5963072EEFF3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A792D3-6BB6-4823-94A3-90E2177BAF0D}" type="pres">
      <dgm:prSet presAssocID="{A458BE1A-9B22-47D8-A071-5963072EEFF3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40762-56EE-41BA-8957-C342602DE63F}" type="pres">
      <dgm:prSet presAssocID="{854E4896-09C5-4AE6-9FE5-3DAA0207E867}" presName="spacing" presStyleCnt="0"/>
      <dgm:spPr/>
    </dgm:pt>
    <dgm:pt modelId="{B8942929-7C21-4C10-8F3A-44E4F6B8D37C}" type="pres">
      <dgm:prSet presAssocID="{9774C032-CF65-40BF-93EB-DF4C4AA7B57A}" presName="linNode" presStyleCnt="0"/>
      <dgm:spPr/>
    </dgm:pt>
    <dgm:pt modelId="{23A9F351-EC12-4F1D-8DEB-BC3506660A73}" type="pres">
      <dgm:prSet presAssocID="{9774C032-CF65-40BF-93EB-DF4C4AA7B57A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D1196-471A-4E1C-9F17-1D1C4F5F76E5}" type="pres">
      <dgm:prSet presAssocID="{9774C032-CF65-40BF-93EB-DF4C4AA7B57A}" presName="childShp" presStyleLbl="bgAccFollowNode1" presStyleIdx="2" presStyleCnt="4" custLinFactNeighborX="1852" custLinFactNeighborY="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9FF9C-83FC-4A5A-9DE9-85876A4A70E1}" type="pres">
      <dgm:prSet presAssocID="{EC921FB0-07E2-4012-9D06-07B9DBA9769C}" presName="spacing" presStyleCnt="0"/>
      <dgm:spPr/>
    </dgm:pt>
    <dgm:pt modelId="{E3ED3B9E-7F7F-432F-893E-64EE58A5BFB4}" type="pres">
      <dgm:prSet presAssocID="{89FC92D1-4712-4A4A-92C5-705993FD1593}" presName="linNode" presStyleCnt="0"/>
      <dgm:spPr/>
    </dgm:pt>
    <dgm:pt modelId="{995BADCD-D65E-4A11-8B8C-862895DD0A27}" type="pres">
      <dgm:prSet presAssocID="{89FC92D1-4712-4A4A-92C5-705993FD1593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76730-E4E7-4DC3-9167-0C9EFF76B7FF}" type="pres">
      <dgm:prSet presAssocID="{89FC92D1-4712-4A4A-92C5-705993FD1593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ABD0B2-3B37-4DD0-BAAA-2077F57C9AC0}" srcId="{94CB5EDA-86DA-4B16-B81C-C2B03CE5341B}" destId="{C7B7FA5D-BE75-4068-BED9-717DD4DD83E8}" srcOrd="0" destOrd="0" parTransId="{CFA6CFEC-BA79-46B3-96D5-9AA49B3779AA}" sibTransId="{4B6EC912-F279-4945-971F-628F4F2C3E2F}"/>
    <dgm:cxn modelId="{F4F783B5-C498-4A07-85D3-A18E4BA832F9}" type="presOf" srcId="{60126F1D-7151-41DE-A2C5-B21685CABA19}" destId="{39A792D3-6BB6-4823-94A3-90E2177BAF0D}" srcOrd="0" destOrd="0" presId="urn:microsoft.com/office/officeart/2005/8/layout/vList6"/>
    <dgm:cxn modelId="{80593B42-B7A0-48B7-904B-43C7C7E4F312}" type="presOf" srcId="{94CB5EDA-86DA-4B16-B81C-C2B03CE5341B}" destId="{F83E10DB-35E8-47E2-9920-5766375540C3}" srcOrd="0" destOrd="0" presId="urn:microsoft.com/office/officeart/2005/8/layout/vList6"/>
    <dgm:cxn modelId="{8256DD9F-8DDA-449D-A4A1-A52D7EAAC0C9}" type="presOf" srcId="{A458BE1A-9B22-47D8-A071-5963072EEFF3}" destId="{10EE7786-8E4C-4260-8CB2-A4B827BB4D2C}" srcOrd="0" destOrd="0" presId="urn:microsoft.com/office/officeart/2005/8/layout/vList6"/>
    <dgm:cxn modelId="{E1E22E2E-68FB-4CF2-9993-3696C4FEDBB6}" type="presOf" srcId="{89FC92D1-4712-4A4A-92C5-705993FD1593}" destId="{995BADCD-D65E-4A11-8B8C-862895DD0A27}" srcOrd="0" destOrd="0" presId="urn:microsoft.com/office/officeart/2005/8/layout/vList6"/>
    <dgm:cxn modelId="{087E17DB-30C8-4B65-8D6F-0EFAEA371ADA}" srcId="{89FC92D1-4712-4A4A-92C5-705993FD1593}" destId="{CA9B7977-59AA-47A5-B1F6-2765ADCAFA51}" srcOrd="0" destOrd="0" parTransId="{86B06CB0-2040-46E3-A61D-737BC2EF04E3}" sibTransId="{D532E13A-087F-406A-AF7B-F2D895621E44}"/>
    <dgm:cxn modelId="{3EF62C8F-CA95-4C7C-B7C6-9917E1C01489}" srcId="{C7B7FA5D-BE75-4068-BED9-717DD4DD83E8}" destId="{146104EE-DABC-4591-9B4A-CE559056A525}" srcOrd="0" destOrd="0" parTransId="{941B726C-EB81-4966-809B-164B33DF5B89}" sibTransId="{FFF13431-9FAB-4147-99D0-0FC6F67A6677}"/>
    <dgm:cxn modelId="{8D0F78BB-232D-49C6-AB34-CB6E7A7C3E50}" srcId="{94CB5EDA-86DA-4B16-B81C-C2B03CE5341B}" destId="{A458BE1A-9B22-47D8-A071-5963072EEFF3}" srcOrd="1" destOrd="0" parTransId="{76FB64EF-70BF-4496-B4C8-5CD3EDF74F21}" sibTransId="{854E4896-09C5-4AE6-9FE5-3DAA0207E867}"/>
    <dgm:cxn modelId="{FF9DC299-6553-4A34-9255-0996C0CE5FFD}" srcId="{A458BE1A-9B22-47D8-A071-5963072EEFF3}" destId="{60126F1D-7151-41DE-A2C5-B21685CABA19}" srcOrd="0" destOrd="0" parTransId="{D74134DF-3692-4169-9EC8-82EF2B435CD0}" sibTransId="{1A3499F2-990A-4B7B-8D6F-32983FB211CE}"/>
    <dgm:cxn modelId="{4B15EA27-65DB-4071-ACC1-DE89855F7F1F}" type="presOf" srcId="{C7DB8208-DC8B-4797-8D61-738D5302A77F}" destId="{ABAD1196-471A-4E1C-9F17-1D1C4F5F76E5}" srcOrd="0" destOrd="0" presId="urn:microsoft.com/office/officeart/2005/8/layout/vList6"/>
    <dgm:cxn modelId="{60FE6950-4AD3-4AC6-91C1-A1E3154B8586}" type="presOf" srcId="{CA9B7977-59AA-47A5-B1F6-2765ADCAFA51}" destId="{87576730-E4E7-4DC3-9167-0C9EFF76B7FF}" srcOrd="0" destOrd="0" presId="urn:microsoft.com/office/officeart/2005/8/layout/vList6"/>
    <dgm:cxn modelId="{A6F952BB-9790-496D-A6F2-F8C3D6B5305C}" type="presOf" srcId="{9774C032-CF65-40BF-93EB-DF4C4AA7B57A}" destId="{23A9F351-EC12-4F1D-8DEB-BC3506660A73}" srcOrd="0" destOrd="0" presId="urn:microsoft.com/office/officeart/2005/8/layout/vList6"/>
    <dgm:cxn modelId="{C00EF0FB-B30D-44E1-8D1D-B989B8463243}" srcId="{9774C032-CF65-40BF-93EB-DF4C4AA7B57A}" destId="{C7DB8208-DC8B-4797-8D61-738D5302A77F}" srcOrd="0" destOrd="0" parTransId="{683860EE-8745-4F36-A1A4-BC9040FAACF5}" sibTransId="{A3AF0485-8792-4F2B-9F14-FC38CB6FD4C2}"/>
    <dgm:cxn modelId="{84DDBFBE-51AA-4C07-9D6E-B7472EF5A93C}" type="presOf" srcId="{146104EE-DABC-4591-9B4A-CE559056A525}" destId="{92F3165A-22F4-45D2-86CD-B6E359454A85}" srcOrd="0" destOrd="0" presId="urn:microsoft.com/office/officeart/2005/8/layout/vList6"/>
    <dgm:cxn modelId="{07D5E333-0235-45CE-8DF4-0958D135F7A4}" srcId="{94CB5EDA-86DA-4B16-B81C-C2B03CE5341B}" destId="{9774C032-CF65-40BF-93EB-DF4C4AA7B57A}" srcOrd="2" destOrd="0" parTransId="{C9D35C4D-DD06-406F-8BD9-930B8BFADA47}" sibTransId="{EC921FB0-07E2-4012-9D06-07B9DBA9769C}"/>
    <dgm:cxn modelId="{FA12449C-9591-401E-8F46-783469F46241}" srcId="{94CB5EDA-86DA-4B16-B81C-C2B03CE5341B}" destId="{89FC92D1-4712-4A4A-92C5-705993FD1593}" srcOrd="3" destOrd="0" parTransId="{FD4AE2CA-B717-4E05-89BB-C17B2FE179EA}" sibTransId="{740E950D-E386-4C9A-A38F-FDFAD05D8F4B}"/>
    <dgm:cxn modelId="{E7E3C795-2E61-4849-A4E1-DF8E3B77D294}" type="presOf" srcId="{C7B7FA5D-BE75-4068-BED9-717DD4DD83E8}" destId="{967EFC3E-9606-4FE0-BE17-FE3CF954AB16}" srcOrd="0" destOrd="0" presId="urn:microsoft.com/office/officeart/2005/8/layout/vList6"/>
    <dgm:cxn modelId="{13641B1E-E0E3-4FBB-8BB6-34EB4E482C03}" type="presParOf" srcId="{F83E10DB-35E8-47E2-9920-5766375540C3}" destId="{DCAC4D0D-58C2-4F68-8EB3-4759A3816B48}" srcOrd="0" destOrd="0" presId="urn:microsoft.com/office/officeart/2005/8/layout/vList6"/>
    <dgm:cxn modelId="{43697392-3495-4462-AF30-3569844E9C30}" type="presParOf" srcId="{DCAC4D0D-58C2-4F68-8EB3-4759A3816B48}" destId="{967EFC3E-9606-4FE0-BE17-FE3CF954AB16}" srcOrd="0" destOrd="0" presId="urn:microsoft.com/office/officeart/2005/8/layout/vList6"/>
    <dgm:cxn modelId="{A710F7D8-FF28-4322-BC2B-CCC26C14EAAE}" type="presParOf" srcId="{DCAC4D0D-58C2-4F68-8EB3-4759A3816B48}" destId="{92F3165A-22F4-45D2-86CD-B6E359454A85}" srcOrd="1" destOrd="0" presId="urn:microsoft.com/office/officeart/2005/8/layout/vList6"/>
    <dgm:cxn modelId="{8EB4F7E8-C5A5-406C-883F-8C2F97AD2704}" type="presParOf" srcId="{F83E10DB-35E8-47E2-9920-5766375540C3}" destId="{9589193B-9511-4C13-BD0A-FFE217A092EA}" srcOrd="1" destOrd="0" presId="urn:microsoft.com/office/officeart/2005/8/layout/vList6"/>
    <dgm:cxn modelId="{367E68AE-656D-46A0-8B0A-76EBC2FC03F0}" type="presParOf" srcId="{F83E10DB-35E8-47E2-9920-5766375540C3}" destId="{7690E38E-7914-4162-9185-ED2E45F492B8}" srcOrd="2" destOrd="0" presId="urn:microsoft.com/office/officeart/2005/8/layout/vList6"/>
    <dgm:cxn modelId="{6AAA102A-04B7-4FDC-9D65-5C98A461E930}" type="presParOf" srcId="{7690E38E-7914-4162-9185-ED2E45F492B8}" destId="{10EE7786-8E4C-4260-8CB2-A4B827BB4D2C}" srcOrd="0" destOrd="0" presId="urn:microsoft.com/office/officeart/2005/8/layout/vList6"/>
    <dgm:cxn modelId="{B6588F6D-B1B4-4CC0-A5F2-2BCC5465CECC}" type="presParOf" srcId="{7690E38E-7914-4162-9185-ED2E45F492B8}" destId="{39A792D3-6BB6-4823-94A3-90E2177BAF0D}" srcOrd="1" destOrd="0" presId="urn:microsoft.com/office/officeart/2005/8/layout/vList6"/>
    <dgm:cxn modelId="{7AA3C2BC-AD3D-460C-9C2D-FC54F0DCD1E6}" type="presParOf" srcId="{F83E10DB-35E8-47E2-9920-5766375540C3}" destId="{C2740762-56EE-41BA-8957-C342602DE63F}" srcOrd="3" destOrd="0" presId="urn:microsoft.com/office/officeart/2005/8/layout/vList6"/>
    <dgm:cxn modelId="{4766EFAC-6133-41AF-AC5E-3D070108063E}" type="presParOf" srcId="{F83E10DB-35E8-47E2-9920-5766375540C3}" destId="{B8942929-7C21-4C10-8F3A-44E4F6B8D37C}" srcOrd="4" destOrd="0" presId="urn:microsoft.com/office/officeart/2005/8/layout/vList6"/>
    <dgm:cxn modelId="{7098FF77-96BE-4CD6-9F1F-B3461D1B9BD4}" type="presParOf" srcId="{B8942929-7C21-4C10-8F3A-44E4F6B8D37C}" destId="{23A9F351-EC12-4F1D-8DEB-BC3506660A73}" srcOrd="0" destOrd="0" presId="urn:microsoft.com/office/officeart/2005/8/layout/vList6"/>
    <dgm:cxn modelId="{6C558B06-D332-4494-879B-4E71A3CE6BF4}" type="presParOf" srcId="{B8942929-7C21-4C10-8F3A-44E4F6B8D37C}" destId="{ABAD1196-471A-4E1C-9F17-1D1C4F5F76E5}" srcOrd="1" destOrd="0" presId="urn:microsoft.com/office/officeart/2005/8/layout/vList6"/>
    <dgm:cxn modelId="{915720E4-DA03-47BF-B262-A31F41DEC652}" type="presParOf" srcId="{F83E10DB-35E8-47E2-9920-5766375540C3}" destId="{E4C9FF9C-83FC-4A5A-9DE9-85876A4A70E1}" srcOrd="5" destOrd="0" presId="urn:microsoft.com/office/officeart/2005/8/layout/vList6"/>
    <dgm:cxn modelId="{7485B7F5-2DA8-4F75-B22D-76B131883DE9}" type="presParOf" srcId="{F83E10DB-35E8-47E2-9920-5766375540C3}" destId="{E3ED3B9E-7F7F-432F-893E-64EE58A5BFB4}" srcOrd="6" destOrd="0" presId="urn:microsoft.com/office/officeart/2005/8/layout/vList6"/>
    <dgm:cxn modelId="{9C203400-CFA2-4F5D-B26D-8A82E12BE791}" type="presParOf" srcId="{E3ED3B9E-7F7F-432F-893E-64EE58A5BFB4}" destId="{995BADCD-D65E-4A11-8B8C-862895DD0A27}" srcOrd="0" destOrd="0" presId="urn:microsoft.com/office/officeart/2005/8/layout/vList6"/>
    <dgm:cxn modelId="{21C91DEF-7F2E-4378-A82F-98C67E4E1CFA}" type="presParOf" srcId="{E3ED3B9E-7F7F-432F-893E-64EE58A5BFB4}" destId="{87576730-E4E7-4DC3-9167-0C9EFF76B7FF}" srcOrd="1" destOrd="0" presId="urn:microsoft.com/office/officeart/2005/8/layout/vList6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Потрачено</a:t>
          </a:r>
          <a:endParaRPr lang="ru-RU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/>
      <dgm:spPr/>
      <dgm:t>
        <a:bodyPr/>
        <a:lstStyle/>
        <a:p>
          <a:r>
            <a:rPr lang="ru-RU" b="1" dirty="0" smtClean="0">
              <a:latin typeface="Arial Black" pitchFamily="34" charset="0"/>
            </a:rPr>
            <a:t>1027,9 тыс. руб.</a:t>
          </a:r>
          <a:endParaRPr lang="ru-RU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1" custLinFactNeighborY="-129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11B3745E-E7C9-4102-811C-2DE5606629D5}" type="presOf" srcId="{04AD6FED-C4CB-4143-95DB-9466E2963AB6}" destId="{D5486848-855E-4B3E-94B2-972603B0E85E}" srcOrd="0" destOrd="0" presId="urn:microsoft.com/office/officeart/2005/8/layout/vList2"/>
    <dgm:cxn modelId="{4C544E92-891D-47CF-9F2F-3D821B401802}" type="presOf" srcId="{DE1A0EC6-CF43-4201-A66F-588208BF2050}" destId="{3419E388-C59B-4A74-82BE-E0FBC0D7BF06}" srcOrd="0" destOrd="0" presId="urn:microsoft.com/office/officeart/2005/8/layout/vList2"/>
    <dgm:cxn modelId="{EE5CE8A5-B774-456B-ABDF-B5713975FC7E}" type="presOf" srcId="{BE359BA4-5DC7-451D-BB5F-2425A761BCF1}" destId="{C940F24C-781B-49B7-B7C0-A28A56EFB730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64086BF5-6FE2-4A2C-8683-C0D7DC6803BD}" type="presParOf" srcId="{C940F24C-781B-49B7-B7C0-A28A56EFB730}" destId="{3419E388-C59B-4A74-82BE-E0FBC0D7BF06}" srcOrd="0" destOrd="0" presId="urn:microsoft.com/office/officeart/2005/8/layout/vList2"/>
    <dgm:cxn modelId="{E75BF6D0-E772-467A-93ED-C23C55158B42}" type="presParOf" srcId="{C940F24C-781B-49B7-B7C0-A28A56EFB730}" destId="{D5486848-855E-4B3E-94B2-972603B0E85E}" srcOrd="1" destOrd="0" presId="urn:microsoft.com/office/officeart/2005/8/layout/v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/>
      <dgm:spPr/>
      <dgm:t>
        <a:bodyPr/>
        <a:lstStyle/>
        <a:p>
          <a:r>
            <a:rPr lang="ru-RU" dirty="0" smtClean="0">
              <a:latin typeface="Arial Black" pitchFamily="34" charset="0"/>
            </a:rPr>
            <a:t>Тираж</a:t>
          </a:r>
          <a:endParaRPr lang="ru-RU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/>
      <dgm:spPr/>
      <dgm:t>
        <a:bodyPr/>
        <a:lstStyle/>
        <a:p>
          <a:r>
            <a:rPr lang="ru-RU" b="1" dirty="0" smtClean="0">
              <a:latin typeface="Arial Black" pitchFamily="34" charset="0"/>
            </a:rPr>
            <a:t>72 000</a:t>
          </a:r>
          <a:endParaRPr lang="ru-RU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1" custLinFactNeighborY="-85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53D3B80E-87A1-4C52-A3F6-C645B5AC0024}" type="presOf" srcId="{04AD6FED-C4CB-4143-95DB-9466E2963AB6}" destId="{D5486848-855E-4B3E-94B2-972603B0E85E}" srcOrd="0" destOrd="0" presId="urn:microsoft.com/office/officeart/2005/8/layout/vList2"/>
    <dgm:cxn modelId="{1F6038F2-F6C3-484A-90CA-F6E54C5023A6}" type="presOf" srcId="{BE359BA4-5DC7-451D-BB5F-2425A761BCF1}" destId="{C940F24C-781B-49B7-B7C0-A28A56EFB730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9047AE11-09BE-4BC2-BEEE-97877AA9540A}" type="presOf" srcId="{DE1A0EC6-CF43-4201-A66F-588208BF2050}" destId="{3419E388-C59B-4A74-82BE-E0FBC0D7BF06}" srcOrd="0" destOrd="0" presId="urn:microsoft.com/office/officeart/2005/8/layout/vList2"/>
    <dgm:cxn modelId="{260EDB33-1E0E-4C02-8494-0071945458EA}" type="presParOf" srcId="{C940F24C-781B-49B7-B7C0-A28A56EFB730}" destId="{3419E388-C59B-4A74-82BE-E0FBC0D7BF06}" srcOrd="0" destOrd="0" presId="urn:microsoft.com/office/officeart/2005/8/layout/vList2"/>
    <dgm:cxn modelId="{E507F5B6-6291-4ACB-87B3-E944C901A4EE}" type="presParOf" srcId="{C940F24C-781B-49B7-B7C0-A28A56EFB730}" destId="{D5486848-855E-4B3E-94B2-972603B0E85E}" srcOrd="1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CB5EDA-86DA-4B16-B81C-C2B03CE5341B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B7FA5D-BE75-4068-BED9-717DD4DD83E8}">
      <dgm:prSet phldrT="[Текст]" custT="1"/>
      <dgm:spPr/>
      <dgm:t>
        <a:bodyPr/>
        <a:lstStyle/>
        <a:p>
          <a:r>
            <a:rPr lang="ru-RU" sz="3600" dirty="0" smtClean="0"/>
            <a:t>130</a:t>
          </a:r>
          <a:endParaRPr lang="ru-RU" sz="3600" dirty="0"/>
        </a:p>
      </dgm:t>
    </dgm:pt>
    <dgm:pt modelId="{CFA6CFEC-BA79-46B3-96D5-9AA49B3779AA}" type="parTrans" cxnId="{DCABD0B2-3B37-4DD0-BAAA-2077F57C9AC0}">
      <dgm:prSet/>
      <dgm:spPr/>
      <dgm:t>
        <a:bodyPr/>
        <a:lstStyle/>
        <a:p>
          <a:endParaRPr lang="ru-RU"/>
        </a:p>
      </dgm:t>
    </dgm:pt>
    <dgm:pt modelId="{4B6EC912-F279-4945-971F-628F4F2C3E2F}" type="sibTrans" cxnId="{DCABD0B2-3B37-4DD0-BAAA-2077F57C9AC0}">
      <dgm:prSet/>
      <dgm:spPr/>
      <dgm:t>
        <a:bodyPr/>
        <a:lstStyle/>
        <a:p>
          <a:endParaRPr lang="ru-RU"/>
        </a:p>
      </dgm:t>
    </dgm:pt>
    <dgm:pt modelId="{146104EE-DABC-4591-9B4A-CE559056A525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Bahnschrift" pitchFamily="34" charset="0"/>
            </a:rPr>
            <a:t>Опека и попечительство</a:t>
          </a:r>
          <a:endParaRPr lang="ru-RU" sz="1800" b="1" dirty="0">
            <a:latin typeface="Bahnschrift" pitchFamily="34" charset="0"/>
          </a:endParaRPr>
        </a:p>
      </dgm:t>
    </dgm:pt>
    <dgm:pt modelId="{941B726C-EB81-4966-809B-164B33DF5B89}" type="parTrans" cxnId="{3EF62C8F-CA95-4C7C-B7C6-9917E1C01489}">
      <dgm:prSet/>
      <dgm:spPr/>
      <dgm:t>
        <a:bodyPr/>
        <a:lstStyle/>
        <a:p>
          <a:endParaRPr lang="ru-RU"/>
        </a:p>
      </dgm:t>
    </dgm:pt>
    <dgm:pt modelId="{FFF13431-9FAB-4147-99D0-0FC6F67A6677}" type="sibTrans" cxnId="{3EF62C8F-CA95-4C7C-B7C6-9917E1C01489}">
      <dgm:prSet/>
      <dgm:spPr/>
      <dgm:t>
        <a:bodyPr/>
        <a:lstStyle/>
        <a:p>
          <a:endParaRPr lang="ru-RU"/>
        </a:p>
      </dgm:t>
    </dgm:pt>
    <dgm:pt modelId="{89FC92D1-4712-4A4A-92C5-705993FD1593}">
      <dgm:prSet phldrT="[Текст]" custT="1"/>
      <dgm:spPr/>
      <dgm:t>
        <a:bodyPr/>
        <a:lstStyle/>
        <a:p>
          <a:r>
            <a:rPr lang="ru-RU" sz="3600" dirty="0" smtClean="0"/>
            <a:t>17</a:t>
          </a:r>
          <a:endParaRPr lang="ru-RU" sz="3600" dirty="0"/>
        </a:p>
      </dgm:t>
    </dgm:pt>
    <dgm:pt modelId="{FD4AE2CA-B717-4E05-89BB-C17B2FE179EA}" type="parTrans" cxnId="{FA12449C-9591-401E-8F46-783469F46241}">
      <dgm:prSet/>
      <dgm:spPr/>
      <dgm:t>
        <a:bodyPr/>
        <a:lstStyle/>
        <a:p>
          <a:endParaRPr lang="ru-RU"/>
        </a:p>
      </dgm:t>
    </dgm:pt>
    <dgm:pt modelId="{740E950D-E386-4C9A-A38F-FDFAD05D8F4B}" type="sibTrans" cxnId="{FA12449C-9591-401E-8F46-783469F46241}">
      <dgm:prSet/>
      <dgm:spPr/>
      <dgm:t>
        <a:bodyPr/>
        <a:lstStyle/>
        <a:p>
          <a:endParaRPr lang="ru-RU"/>
        </a:p>
      </dgm:t>
    </dgm:pt>
    <dgm:pt modelId="{CA9B7977-59AA-47A5-B1F6-2765ADCAFA51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Bahnschrift" pitchFamily="34" charset="0"/>
            </a:rPr>
            <a:t>Другие вопросы</a:t>
          </a:r>
          <a:endParaRPr lang="ru-RU" sz="1800" b="1" dirty="0">
            <a:latin typeface="Bahnschrift" pitchFamily="34" charset="0"/>
          </a:endParaRPr>
        </a:p>
      </dgm:t>
    </dgm:pt>
    <dgm:pt modelId="{86B06CB0-2040-46E3-A61D-737BC2EF04E3}" type="parTrans" cxnId="{087E17DB-30C8-4B65-8D6F-0EFAEA371ADA}">
      <dgm:prSet/>
      <dgm:spPr/>
      <dgm:t>
        <a:bodyPr/>
        <a:lstStyle/>
        <a:p>
          <a:endParaRPr lang="ru-RU"/>
        </a:p>
      </dgm:t>
    </dgm:pt>
    <dgm:pt modelId="{D532E13A-087F-406A-AF7B-F2D895621E44}" type="sibTrans" cxnId="{087E17DB-30C8-4B65-8D6F-0EFAEA371ADA}">
      <dgm:prSet/>
      <dgm:spPr/>
      <dgm:t>
        <a:bodyPr/>
        <a:lstStyle/>
        <a:p>
          <a:endParaRPr lang="ru-RU"/>
        </a:p>
      </dgm:t>
    </dgm:pt>
    <dgm:pt modelId="{9774C032-CF65-40BF-93EB-DF4C4AA7B57A}">
      <dgm:prSet phldrT="[Текст]" custT="1"/>
      <dgm:spPr/>
      <dgm:t>
        <a:bodyPr/>
        <a:lstStyle/>
        <a:p>
          <a:r>
            <a:rPr lang="ru-RU" sz="3600" dirty="0" smtClean="0"/>
            <a:t>39</a:t>
          </a:r>
          <a:endParaRPr lang="ru-RU" sz="3600" dirty="0"/>
        </a:p>
      </dgm:t>
    </dgm:pt>
    <dgm:pt modelId="{C9D35C4D-DD06-406F-8BD9-930B8BFADA47}" type="parTrans" cxnId="{07D5E333-0235-45CE-8DF4-0958D135F7A4}">
      <dgm:prSet/>
      <dgm:spPr/>
      <dgm:t>
        <a:bodyPr/>
        <a:lstStyle/>
        <a:p>
          <a:endParaRPr lang="ru-RU"/>
        </a:p>
      </dgm:t>
    </dgm:pt>
    <dgm:pt modelId="{EC921FB0-07E2-4012-9D06-07B9DBA9769C}" type="sibTrans" cxnId="{07D5E333-0235-45CE-8DF4-0958D135F7A4}">
      <dgm:prSet/>
      <dgm:spPr/>
      <dgm:t>
        <a:bodyPr/>
        <a:lstStyle/>
        <a:p>
          <a:endParaRPr lang="ru-RU"/>
        </a:p>
      </dgm:t>
    </dgm:pt>
    <dgm:pt modelId="{C7DB8208-DC8B-4797-8D61-738D5302A77F}">
      <dgm:prSet custT="1"/>
      <dgm:spPr/>
      <dgm:t>
        <a:bodyPr/>
        <a:lstStyle/>
        <a:p>
          <a:pPr algn="l"/>
          <a:r>
            <a:rPr lang="ru-RU" sz="1800" b="1" dirty="0" smtClean="0">
              <a:latin typeface="Bahnschrift" pitchFamily="34" charset="0"/>
            </a:rPr>
            <a:t>Благоустройство</a:t>
          </a:r>
          <a:endParaRPr lang="ru-RU" sz="1800" b="1" dirty="0">
            <a:latin typeface="Bahnschrift" pitchFamily="34" charset="0"/>
          </a:endParaRPr>
        </a:p>
      </dgm:t>
    </dgm:pt>
    <dgm:pt modelId="{683860EE-8745-4F36-A1A4-BC9040FAACF5}" type="parTrans" cxnId="{C00EF0FB-B30D-44E1-8D1D-B989B8463243}">
      <dgm:prSet/>
      <dgm:spPr/>
      <dgm:t>
        <a:bodyPr/>
        <a:lstStyle/>
        <a:p>
          <a:endParaRPr lang="ru-RU"/>
        </a:p>
      </dgm:t>
    </dgm:pt>
    <dgm:pt modelId="{A3AF0485-8792-4F2B-9F14-FC38CB6FD4C2}" type="sibTrans" cxnId="{C00EF0FB-B30D-44E1-8D1D-B989B8463243}">
      <dgm:prSet/>
      <dgm:spPr/>
      <dgm:t>
        <a:bodyPr/>
        <a:lstStyle/>
        <a:p>
          <a:endParaRPr lang="ru-RU"/>
        </a:p>
      </dgm:t>
    </dgm:pt>
    <dgm:pt modelId="{F83E10DB-35E8-47E2-9920-5766375540C3}" type="pres">
      <dgm:prSet presAssocID="{94CB5EDA-86DA-4B16-B81C-C2B03CE5341B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AC4D0D-58C2-4F68-8EB3-4759A3816B48}" type="pres">
      <dgm:prSet presAssocID="{C7B7FA5D-BE75-4068-BED9-717DD4DD83E8}" presName="linNode" presStyleCnt="0"/>
      <dgm:spPr/>
    </dgm:pt>
    <dgm:pt modelId="{967EFC3E-9606-4FE0-BE17-FE3CF954AB16}" type="pres">
      <dgm:prSet presAssocID="{C7B7FA5D-BE75-4068-BED9-717DD4DD83E8}" presName="parentShp" presStyleLbl="node1" presStyleIdx="0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3165A-22F4-45D2-86CD-B6E359454A85}" type="pres">
      <dgm:prSet presAssocID="{C7B7FA5D-BE75-4068-BED9-717DD4DD83E8}" presName="childShp" presStyleLbl="bgAccFollowNode1" presStyleIdx="0" presStyleCnt="3" custLinFactNeighborX="5072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89193B-9511-4C13-BD0A-FFE217A092EA}" type="pres">
      <dgm:prSet presAssocID="{4B6EC912-F279-4945-971F-628F4F2C3E2F}" presName="spacing" presStyleCnt="0"/>
      <dgm:spPr/>
    </dgm:pt>
    <dgm:pt modelId="{B8942929-7C21-4C10-8F3A-44E4F6B8D37C}" type="pres">
      <dgm:prSet presAssocID="{9774C032-CF65-40BF-93EB-DF4C4AA7B57A}" presName="linNode" presStyleCnt="0"/>
      <dgm:spPr/>
    </dgm:pt>
    <dgm:pt modelId="{23A9F351-EC12-4F1D-8DEB-BC3506660A73}" type="pres">
      <dgm:prSet presAssocID="{9774C032-CF65-40BF-93EB-DF4C4AA7B57A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AD1196-471A-4E1C-9F17-1D1C4F5F76E5}" type="pres">
      <dgm:prSet presAssocID="{9774C032-CF65-40BF-93EB-DF4C4AA7B57A}" presName="childShp" presStyleLbl="bgAccFollowNode1" presStyleIdx="1" presStyleCnt="3" custLinFactNeighborX="1852" custLinFactNeighborY="2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9FF9C-83FC-4A5A-9DE9-85876A4A70E1}" type="pres">
      <dgm:prSet presAssocID="{EC921FB0-07E2-4012-9D06-07B9DBA9769C}" presName="spacing" presStyleCnt="0"/>
      <dgm:spPr/>
    </dgm:pt>
    <dgm:pt modelId="{E3ED3B9E-7F7F-432F-893E-64EE58A5BFB4}" type="pres">
      <dgm:prSet presAssocID="{89FC92D1-4712-4A4A-92C5-705993FD1593}" presName="linNode" presStyleCnt="0"/>
      <dgm:spPr/>
    </dgm:pt>
    <dgm:pt modelId="{995BADCD-D65E-4A11-8B8C-862895DD0A27}" type="pres">
      <dgm:prSet presAssocID="{89FC92D1-4712-4A4A-92C5-705993FD1593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76730-E4E7-4DC3-9167-0C9EFF76B7FF}" type="pres">
      <dgm:prSet presAssocID="{89FC92D1-4712-4A4A-92C5-705993FD1593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62C8F-CA95-4C7C-B7C6-9917E1C01489}" srcId="{C7B7FA5D-BE75-4068-BED9-717DD4DD83E8}" destId="{146104EE-DABC-4591-9B4A-CE559056A525}" srcOrd="0" destOrd="0" parTransId="{941B726C-EB81-4966-809B-164B33DF5B89}" sibTransId="{FFF13431-9FAB-4147-99D0-0FC6F67A6677}"/>
    <dgm:cxn modelId="{DCABD0B2-3B37-4DD0-BAAA-2077F57C9AC0}" srcId="{94CB5EDA-86DA-4B16-B81C-C2B03CE5341B}" destId="{C7B7FA5D-BE75-4068-BED9-717DD4DD83E8}" srcOrd="0" destOrd="0" parTransId="{CFA6CFEC-BA79-46B3-96D5-9AA49B3779AA}" sibTransId="{4B6EC912-F279-4945-971F-628F4F2C3E2F}"/>
    <dgm:cxn modelId="{23B620DC-A295-48E1-B3E1-555D16306A94}" type="presOf" srcId="{146104EE-DABC-4591-9B4A-CE559056A525}" destId="{92F3165A-22F4-45D2-86CD-B6E359454A85}" srcOrd="0" destOrd="0" presId="urn:microsoft.com/office/officeart/2005/8/layout/vList6"/>
    <dgm:cxn modelId="{C00EF0FB-B30D-44E1-8D1D-B989B8463243}" srcId="{9774C032-CF65-40BF-93EB-DF4C4AA7B57A}" destId="{C7DB8208-DC8B-4797-8D61-738D5302A77F}" srcOrd="0" destOrd="0" parTransId="{683860EE-8745-4F36-A1A4-BC9040FAACF5}" sibTransId="{A3AF0485-8792-4F2B-9F14-FC38CB6FD4C2}"/>
    <dgm:cxn modelId="{FA12449C-9591-401E-8F46-783469F46241}" srcId="{94CB5EDA-86DA-4B16-B81C-C2B03CE5341B}" destId="{89FC92D1-4712-4A4A-92C5-705993FD1593}" srcOrd="2" destOrd="0" parTransId="{FD4AE2CA-B717-4E05-89BB-C17B2FE179EA}" sibTransId="{740E950D-E386-4C9A-A38F-FDFAD05D8F4B}"/>
    <dgm:cxn modelId="{087E17DB-30C8-4B65-8D6F-0EFAEA371ADA}" srcId="{89FC92D1-4712-4A4A-92C5-705993FD1593}" destId="{CA9B7977-59AA-47A5-B1F6-2765ADCAFA51}" srcOrd="0" destOrd="0" parTransId="{86B06CB0-2040-46E3-A61D-737BC2EF04E3}" sibTransId="{D532E13A-087F-406A-AF7B-F2D895621E44}"/>
    <dgm:cxn modelId="{9B1B08B1-7609-4728-9D2B-A83C3C2799ED}" type="presOf" srcId="{C7B7FA5D-BE75-4068-BED9-717DD4DD83E8}" destId="{967EFC3E-9606-4FE0-BE17-FE3CF954AB16}" srcOrd="0" destOrd="0" presId="urn:microsoft.com/office/officeart/2005/8/layout/vList6"/>
    <dgm:cxn modelId="{E5E45465-1E94-4CA2-9EF7-A9EA032F7F61}" type="presOf" srcId="{CA9B7977-59AA-47A5-B1F6-2765ADCAFA51}" destId="{87576730-E4E7-4DC3-9167-0C9EFF76B7FF}" srcOrd="0" destOrd="0" presId="urn:microsoft.com/office/officeart/2005/8/layout/vList6"/>
    <dgm:cxn modelId="{07D5E333-0235-45CE-8DF4-0958D135F7A4}" srcId="{94CB5EDA-86DA-4B16-B81C-C2B03CE5341B}" destId="{9774C032-CF65-40BF-93EB-DF4C4AA7B57A}" srcOrd="1" destOrd="0" parTransId="{C9D35C4D-DD06-406F-8BD9-930B8BFADA47}" sibTransId="{EC921FB0-07E2-4012-9D06-07B9DBA9769C}"/>
    <dgm:cxn modelId="{DBA62E09-D205-471E-A2F1-6E4DEDC3005D}" type="presOf" srcId="{9774C032-CF65-40BF-93EB-DF4C4AA7B57A}" destId="{23A9F351-EC12-4F1D-8DEB-BC3506660A73}" srcOrd="0" destOrd="0" presId="urn:microsoft.com/office/officeart/2005/8/layout/vList6"/>
    <dgm:cxn modelId="{1937A253-B2FE-4077-84B2-C5B5EF91694F}" type="presOf" srcId="{89FC92D1-4712-4A4A-92C5-705993FD1593}" destId="{995BADCD-D65E-4A11-8B8C-862895DD0A27}" srcOrd="0" destOrd="0" presId="urn:microsoft.com/office/officeart/2005/8/layout/vList6"/>
    <dgm:cxn modelId="{D68EB129-7E4E-4FF5-B631-9B03C2FFF337}" type="presOf" srcId="{C7DB8208-DC8B-4797-8D61-738D5302A77F}" destId="{ABAD1196-471A-4E1C-9F17-1D1C4F5F76E5}" srcOrd="0" destOrd="0" presId="urn:microsoft.com/office/officeart/2005/8/layout/vList6"/>
    <dgm:cxn modelId="{08D775B5-29C3-44C1-9A00-5C9628530A54}" type="presOf" srcId="{94CB5EDA-86DA-4B16-B81C-C2B03CE5341B}" destId="{F83E10DB-35E8-47E2-9920-5766375540C3}" srcOrd="0" destOrd="0" presId="urn:microsoft.com/office/officeart/2005/8/layout/vList6"/>
    <dgm:cxn modelId="{33368B78-19EF-472C-B772-6B118A392C84}" type="presParOf" srcId="{F83E10DB-35E8-47E2-9920-5766375540C3}" destId="{DCAC4D0D-58C2-4F68-8EB3-4759A3816B48}" srcOrd="0" destOrd="0" presId="urn:microsoft.com/office/officeart/2005/8/layout/vList6"/>
    <dgm:cxn modelId="{A03A914B-3F8F-42DD-9D06-F1F20028E116}" type="presParOf" srcId="{DCAC4D0D-58C2-4F68-8EB3-4759A3816B48}" destId="{967EFC3E-9606-4FE0-BE17-FE3CF954AB16}" srcOrd="0" destOrd="0" presId="urn:microsoft.com/office/officeart/2005/8/layout/vList6"/>
    <dgm:cxn modelId="{ABE2328F-5A35-4FCD-8747-A592F143D46F}" type="presParOf" srcId="{DCAC4D0D-58C2-4F68-8EB3-4759A3816B48}" destId="{92F3165A-22F4-45D2-86CD-B6E359454A85}" srcOrd="1" destOrd="0" presId="urn:microsoft.com/office/officeart/2005/8/layout/vList6"/>
    <dgm:cxn modelId="{F6ECA405-E396-437B-9B19-85C26E8A737B}" type="presParOf" srcId="{F83E10DB-35E8-47E2-9920-5766375540C3}" destId="{9589193B-9511-4C13-BD0A-FFE217A092EA}" srcOrd="1" destOrd="0" presId="urn:microsoft.com/office/officeart/2005/8/layout/vList6"/>
    <dgm:cxn modelId="{63C2A9FD-6D71-4476-BF73-2AF5CEAB109C}" type="presParOf" srcId="{F83E10DB-35E8-47E2-9920-5766375540C3}" destId="{B8942929-7C21-4C10-8F3A-44E4F6B8D37C}" srcOrd="2" destOrd="0" presId="urn:microsoft.com/office/officeart/2005/8/layout/vList6"/>
    <dgm:cxn modelId="{C55CACD2-71ED-4CF3-8410-405253E32B0C}" type="presParOf" srcId="{B8942929-7C21-4C10-8F3A-44E4F6B8D37C}" destId="{23A9F351-EC12-4F1D-8DEB-BC3506660A73}" srcOrd="0" destOrd="0" presId="urn:microsoft.com/office/officeart/2005/8/layout/vList6"/>
    <dgm:cxn modelId="{1B0D78AE-B6ED-45AD-A9B6-FBFF00F73E60}" type="presParOf" srcId="{B8942929-7C21-4C10-8F3A-44E4F6B8D37C}" destId="{ABAD1196-471A-4E1C-9F17-1D1C4F5F76E5}" srcOrd="1" destOrd="0" presId="urn:microsoft.com/office/officeart/2005/8/layout/vList6"/>
    <dgm:cxn modelId="{0D903E2E-AAA3-46F4-9728-AC826653DA21}" type="presParOf" srcId="{F83E10DB-35E8-47E2-9920-5766375540C3}" destId="{E4C9FF9C-83FC-4A5A-9DE9-85876A4A70E1}" srcOrd="3" destOrd="0" presId="urn:microsoft.com/office/officeart/2005/8/layout/vList6"/>
    <dgm:cxn modelId="{208BEBB2-D6C8-4B9E-BE6A-D685441A47F9}" type="presParOf" srcId="{F83E10DB-35E8-47E2-9920-5766375540C3}" destId="{E3ED3B9E-7F7F-432F-893E-64EE58A5BFB4}" srcOrd="4" destOrd="0" presId="urn:microsoft.com/office/officeart/2005/8/layout/vList6"/>
    <dgm:cxn modelId="{70C52E7C-69AE-4FCE-863A-8B3707F7E5EE}" type="presParOf" srcId="{E3ED3B9E-7F7F-432F-893E-64EE58A5BFB4}" destId="{995BADCD-D65E-4A11-8B8C-862895DD0A27}" srcOrd="0" destOrd="0" presId="urn:microsoft.com/office/officeart/2005/8/layout/vList6"/>
    <dgm:cxn modelId="{C7E604C7-6935-4006-B980-5AC649BCA36E}" type="presParOf" srcId="{E3ED3B9E-7F7F-432F-893E-64EE58A5BFB4}" destId="{87576730-E4E7-4DC3-9167-0C9EFF76B7FF}" srcOrd="1" destOrd="0" presId="urn:microsoft.com/office/officeart/2005/8/layout/v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 custT="1"/>
      <dgm:spPr/>
      <dgm:t>
        <a:bodyPr/>
        <a:lstStyle/>
        <a:p>
          <a:r>
            <a:rPr lang="ru-RU" sz="1100" dirty="0" smtClean="0">
              <a:latin typeface="Arial Black" pitchFamily="34" charset="0"/>
            </a:rPr>
            <a:t>Потрачено</a:t>
          </a:r>
          <a:endParaRPr lang="ru-RU" sz="1100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3682,2 тыс. руб.</a:t>
          </a:r>
          <a:endParaRPr lang="ru-RU" sz="1100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8344F354-89A4-454A-9454-1293CAA9A8D0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участников</a:t>
          </a:r>
          <a:endParaRPr lang="ru-RU" sz="1100" b="1" dirty="0">
            <a:latin typeface="Arial Black" pitchFamily="34" charset="0"/>
          </a:endParaRPr>
        </a:p>
      </dgm:t>
    </dgm:pt>
    <dgm:pt modelId="{AE0D59DA-96F1-445E-8456-0D4E9894333F}" type="parTrans" cxnId="{35ABA76D-5F1E-4E1D-8BA6-3E59322E0C4B}">
      <dgm:prSet/>
      <dgm:spPr/>
      <dgm:t>
        <a:bodyPr/>
        <a:lstStyle/>
        <a:p>
          <a:endParaRPr lang="ru-RU"/>
        </a:p>
      </dgm:t>
    </dgm:pt>
    <dgm:pt modelId="{8C199BC3-DA0B-4A9A-A93B-24573C7C6AB6}" type="sibTrans" cxnId="{35ABA76D-5F1E-4E1D-8BA6-3E59322E0C4B}">
      <dgm:prSet/>
      <dgm:spPr/>
      <dgm:t>
        <a:bodyPr/>
        <a:lstStyle/>
        <a:p>
          <a:endParaRPr lang="ru-RU"/>
        </a:p>
      </dgm:t>
    </dgm:pt>
    <dgm:pt modelId="{122294DF-CD09-48B3-B6B2-DE756F129C3F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1208 человек</a:t>
          </a:r>
          <a:endParaRPr lang="ru-RU" sz="1100" dirty="0">
            <a:latin typeface="Arial Black" pitchFamily="34" charset="0"/>
          </a:endParaRPr>
        </a:p>
      </dgm:t>
    </dgm:pt>
    <dgm:pt modelId="{1C01D31E-6670-4FCF-9DC3-93A9800FB6BC}" type="parTrans" cxnId="{DA73DD39-BCBE-4843-952E-9B77528A6D6F}">
      <dgm:prSet/>
      <dgm:spPr/>
      <dgm:t>
        <a:bodyPr/>
        <a:lstStyle/>
        <a:p>
          <a:endParaRPr lang="ru-RU"/>
        </a:p>
      </dgm:t>
    </dgm:pt>
    <dgm:pt modelId="{DCC2BD94-DB72-4E55-9E30-C4A7296CF0E2}" type="sibTrans" cxnId="{DA73DD39-BCBE-4843-952E-9B77528A6D6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2" custScaleY="766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AC91-F684-4C1A-A51C-F195AAB63077}" type="pres">
      <dgm:prSet presAssocID="{8344F354-89A4-454A-9454-1293CAA9A8D0}" presName="parentText" presStyleLbl="node1" presStyleIdx="1" presStyleCnt="2" custScaleY="653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C3FB3-9583-403A-8498-CC4534D22DE6}" type="pres">
      <dgm:prSet presAssocID="{8344F354-89A4-454A-9454-1293CAA9A8D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73DD39-BCBE-4843-952E-9B77528A6D6F}" srcId="{8344F354-89A4-454A-9454-1293CAA9A8D0}" destId="{122294DF-CD09-48B3-B6B2-DE756F129C3F}" srcOrd="0" destOrd="0" parTransId="{1C01D31E-6670-4FCF-9DC3-93A9800FB6BC}" sibTransId="{DCC2BD94-DB72-4E55-9E30-C4A7296CF0E2}"/>
    <dgm:cxn modelId="{69C4A6C9-68D9-4CEB-9E54-4CAD5707AAAD}" type="presOf" srcId="{122294DF-CD09-48B3-B6B2-DE756F129C3F}" destId="{ECBC3FB3-9583-403A-8498-CC4534D22DE6}" srcOrd="0" destOrd="0" presId="urn:microsoft.com/office/officeart/2005/8/layout/vList2"/>
    <dgm:cxn modelId="{2BF6C994-47E2-4815-A547-8F1E40EFF15A}" type="presOf" srcId="{04AD6FED-C4CB-4143-95DB-9466E2963AB6}" destId="{D5486848-855E-4B3E-94B2-972603B0E85E}" srcOrd="0" destOrd="0" presId="urn:microsoft.com/office/officeart/2005/8/layout/vList2"/>
    <dgm:cxn modelId="{879D1DCA-2629-417C-8CC1-5F3E124625A4}" type="presOf" srcId="{8344F354-89A4-454A-9454-1293CAA9A8D0}" destId="{4D5BAC91-F684-4C1A-A51C-F195AAB63077}" srcOrd="0" destOrd="0" presId="urn:microsoft.com/office/officeart/2005/8/layout/vList2"/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94BDF4A3-135A-47F9-AA91-D96F89E6DF7F}" type="presOf" srcId="{DE1A0EC6-CF43-4201-A66F-588208BF2050}" destId="{3419E388-C59B-4A74-82BE-E0FBC0D7BF06}" srcOrd="0" destOrd="0" presId="urn:microsoft.com/office/officeart/2005/8/layout/vList2"/>
    <dgm:cxn modelId="{35ABA76D-5F1E-4E1D-8BA6-3E59322E0C4B}" srcId="{BE359BA4-5DC7-451D-BB5F-2425A761BCF1}" destId="{8344F354-89A4-454A-9454-1293CAA9A8D0}" srcOrd="1" destOrd="0" parTransId="{AE0D59DA-96F1-445E-8456-0D4E9894333F}" sibTransId="{8C199BC3-DA0B-4A9A-A93B-24573C7C6AB6}"/>
    <dgm:cxn modelId="{66252D6D-301B-4808-931C-2375E4374FBA}" type="presOf" srcId="{BE359BA4-5DC7-451D-BB5F-2425A761BCF1}" destId="{C940F24C-781B-49B7-B7C0-A28A56EFB730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C2F76321-1158-4EF6-9853-E5CA842EE275}" type="presParOf" srcId="{C940F24C-781B-49B7-B7C0-A28A56EFB730}" destId="{3419E388-C59B-4A74-82BE-E0FBC0D7BF06}" srcOrd="0" destOrd="0" presId="urn:microsoft.com/office/officeart/2005/8/layout/vList2"/>
    <dgm:cxn modelId="{4FEAB6C3-6B56-425E-9ECA-CC2408DF6FD9}" type="presParOf" srcId="{C940F24C-781B-49B7-B7C0-A28A56EFB730}" destId="{D5486848-855E-4B3E-94B2-972603B0E85E}" srcOrd="1" destOrd="0" presId="urn:microsoft.com/office/officeart/2005/8/layout/vList2"/>
    <dgm:cxn modelId="{564184AD-79DD-49C3-A280-D401F4DA9340}" type="presParOf" srcId="{C940F24C-781B-49B7-B7C0-A28A56EFB730}" destId="{4D5BAC91-F684-4C1A-A51C-F195AAB63077}" srcOrd="2" destOrd="0" presId="urn:microsoft.com/office/officeart/2005/8/layout/vList2"/>
    <dgm:cxn modelId="{2B3E76E5-B21E-4B73-B117-184BF818E2D5}" type="presParOf" srcId="{C940F24C-781B-49B7-B7C0-A28A56EFB730}" destId="{ECBC3FB3-9583-403A-8498-CC4534D22DE6}" srcOrd="3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Потрачено</a:t>
          </a:r>
          <a:endParaRPr lang="ru-RU" sz="1200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  <a:cs typeface="Arial" pitchFamily="34" charset="0"/>
            </a:rPr>
            <a:t>1036,4 тыс. руб.</a:t>
          </a:r>
          <a:endParaRPr lang="ru-RU" sz="1200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8344F354-89A4-454A-9454-1293CAA9A8D0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Количество участников</a:t>
          </a:r>
          <a:endParaRPr lang="ru-RU" sz="1200" b="1" dirty="0">
            <a:latin typeface="Arial Black" pitchFamily="34" charset="0"/>
          </a:endParaRPr>
        </a:p>
      </dgm:t>
    </dgm:pt>
    <dgm:pt modelId="{AE0D59DA-96F1-445E-8456-0D4E9894333F}" type="parTrans" cxnId="{35ABA76D-5F1E-4E1D-8BA6-3E59322E0C4B}">
      <dgm:prSet/>
      <dgm:spPr/>
      <dgm:t>
        <a:bodyPr/>
        <a:lstStyle/>
        <a:p>
          <a:endParaRPr lang="ru-RU"/>
        </a:p>
      </dgm:t>
    </dgm:pt>
    <dgm:pt modelId="{8C199BC3-DA0B-4A9A-A93B-24573C7C6AB6}" type="sibTrans" cxnId="{35ABA76D-5F1E-4E1D-8BA6-3E59322E0C4B}">
      <dgm:prSet/>
      <dgm:spPr/>
      <dgm:t>
        <a:bodyPr/>
        <a:lstStyle/>
        <a:p>
          <a:endParaRPr lang="ru-RU"/>
        </a:p>
      </dgm:t>
    </dgm:pt>
    <dgm:pt modelId="{122294DF-CD09-48B3-B6B2-DE756F129C3F}">
      <dgm:prSet phldrT="[Текст]" custT="1"/>
      <dgm:spPr/>
      <dgm:t>
        <a:bodyPr/>
        <a:lstStyle/>
        <a:p>
          <a:r>
            <a:rPr lang="ru-RU" sz="1200" b="1" dirty="0" smtClean="0">
              <a:latin typeface="Arial Black" pitchFamily="34" charset="0"/>
            </a:rPr>
            <a:t>2243 человека</a:t>
          </a:r>
          <a:endParaRPr lang="ru-RU" sz="1200" dirty="0">
            <a:latin typeface="Arial Black" pitchFamily="34" charset="0"/>
          </a:endParaRPr>
        </a:p>
      </dgm:t>
    </dgm:pt>
    <dgm:pt modelId="{1C01D31E-6670-4FCF-9DC3-93A9800FB6BC}" type="parTrans" cxnId="{DA73DD39-BCBE-4843-952E-9B77528A6D6F}">
      <dgm:prSet/>
      <dgm:spPr/>
      <dgm:t>
        <a:bodyPr/>
        <a:lstStyle/>
        <a:p>
          <a:endParaRPr lang="ru-RU"/>
        </a:p>
      </dgm:t>
    </dgm:pt>
    <dgm:pt modelId="{DCC2BD94-DB72-4E55-9E30-C4A7296CF0E2}" type="sibTrans" cxnId="{DA73DD39-BCBE-4843-952E-9B77528A6D6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AC91-F684-4C1A-A51C-F195AAB63077}" type="pres">
      <dgm:prSet presAssocID="{8344F354-89A4-454A-9454-1293CAA9A8D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C3FB3-9583-403A-8498-CC4534D22DE6}" type="pres">
      <dgm:prSet presAssocID="{8344F354-89A4-454A-9454-1293CAA9A8D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E2A6E0-A765-4127-B599-56777B9886B9}" type="presOf" srcId="{04AD6FED-C4CB-4143-95DB-9466E2963AB6}" destId="{D5486848-855E-4B3E-94B2-972603B0E85E}" srcOrd="0" destOrd="0" presId="urn:microsoft.com/office/officeart/2005/8/layout/vList2"/>
    <dgm:cxn modelId="{8774706C-432F-4B52-BF61-D7484FD6A5E7}" type="presOf" srcId="{DE1A0EC6-CF43-4201-A66F-588208BF2050}" destId="{3419E388-C59B-4A74-82BE-E0FBC0D7BF06}" srcOrd="0" destOrd="0" presId="urn:microsoft.com/office/officeart/2005/8/layout/vList2"/>
    <dgm:cxn modelId="{DA73DD39-BCBE-4843-952E-9B77528A6D6F}" srcId="{8344F354-89A4-454A-9454-1293CAA9A8D0}" destId="{122294DF-CD09-48B3-B6B2-DE756F129C3F}" srcOrd="0" destOrd="0" parTransId="{1C01D31E-6670-4FCF-9DC3-93A9800FB6BC}" sibTransId="{DCC2BD94-DB72-4E55-9E30-C4A7296CF0E2}"/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F7609BE3-82D9-4D5B-8FBD-B57026BA4AD1}" type="presOf" srcId="{8344F354-89A4-454A-9454-1293CAA9A8D0}" destId="{4D5BAC91-F684-4C1A-A51C-F195AAB63077}" srcOrd="0" destOrd="0" presId="urn:microsoft.com/office/officeart/2005/8/layout/vList2"/>
    <dgm:cxn modelId="{35ABA76D-5F1E-4E1D-8BA6-3E59322E0C4B}" srcId="{BE359BA4-5DC7-451D-BB5F-2425A761BCF1}" destId="{8344F354-89A4-454A-9454-1293CAA9A8D0}" srcOrd="1" destOrd="0" parTransId="{AE0D59DA-96F1-445E-8456-0D4E9894333F}" sibTransId="{8C199BC3-DA0B-4A9A-A93B-24573C7C6AB6}"/>
    <dgm:cxn modelId="{37E25444-FBBE-4149-8905-A742F63A327A}" type="presOf" srcId="{BE359BA4-5DC7-451D-BB5F-2425A761BCF1}" destId="{C940F24C-781B-49B7-B7C0-A28A56EFB730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172579DF-6884-4D24-83B2-F31932A0E51F}" type="presOf" srcId="{122294DF-CD09-48B3-B6B2-DE756F129C3F}" destId="{ECBC3FB3-9583-403A-8498-CC4534D22DE6}" srcOrd="0" destOrd="0" presId="urn:microsoft.com/office/officeart/2005/8/layout/vList2"/>
    <dgm:cxn modelId="{47E99E34-1129-4E00-B440-2E42AB209B70}" type="presParOf" srcId="{C940F24C-781B-49B7-B7C0-A28A56EFB730}" destId="{3419E388-C59B-4A74-82BE-E0FBC0D7BF06}" srcOrd="0" destOrd="0" presId="urn:microsoft.com/office/officeart/2005/8/layout/vList2"/>
    <dgm:cxn modelId="{61055DB5-B131-4CCF-8003-5BBF612A7A03}" type="presParOf" srcId="{C940F24C-781B-49B7-B7C0-A28A56EFB730}" destId="{D5486848-855E-4B3E-94B2-972603B0E85E}" srcOrd="1" destOrd="0" presId="urn:microsoft.com/office/officeart/2005/8/layout/vList2"/>
    <dgm:cxn modelId="{432F1267-7506-44A1-BEFC-FD4E34C0B11A}" type="presParOf" srcId="{C940F24C-781B-49B7-B7C0-A28A56EFB730}" destId="{4D5BAC91-F684-4C1A-A51C-F195AAB63077}" srcOrd="2" destOrd="0" presId="urn:microsoft.com/office/officeart/2005/8/layout/vList2"/>
    <dgm:cxn modelId="{59EF9F66-4D80-4DB4-91D4-FED20510A06E}" type="presParOf" srcId="{C940F24C-781B-49B7-B7C0-A28A56EFB730}" destId="{ECBC3FB3-9583-403A-8498-CC4534D22DE6}" srcOrd="3" destOrd="0" presId="urn:microsoft.com/office/officeart/2005/8/layout/v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 custT="1"/>
      <dgm:spPr/>
      <dgm:t>
        <a:bodyPr/>
        <a:lstStyle/>
        <a:p>
          <a:r>
            <a:rPr lang="ru-RU" sz="1100" dirty="0" smtClean="0">
              <a:latin typeface="Arial Black" pitchFamily="34" charset="0"/>
            </a:rPr>
            <a:t>Потрачено</a:t>
          </a:r>
          <a:endParaRPr lang="ru-RU" sz="1100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142,9 тыс.руб.</a:t>
          </a:r>
          <a:endParaRPr lang="ru-RU" sz="1100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8344F354-89A4-454A-9454-1293CAA9A8D0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участников</a:t>
          </a:r>
          <a:endParaRPr lang="ru-RU" sz="1100" b="1" dirty="0">
            <a:latin typeface="Arial Black" pitchFamily="34" charset="0"/>
          </a:endParaRPr>
        </a:p>
      </dgm:t>
    </dgm:pt>
    <dgm:pt modelId="{AE0D59DA-96F1-445E-8456-0D4E9894333F}" type="parTrans" cxnId="{35ABA76D-5F1E-4E1D-8BA6-3E59322E0C4B}">
      <dgm:prSet/>
      <dgm:spPr/>
      <dgm:t>
        <a:bodyPr/>
        <a:lstStyle/>
        <a:p>
          <a:endParaRPr lang="ru-RU"/>
        </a:p>
      </dgm:t>
    </dgm:pt>
    <dgm:pt modelId="{8C199BC3-DA0B-4A9A-A93B-24573C7C6AB6}" type="sibTrans" cxnId="{35ABA76D-5F1E-4E1D-8BA6-3E59322E0C4B}">
      <dgm:prSet/>
      <dgm:spPr/>
      <dgm:t>
        <a:bodyPr/>
        <a:lstStyle/>
        <a:p>
          <a:endParaRPr lang="ru-RU"/>
        </a:p>
      </dgm:t>
    </dgm:pt>
    <dgm:pt modelId="{122294DF-CD09-48B3-B6B2-DE756F129C3F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149 человек</a:t>
          </a:r>
          <a:endParaRPr lang="ru-RU" sz="1100" dirty="0">
            <a:latin typeface="Arial Black" pitchFamily="34" charset="0"/>
          </a:endParaRPr>
        </a:p>
      </dgm:t>
    </dgm:pt>
    <dgm:pt modelId="{1C01D31E-6670-4FCF-9DC3-93A9800FB6BC}" type="parTrans" cxnId="{DA73DD39-BCBE-4843-952E-9B77528A6D6F}">
      <dgm:prSet/>
      <dgm:spPr/>
      <dgm:t>
        <a:bodyPr/>
        <a:lstStyle/>
        <a:p>
          <a:endParaRPr lang="ru-RU"/>
        </a:p>
      </dgm:t>
    </dgm:pt>
    <dgm:pt modelId="{DCC2BD94-DB72-4E55-9E30-C4A7296CF0E2}" type="sibTrans" cxnId="{DA73DD39-BCBE-4843-952E-9B77528A6D6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AC91-F684-4C1A-A51C-F195AAB63077}" type="pres">
      <dgm:prSet presAssocID="{8344F354-89A4-454A-9454-1293CAA9A8D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C3FB3-9583-403A-8498-CC4534D22DE6}" type="pres">
      <dgm:prSet presAssocID="{8344F354-89A4-454A-9454-1293CAA9A8D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2B6B6A-21B5-400E-95C3-AB56314C0543}" type="presOf" srcId="{DE1A0EC6-CF43-4201-A66F-588208BF2050}" destId="{3419E388-C59B-4A74-82BE-E0FBC0D7BF06}" srcOrd="0" destOrd="0" presId="urn:microsoft.com/office/officeart/2005/8/layout/vList2"/>
    <dgm:cxn modelId="{DA73DD39-BCBE-4843-952E-9B77528A6D6F}" srcId="{8344F354-89A4-454A-9454-1293CAA9A8D0}" destId="{122294DF-CD09-48B3-B6B2-DE756F129C3F}" srcOrd="0" destOrd="0" parTransId="{1C01D31E-6670-4FCF-9DC3-93A9800FB6BC}" sibTransId="{DCC2BD94-DB72-4E55-9E30-C4A7296CF0E2}"/>
    <dgm:cxn modelId="{6BFEFCAB-346F-4A6F-9CE4-6DAC35A482B9}" type="presOf" srcId="{04AD6FED-C4CB-4143-95DB-9466E2963AB6}" destId="{D5486848-855E-4B3E-94B2-972603B0E85E}" srcOrd="0" destOrd="0" presId="urn:microsoft.com/office/officeart/2005/8/layout/vList2"/>
    <dgm:cxn modelId="{5683D61B-D7B6-4A8D-B936-7E52DED78ACB}" type="presOf" srcId="{122294DF-CD09-48B3-B6B2-DE756F129C3F}" destId="{ECBC3FB3-9583-403A-8498-CC4534D22DE6}" srcOrd="0" destOrd="0" presId="urn:microsoft.com/office/officeart/2005/8/layout/vList2"/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35ABA76D-5F1E-4E1D-8BA6-3E59322E0C4B}" srcId="{BE359BA4-5DC7-451D-BB5F-2425A761BCF1}" destId="{8344F354-89A4-454A-9454-1293CAA9A8D0}" srcOrd="1" destOrd="0" parTransId="{AE0D59DA-96F1-445E-8456-0D4E9894333F}" sibTransId="{8C199BC3-DA0B-4A9A-A93B-24573C7C6AB6}"/>
    <dgm:cxn modelId="{ADF8896F-23B9-4FD1-B092-9D7F4DC631BB}" type="presOf" srcId="{BE359BA4-5DC7-451D-BB5F-2425A761BCF1}" destId="{C940F24C-781B-49B7-B7C0-A28A56EFB730}" srcOrd="0" destOrd="0" presId="urn:microsoft.com/office/officeart/2005/8/layout/vList2"/>
    <dgm:cxn modelId="{F95D12E3-DA73-4CC5-AE41-60389ED849C6}" type="presOf" srcId="{8344F354-89A4-454A-9454-1293CAA9A8D0}" destId="{4D5BAC91-F684-4C1A-A51C-F195AAB63077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84729096-4937-4F18-BF2E-1E380352E6DB}" type="presParOf" srcId="{C940F24C-781B-49B7-B7C0-A28A56EFB730}" destId="{3419E388-C59B-4A74-82BE-E0FBC0D7BF06}" srcOrd="0" destOrd="0" presId="urn:microsoft.com/office/officeart/2005/8/layout/vList2"/>
    <dgm:cxn modelId="{162F5918-D30C-4E14-9AFF-57E08C2415EB}" type="presParOf" srcId="{C940F24C-781B-49B7-B7C0-A28A56EFB730}" destId="{D5486848-855E-4B3E-94B2-972603B0E85E}" srcOrd="1" destOrd="0" presId="urn:microsoft.com/office/officeart/2005/8/layout/vList2"/>
    <dgm:cxn modelId="{CF6B7F1A-9C3D-4E30-99D4-4BE451A176E4}" type="presParOf" srcId="{C940F24C-781B-49B7-B7C0-A28A56EFB730}" destId="{4D5BAC91-F684-4C1A-A51C-F195AAB63077}" srcOrd="2" destOrd="0" presId="urn:microsoft.com/office/officeart/2005/8/layout/vList2"/>
    <dgm:cxn modelId="{2C6CB7F5-8BB6-4D60-9982-3F4DD7FD61B4}" type="presParOf" srcId="{C940F24C-781B-49B7-B7C0-A28A56EFB730}" destId="{ECBC3FB3-9583-403A-8498-CC4534D22DE6}" srcOrd="3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 custT="1"/>
      <dgm:spPr/>
      <dgm:t>
        <a:bodyPr/>
        <a:lstStyle/>
        <a:p>
          <a:r>
            <a:rPr lang="ru-RU" sz="1100" dirty="0" smtClean="0">
              <a:latin typeface="Arial Black" pitchFamily="34" charset="0"/>
            </a:rPr>
            <a:t>Потрачено</a:t>
          </a:r>
          <a:endParaRPr lang="ru-RU" sz="1100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7,3 тыс</a:t>
          </a:r>
          <a:r>
            <a:rPr lang="ru-RU" sz="1100" b="1" smtClean="0">
              <a:latin typeface="Arial Black" pitchFamily="34" charset="0"/>
            </a:rPr>
            <a:t>. руб</a:t>
          </a:r>
          <a:endParaRPr lang="ru-RU" sz="1100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8344F354-89A4-454A-9454-1293CAA9A8D0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участников</a:t>
          </a:r>
          <a:endParaRPr lang="ru-RU" sz="1100" b="1" dirty="0">
            <a:latin typeface="Arial Black" pitchFamily="34" charset="0"/>
          </a:endParaRPr>
        </a:p>
      </dgm:t>
    </dgm:pt>
    <dgm:pt modelId="{AE0D59DA-96F1-445E-8456-0D4E9894333F}" type="parTrans" cxnId="{35ABA76D-5F1E-4E1D-8BA6-3E59322E0C4B}">
      <dgm:prSet/>
      <dgm:spPr/>
      <dgm:t>
        <a:bodyPr/>
        <a:lstStyle/>
        <a:p>
          <a:endParaRPr lang="ru-RU"/>
        </a:p>
      </dgm:t>
    </dgm:pt>
    <dgm:pt modelId="{8C199BC3-DA0B-4A9A-A93B-24573C7C6AB6}" type="sibTrans" cxnId="{35ABA76D-5F1E-4E1D-8BA6-3E59322E0C4B}">
      <dgm:prSet/>
      <dgm:spPr/>
      <dgm:t>
        <a:bodyPr/>
        <a:lstStyle/>
        <a:p>
          <a:endParaRPr lang="ru-RU"/>
        </a:p>
      </dgm:t>
    </dgm:pt>
    <dgm:pt modelId="{122294DF-CD09-48B3-B6B2-DE756F129C3F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10 человек</a:t>
          </a:r>
          <a:endParaRPr lang="ru-RU" sz="1100" dirty="0">
            <a:latin typeface="Arial Black" pitchFamily="34" charset="0"/>
          </a:endParaRPr>
        </a:p>
      </dgm:t>
    </dgm:pt>
    <dgm:pt modelId="{1C01D31E-6670-4FCF-9DC3-93A9800FB6BC}" type="parTrans" cxnId="{DA73DD39-BCBE-4843-952E-9B77528A6D6F}">
      <dgm:prSet/>
      <dgm:spPr/>
      <dgm:t>
        <a:bodyPr/>
        <a:lstStyle/>
        <a:p>
          <a:endParaRPr lang="ru-RU"/>
        </a:p>
      </dgm:t>
    </dgm:pt>
    <dgm:pt modelId="{DCC2BD94-DB72-4E55-9E30-C4A7296CF0E2}" type="sibTrans" cxnId="{DA73DD39-BCBE-4843-952E-9B77528A6D6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AC91-F684-4C1A-A51C-F195AAB63077}" type="pres">
      <dgm:prSet presAssocID="{8344F354-89A4-454A-9454-1293CAA9A8D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C3FB3-9583-403A-8498-CC4534D22DE6}" type="pres">
      <dgm:prSet presAssocID="{8344F354-89A4-454A-9454-1293CAA9A8D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6E3743-8EAB-4D7D-A345-80EDD7EC8311}" type="presOf" srcId="{04AD6FED-C4CB-4143-95DB-9466E2963AB6}" destId="{D5486848-855E-4B3E-94B2-972603B0E85E}" srcOrd="0" destOrd="0" presId="urn:microsoft.com/office/officeart/2005/8/layout/vList2"/>
    <dgm:cxn modelId="{DA73DD39-BCBE-4843-952E-9B77528A6D6F}" srcId="{8344F354-89A4-454A-9454-1293CAA9A8D0}" destId="{122294DF-CD09-48B3-B6B2-DE756F129C3F}" srcOrd="0" destOrd="0" parTransId="{1C01D31E-6670-4FCF-9DC3-93A9800FB6BC}" sibTransId="{DCC2BD94-DB72-4E55-9E30-C4A7296CF0E2}"/>
    <dgm:cxn modelId="{F77AB37B-50D9-45FC-8A36-C04D56010E8F}" type="presOf" srcId="{DE1A0EC6-CF43-4201-A66F-588208BF2050}" destId="{3419E388-C59B-4A74-82BE-E0FBC0D7BF06}" srcOrd="0" destOrd="0" presId="urn:microsoft.com/office/officeart/2005/8/layout/vList2"/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1B49A204-8BAC-437E-B167-EA978F668F4E}" type="presOf" srcId="{BE359BA4-5DC7-451D-BB5F-2425A761BCF1}" destId="{C940F24C-781B-49B7-B7C0-A28A56EFB730}" srcOrd="0" destOrd="0" presId="urn:microsoft.com/office/officeart/2005/8/layout/vList2"/>
    <dgm:cxn modelId="{35ABA76D-5F1E-4E1D-8BA6-3E59322E0C4B}" srcId="{BE359BA4-5DC7-451D-BB5F-2425A761BCF1}" destId="{8344F354-89A4-454A-9454-1293CAA9A8D0}" srcOrd="1" destOrd="0" parTransId="{AE0D59DA-96F1-445E-8456-0D4E9894333F}" sibTransId="{8C199BC3-DA0B-4A9A-A93B-24573C7C6AB6}"/>
    <dgm:cxn modelId="{F30430B0-1662-4760-AA85-51648CDA0E14}" type="presOf" srcId="{8344F354-89A4-454A-9454-1293CAA9A8D0}" destId="{4D5BAC91-F684-4C1A-A51C-F195AAB63077}" srcOrd="0" destOrd="0" presId="urn:microsoft.com/office/officeart/2005/8/layout/vList2"/>
    <dgm:cxn modelId="{7B93C0B4-4317-483C-BB77-F555DDD910F8}" type="presOf" srcId="{122294DF-CD09-48B3-B6B2-DE756F129C3F}" destId="{ECBC3FB3-9583-403A-8498-CC4534D22DE6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2A46A5CF-F453-4B5A-A6DF-3466314625BB}" type="presParOf" srcId="{C940F24C-781B-49B7-B7C0-A28A56EFB730}" destId="{3419E388-C59B-4A74-82BE-E0FBC0D7BF06}" srcOrd="0" destOrd="0" presId="urn:microsoft.com/office/officeart/2005/8/layout/vList2"/>
    <dgm:cxn modelId="{48963483-51AD-4971-BEE3-56AB29BE5E65}" type="presParOf" srcId="{C940F24C-781B-49B7-B7C0-A28A56EFB730}" destId="{D5486848-855E-4B3E-94B2-972603B0E85E}" srcOrd="1" destOrd="0" presId="urn:microsoft.com/office/officeart/2005/8/layout/vList2"/>
    <dgm:cxn modelId="{3A2CD923-DA3A-45DA-BF66-27CD87B28971}" type="presParOf" srcId="{C940F24C-781B-49B7-B7C0-A28A56EFB730}" destId="{4D5BAC91-F684-4C1A-A51C-F195AAB63077}" srcOrd="2" destOrd="0" presId="urn:microsoft.com/office/officeart/2005/8/layout/vList2"/>
    <dgm:cxn modelId="{AA8AE318-D053-4102-B8E1-926D45B5C466}" type="presParOf" srcId="{C940F24C-781B-49B7-B7C0-A28A56EFB730}" destId="{ECBC3FB3-9583-403A-8498-CC4534D22DE6}" srcOrd="3" destOrd="0" presId="urn:microsoft.com/office/officeart/2005/8/layout/vList2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E249E7D-D110-459F-962A-7A4B8F75B445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875EB32-7194-437C-A249-777A4B162787}">
      <dgm:prSet phldrT="[Текст]"/>
      <dgm:spPr/>
      <dgm:t>
        <a:bodyPr/>
        <a:lstStyle/>
        <a:p>
          <a:endParaRPr lang="ru-RU" dirty="0"/>
        </a:p>
      </dgm:t>
    </dgm:pt>
    <dgm:pt modelId="{F1BC4C3E-265A-4253-91BC-28B47BFAED4D}" type="parTrans" cxnId="{10589BD9-38EA-49E2-B2B2-CDFD8902DEC1}">
      <dgm:prSet/>
      <dgm:spPr/>
      <dgm:t>
        <a:bodyPr/>
        <a:lstStyle/>
        <a:p>
          <a:endParaRPr lang="ru-RU"/>
        </a:p>
      </dgm:t>
    </dgm:pt>
    <dgm:pt modelId="{2F9ABCCA-9CDD-4324-87D0-61549634A517}" type="sibTrans" cxnId="{10589BD9-38EA-49E2-B2B2-CDFD8902DEC1}">
      <dgm:prSet/>
      <dgm:spPr/>
      <dgm:t>
        <a:bodyPr/>
        <a:lstStyle/>
        <a:p>
          <a:endParaRPr lang="ru-RU"/>
        </a:p>
      </dgm:t>
    </dgm:pt>
    <dgm:pt modelId="{2FAB2FF0-54B1-41C5-AA55-1CB19BF06635}">
      <dgm:prSet phldrT="[Текст]" custT="1"/>
      <dgm:spPr/>
      <dgm:t>
        <a:bodyPr/>
        <a:lstStyle/>
        <a:p>
          <a:pPr algn="just"/>
          <a:r>
            <a:rPr lang="ru-RU" sz="1000" b="1" dirty="0" smtClean="0">
              <a:latin typeface="Bahnschrift Condensed" pitchFamily="34" charset="0"/>
              <a:cs typeface="Andalus" pitchFamily="18" charset="-78"/>
            </a:rPr>
            <a:t>Одним из наиболее значимых проектов, реализованных на территории Муниципального образования </a:t>
          </a:r>
          <a:r>
            <a:rPr lang="ru-RU" sz="1000" b="1" dirty="0" err="1" smtClean="0">
              <a:latin typeface="Bahnschrift Condensed" pitchFamily="34" charset="0"/>
              <a:cs typeface="Andalus" pitchFamily="18" charset="-78"/>
            </a:rPr>
            <a:t>Лиговка-Ямская</a:t>
          </a:r>
          <a:r>
            <a:rPr lang="ru-RU" sz="1000" b="1" dirty="0" smtClean="0">
              <a:latin typeface="Bahnschrift Condensed" pitchFamily="34" charset="0"/>
              <a:cs typeface="Andalus" pitchFamily="18" charset="-78"/>
            </a:rPr>
            <a:t> в 2018 году, были работы по ландшафтному дизайну и озеленению </a:t>
          </a:r>
          <a:r>
            <a:rPr lang="ru-RU" sz="1000" b="1" dirty="0" err="1" smtClean="0">
              <a:latin typeface="Bahnschrift Condensed" pitchFamily="34" charset="0"/>
              <a:cs typeface="Andalus" pitchFamily="18" charset="-78"/>
            </a:rPr>
            <a:t>внутридворовой</a:t>
          </a:r>
          <a:r>
            <a:rPr lang="ru-RU" sz="1000" b="1" dirty="0" smtClean="0">
              <a:latin typeface="Bahnschrift Condensed" pitchFamily="34" charset="0"/>
              <a:cs typeface="Andalus" pitchFamily="18" charset="-78"/>
            </a:rPr>
            <a:t> территории в границах домов 26-28 и 30а по ул. Черняховского с высадкой </a:t>
          </a:r>
          <a:br>
            <a:rPr lang="ru-RU" sz="1000" b="1" dirty="0" smtClean="0">
              <a:latin typeface="Bahnschrift Condensed" pitchFamily="34" charset="0"/>
              <a:cs typeface="Andalus" pitchFamily="18" charset="-78"/>
            </a:rPr>
          </a:br>
          <a:r>
            <a:rPr lang="ru-RU" sz="1000" b="1" dirty="0" smtClean="0">
              <a:latin typeface="Bahnschrift Condensed" pitchFamily="34" charset="0"/>
              <a:cs typeface="Andalus" pitchFamily="18" charset="-78"/>
            </a:rPr>
            <a:t>4 деревьев,  721  куста и большого количества цветов.</a:t>
          </a:r>
          <a:endParaRPr lang="ru-RU" sz="1000" b="1" dirty="0">
            <a:latin typeface="Bahnschrift Condensed" pitchFamily="34" charset="0"/>
            <a:cs typeface="Andalus" pitchFamily="18" charset="-78"/>
          </a:endParaRPr>
        </a:p>
      </dgm:t>
    </dgm:pt>
    <dgm:pt modelId="{621226C3-28E3-4603-B272-6672D9AA1893}" type="parTrans" cxnId="{117825ED-5D35-4767-9CB7-8F4EFEB9136B}">
      <dgm:prSet/>
      <dgm:spPr/>
      <dgm:t>
        <a:bodyPr/>
        <a:lstStyle/>
        <a:p>
          <a:endParaRPr lang="ru-RU"/>
        </a:p>
      </dgm:t>
    </dgm:pt>
    <dgm:pt modelId="{72FA8C44-3498-432C-8BD0-06549D769B1D}" type="sibTrans" cxnId="{117825ED-5D35-4767-9CB7-8F4EFEB9136B}">
      <dgm:prSet/>
      <dgm:spPr/>
      <dgm:t>
        <a:bodyPr/>
        <a:lstStyle/>
        <a:p>
          <a:endParaRPr lang="ru-RU"/>
        </a:p>
      </dgm:t>
    </dgm:pt>
    <dgm:pt modelId="{3B869F85-0FF9-4A50-A909-2AB3F14F4E7B}" type="pres">
      <dgm:prSet presAssocID="{0E249E7D-D110-459F-962A-7A4B8F75B44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E752AC5-A70C-439D-B125-B6BFF35FF70B}" type="pres">
      <dgm:prSet presAssocID="{C875EB32-7194-437C-A249-777A4B162787}" presName="linNode" presStyleCnt="0"/>
      <dgm:spPr/>
    </dgm:pt>
    <dgm:pt modelId="{7AACFAA4-A287-44ED-B06F-A72C53F1D96D}" type="pres">
      <dgm:prSet presAssocID="{C875EB32-7194-437C-A249-777A4B162787}" presName="parentShp" presStyleLbl="node1" presStyleIdx="0" presStyleCnt="1" custScaleX="38954" custLinFactNeighborX="-194" custLinFactNeighborY="25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D56058-F45F-4D5E-88B8-4B738EFAB522}" type="pres">
      <dgm:prSet presAssocID="{C875EB32-7194-437C-A249-777A4B162787}" presName="childShp" presStyleLbl="bgAccFollowNode1" presStyleIdx="0" presStyleCnt="1" custScaleX="140310" custLinFactNeighborX="-4361" custLinFactNeighborY="-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589BD9-38EA-49E2-B2B2-CDFD8902DEC1}" srcId="{0E249E7D-D110-459F-962A-7A4B8F75B445}" destId="{C875EB32-7194-437C-A249-777A4B162787}" srcOrd="0" destOrd="0" parTransId="{F1BC4C3E-265A-4253-91BC-28B47BFAED4D}" sibTransId="{2F9ABCCA-9CDD-4324-87D0-61549634A517}"/>
    <dgm:cxn modelId="{810B42C3-2BA1-4CA2-B0EA-15311B760C8B}" type="presOf" srcId="{2FAB2FF0-54B1-41C5-AA55-1CB19BF06635}" destId="{E6D56058-F45F-4D5E-88B8-4B738EFAB522}" srcOrd="0" destOrd="0" presId="urn:microsoft.com/office/officeart/2005/8/layout/vList6"/>
    <dgm:cxn modelId="{E3672A7B-828C-41DA-A7E7-70B9C1AFD425}" type="presOf" srcId="{0E249E7D-D110-459F-962A-7A4B8F75B445}" destId="{3B869F85-0FF9-4A50-A909-2AB3F14F4E7B}" srcOrd="0" destOrd="0" presId="urn:microsoft.com/office/officeart/2005/8/layout/vList6"/>
    <dgm:cxn modelId="{B1B17790-C193-4A0E-BEE4-4FC96CB408F5}" type="presOf" srcId="{C875EB32-7194-437C-A249-777A4B162787}" destId="{7AACFAA4-A287-44ED-B06F-A72C53F1D96D}" srcOrd="0" destOrd="0" presId="urn:microsoft.com/office/officeart/2005/8/layout/vList6"/>
    <dgm:cxn modelId="{117825ED-5D35-4767-9CB7-8F4EFEB9136B}" srcId="{C875EB32-7194-437C-A249-777A4B162787}" destId="{2FAB2FF0-54B1-41C5-AA55-1CB19BF06635}" srcOrd="0" destOrd="0" parTransId="{621226C3-28E3-4603-B272-6672D9AA1893}" sibTransId="{72FA8C44-3498-432C-8BD0-06549D769B1D}"/>
    <dgm:cxn modelId="{CE47AEF3-9037-4917-9A99-81611F8CEC4B}" type="presParOf" srcId="{3B869F85-0FF9-4A50-A909-2AB3F14F4E7B}" destId="{9E752AC5-A70C-439D-B125-B6BFF35FF70B}" srcOrd="0" destOrd="0" presId="urn:microsoft.com/office/officeart/2005/8/layout/vList6"/>
    <dgm:cxn modelId="{0189829B-706D-4C76-BC6E-C4844B94FB41}" type="presParOf" srcId="{9E752AC5-A70C-439D-B125-B6BFF35FF70B}" destId="{7AACFAA4-A287-44ED-B06F-A72C53F1D96D}" srcOrd="0" destOrd="0" presId="urn:microsoft.com/office/officeart/2005/8/layout/vList6"/>
    <dgm:cxn modelId="{93193F19-54F0-41F8-983F-953FFC30964F}" type="presParOf" srcId="{9E752AC5-A70C-439D-B125-B6BFF35FF70B}" destId="{E6D56058-F45F-4D5E-88B8-4B738EFAB522}" srcOrd="1" destOrd="0" presId="urn:microsoft.com/office/officeart/2005/8/layout/vList6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 custT="1"/>
      <dgm:spPr/>
      <dgm:t>
        <a:bodyPr/>
        <a:lstStyle/>
        <a:p>
          <a:r>
            <a:rPr lang="ru-RU" sz="1100" dirty="0" smtClean="0">
              <a:latin typeface="Arial Black" pitchFamily="34" charset="0"/>
            </a:rPr>
            <a:t>Потрачено</a:t>
          </a:r>
          <a:endParaRPr lang="ru-RU" sz="1100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 custT="1"/>
      <dgm:spPr/>
      <dgm:t>
        <a:bodyPr/>
        <a:lstStyle/>
        <a:p>
          <a:pPr algn="ctr"/>
          <a:r>
            <a:rPr lang="ru-RU" sz="1100" b="1" dirty="0" smtClean="0">
              <a:latin typeface="Arial Black" pitchFamily="34" charset="0"/>
            </a:rPr>
            <a:t>3 127,3 тыс. руб.</a:t>
          </a:r>
          <a:endParaRPr lang="ru-RU" sz="1100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1" custScaleX="78571" custScaleY="658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2E44A8-1464-4097-BC68-15E751353375}" type="presOf" srcId="{DE1A0EC6-CF43-4201-A66F-588208BF2050}" destId="{3419E388-C59B-4A74-82BE-E0FBC0D7BF06}" srcOrd="0" destOrd="0" presId="urn:microsoft.com/office/officeart/2005/8/layout/vList2"/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0AB02B0E-4C56-4501-A578-91A0B79F6FDB}" type="presOf" srcId="{BE359BA4-5DC7-451D-BB5F-2425A761BCF1}" destId="{C940F24C-781B-49B7-B7C0-A28A56EFB730}" srcOrd="0" destOrd="0" presId="urn:microsoft.com/office/officeart/2005/8/layout/vList2"/>
    <dgm:cxn modelId="{672EF933-2EF3-4B1B-924C-F31895393C53}" type="presOf" srcId="{04AD6FED-C4CB-4143-95DB-9466E2963AB6}" destId="{D5486848-855E-4B3E-94B2-972603B0E85E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68F45D88-A71B-4F5C-95C8-D386AB7E49FF}" type="presParOf" srcId="{C940F24C-781B-49B7-B7C0-A28A56EFB730}" destId="{3419E388-C59B-4A74-82BE-E0FBC0D7BF06}" srcOrd="0" destOrd="0" presId="urn:microsoft.com/office/officeart/2005/8/layout/vList2"/>
    <dgm:cxn modelId="{7385EC46-A42C-489B-9114-388526A35765}" type="presParOf" srcId="{C940F24C-781B-49B7-B7C0-A28A56EFB730}" destId="{D5486848-855E-4B3E-94B2-972603B0E85E}" srcOrd="1" destOrd="0" presId="urn:microsoft.com/office/officeart/2005/8/layout/vList2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359BA4-5DC7-451D-BB5F-2425A761BCF1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E1A0EC6-CF43-4201-A66F-588208BF2050}">
      <dgm:prSet phldrT="[Текст]" custT="1"/>
      <dgm:spPr/>
      <dgm:t>
        <a:bodyPr/>
        <a:lstStyle/>
        <a:p>
          <a:r>
            <a:rPr lang="ru-RU" sz="1100" dirty="0" smtClean="0">
              <a:latin typeface="Arial Black" pitchFamily="34" charset="0"/>
            </a:rPr>
            <a:t>Потрачено</a:t>
          </a:r>
          <a:endParaRPr lang="ru-RU" sz="1100" dirty="0">
            <a:latin typeface="Arial Black" pitchFamily="34" charset="0"/>
          </a:endParaRPr>
        </a:p>
      </dgm:t>
    </dgm:pt>
    <dgm:pt modelId="{4D6B7550-83E4-471F-AFD9-ECF865DB7DFF}" type="parTrans" cxnId="{C7094E4A-3DEF-4761-A08B-6AE61B9155EA}">
      <dgm:prSet/>
      <dgm:spPr/>
      <dgm:t>
        <a:bodyPr/>
        <a:lstStyle/>
        <a:p>
          <a:endParaRPr lang="ru-RU"/>
        </a:p>
      </dgm:t>
    </dgm:pt>
    <dgm:pt modelId="{7A356DEE-704D-4AB2-923F-73C832E2DF57}" type="sibTrans" cxnId="{C7094E4A-3DEF-4761-A08B-6AE61B9155EA}">
      <dgm:prSet/>
      <dgm:spPr/>
      <dgm:t>
        <a:bodyPr/>
        <a:lstStyle/>
        <a:p>
          <a:endParaRPr lang="ru-RU"/>
        </a:p>
      </dgm:t>
    </dgm:pt>
    <dgm:pt modelId="{04AD6FED-C4CB-4143-95DB-9466E2963AB6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129 тыс. руб.</a:t>
          </a:r>
          <a:endParaRPr lang="ru-RU" sz="1100" b="1" dirty="0">
            <a:latin typeface="Arial Black" pitchFamily="34" charset="0"/>
          </a:endParaRPr>
        </a:p>
      </dgm:t>
    </dgm:pt>
    <dgm:pt modelId="{83DD7E97-ACE3-43FE-B016-2E71E589A967}" type="parTrans" cxnId="{869EF628-106B-47B3-A2E9-EF66777A605F}">
      <dgm:prSet/>
      <dgm:spPr/>
      <dgm:t>
        <a:bodyPr/>
        <a:lstStyle/>
        <a:p>
          <a:endParaRPr lang="ru-RU"/>
        </a:p>
      </dgm:t>
    </dgm:pt>
    <dgm:pt modelId="{6DA0A4BA-F1E0-4315-8975-00EF44485BA3}" type="sibTrans" cxnId="{869EF628-106B-47B3-A2E9-EF66777A605F}">
      <dgm:prSet/>
      <dgm:spPr/>
      <dgm:t>
        <a:bodyPr/>
        <a:lstStyle/>
        <a:p>
          <a:endParaRPr lang="ru-RU"/>
        </a:p>
      </dgm:t>
    </dgm:pt>
    <dgm:pt modelId="{8344F354-89A4-454A-9454-1293CAA9A8D0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Количество участников</a:t>
          </a:r>
          <a:endParaRPr lang="ru-RU" sz="1100" b="1" dirty="0">
            <a:latin typeface="Arial Black" pitchFamily="34" charset="0"/>
          </a:endParaRPr>
        </a:p>
      </dgm:t>
    </dgm:pt>
    <dgm:pt modelId="{AE0D59DA-96F1-445E-8456-0D4E9894333F}" type="parTrans" cxnId="{35ABA76D-5F1E-4E1D-8BA6-3E59322E0C4B}">
      <dgm:prSet/>
      <dgm:spPr/>
      <dgm:t>
        <a:bodyPr/>
        <a:lstStyle/>
        <a:p>
          <a:endParaRPr lang="ru-RU"/>
        </a:p>
      </dgm:t>
    </dgm:pt>
    <dgm:pt modelId="{8C199BC3-DA0B-4A9A-A93B-24573C7C6AB6}" type="sibTrans" cxnId="{35ABA76D-5F1E-4E1D-8BA6-3E59322E0C4B}">
      <dgm:prSet/>
      <dgm:spPr/>
      <dgm:t>
        <a:bodyPr/>
        <a:lstStyle/>
        <a:p>
          <a:endParaRPr lang="ru-RU"/>
        </a:p>
      </dgm:t>
    </dgm:pt>
    <dgm:pt modelId="{122294DF-CD09-48B3-B6B2-DE756F129C3F}">
      <dgm:prSet phldrT="[Текст]" custT="1"/>
      <dgm:spPr/>
      <dgm:t>
        <a:bodyPr/>
        <a:lstStyle/>
        <a:p>
          <a:r>
            <a:rPr lang="ru-RU" sz="1100" b="1" dirty="0" smtClean="0">
              <a:latin typeface="Arial Black" pitchFamily="34" charset="0"/>
            </a:rPr>
            <a:t>150 человек</a:t>
          </a:r>
          <a:endParaRPr lang="ru-RU" sz="1100" dirty="0">
            <a:latin typeface="Arial Black" pitchFamily="34" charset="0"/>
          </a:endParaRPr>
        </a:p>
      </dgm:t>
    </dgm:pt>
    <dgm:pt modelId="{1C01D31E-6670-4FCF-9DC3-93A9800FB6BC}" type="parTrans" cxnId="{DA73DD39-BCBE-4843-952E-9B77528A6D6F}">
      <dgm:prSet/>
      <dgm:spPr/>
      <dgm:t>
        <a:bodyPr/>
        <a:lstStyle/>
        <a:p>
          <a:endParaRPr lang="ru-RU"/>
        </a:p>
      </dgm:t>
    </dgm:pt>
    <dgm:pt modelId="{DCC2BD94-DB72-4E55-9E30-C4A7296CF0E2}" type="sibTrans" cxnId="{DA73DD39-BCBE-4843-952E-9B77528A6D6F}">
      <dgm:prSet/>
      <dgm:spPr/>
      <dgm:t>
        <a:bodyPr/>
        <a:lstStyle/>
        <a:p>
          <a:endParaRPr lang="ru-RU"/>
        </a:p>
      </dgm:t>
    </dgm:pt>
    <dgm:pt modelId="{C940F24C-781B-49B7-B7C0-A28A56EFB730}" type="pres">
      <dgm:prSet presAssocID="{BE359BA4-5DC7-451D-BB5F-2425A761BC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19E388-C59B-4A74-82BE-E0FBC0D7BF06}" type="pres">
      <dgm:prSet presAssocID="{DE1A0EC6-CF43-4201-A66F-588208BF205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86848-855E-4B3E-94B2-972603B0E85E}" type="pres">
      <dgm:prSet presAssocID="{DE1A0EC6-CF43-4201-A66F-588208BF205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BAC91-F684-4C1A-A51C-F195AAB63077}" type="pres">
      <dgm:prSet presAssocID="{8344F354-89A4-454A-9454-1293CAA9A8D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BC3FB3-9583-403A-8498-CC4534D22DE6}" type="pres">
      <dgm:prSet presAssocID="{8344F354-89A4-454A-9454-1293CAA9A8D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E5141C-D32E-47A8-8996-E6D2463E892D}" type="presOf" srcId="{DE1A0EC6-CF43-4201-A66F-588208BF2050}" destId="{3419E388-C59B-4A74-82BE-E0FBC0D7BF06}" srcOrd="0" destOrd="0" presId="urn:microsoft.com/office/officeart/2005/8/layout/vList2"/>
    <dgm:cxn modelId="{DA73DD39-BCBE-4843-952E-9B77528A6D6F}" srcId="{8344F354-89A4-454A-9454-1293CAA9A8D0}" destId="{122294DF-CD09-48B3-B6B2-DE756F129C3F}" srcOrd="0" destOrd="0" parTransId="{1C01D31E-6670-4FCF-9DC3-93A9800FB6BC}" sibTransId="{DCC2BD94-DB72-4E55-9E30-C4A7296CF0E2}"/>
    <dgm:cxn modelId="{C7094E4A-3DEF-4761-A08B-6AE61B9155EA}" srcId="{BE359BA4-5DC7-451D-BB5F-2425A761BCF1}" destId="{DE1A0EC6-CF43-4201-A66F-588208BF2050}" srcOrd="0" destOrd="0" parTransId="{4D6B7550-83E4-471F-AFD9-ECF865DB7DFF}" sibTransId="{7A356DEE-704D-4AB2-923F-73C832E2DF57}"/>
    <dgm:cxn modelId="{A60570D4-1D91-445A-9C54-917DB6D33BD4}" type="presOf" srcId="{122294DF-CD09-48B3-B6B2-DE756F129C3F}" destId="{ECBC3FB3-9583-403A-8498-CC4534D22DE6}" srcOrd="0" destOrd="0" presId="urn:microsoft.com/office/officeart/2005/8/layout/vList2"/>
    <dgm:cxn modelId="{35ABA76D-5F1E-4E1D-8BA6-3E59322E0C4B}" srcId="{BE359BA4-5DC7-451D-BB5F-2425A761BCF1}" destId="{8344F354-89A4-454A-9454-1293CAA9A8D0}" srcOrd="1" destOrd="0" parTransId="{AE0D59DA-96F1-445E-8456-0D4E9894333F}" sibTransId="{8C199BC3-DA0B-4A9A-A93B-24573C7C6AB6}"/>
    <dgm:cxn modelId="{C62B3904-BE61-499D-988D-D6287CED2CB1}" type="presOf" srcId="{8344F354-89A4-454A-9454-1293CAA9A8D0}" destId="{4D5BAC91-F684-4C1A-A51C-F195AAB63077}" srcOrd="0" destOrd="0" presId="urn:microsoft.com/office/officeart/2005/8/layout/vList2"/>
    <dgm:cxn modelId="{A7FE9643-3342-46DA-9B06-B540DA6AAF58}" type="presOf" srcId="{04AD6FED-C4CB-4143-95DB-9466E2963AB6}" destId="{D5486848-855E-4B3E-94B2-972603B0E85E}" srcOrd="0" destOrd="0" presId="urn:microsoft.com/office/officeart/2005/8/layout/vList2"/>
    <dgm:cxn modelId="{869EF628-106B-47B3-A2E9-EF66777A605F}" srcId="{DE1A0EC6-CF43-4201-A66F-588208BF2050}" destId="{04AD6FED-C4CB-4143-95DB-9466E2963AB6}" srcOrd="0" destOrd="0" parTransId="{83DD7E97-ACE3-43FE-B016-2E71E589A967}" sibTransId="{6DA0A4BA-F1E0-4315-8975-00EF44485BA3}"/>
    <dgm:cxn modelId="{B3388CDE-5200-4482-A944-81BA99578C1C}" type="presOf" srcId="{BE359BA4-5DC7-451D-BB5F-2425A761BCF1}" destId="{C940F24C-781B-49B7-B7C0-A28A56EFB730}" srcOrd="0" destOrd="0" presId="urn:microsoft.com/office/officeart/2005/8/layout/vList2"/>
    <dgm:cxn modelId="{B1E3D210-B786-4418-882B-0DE6C63CF566}" type="presParOf" srcId="{C940F24C-781B-49B7-B7C0-A28A56EFB730}" destId="{3419E388-C59B-4A74-82BE-E0FBC0D7BF06}" srcOrd="0" destOrd="0" presId="urn:microsoft.com/office/officeart/2005/8/layout/vList2"/>
    <dgm:cxn modelId="{0C966D23-B8BD-42D5-BB77-71110EABD1AB}" type="presParOf" srcId="{C940F24C-781B-49B7-B7C0-A28A56EFB730}" destId="{D5486848-855E-4B3E-94B2-972603B0E85E}" srcOrd="1" destOrd="0" presId="urn:microsoft.com/office/officeart/2005/8/layout/vList2"/>
    <dgm:cxn modelId="{0E8CD35A-E6C0-4091-9D62-98BE5895C9D2}" type="presParOf" srcId="{C940F24C-781B-49B7-B7C0-A28A56EFB730}" destId="{4D5BAC91-F684-4C1A-A51C-F195AAB63077}" srcOrd="2" destOrd="0" presId="urn:microsoft.com/office/officeart/2005/8/layout/vList2"/>
    <dgm:cxn modelId="{889EB269-6E06-4F0D-83ED-FEDCC4721163}" type="presParOf" srcId="{C940F24C-781B-49B7-B7C0-A28A56EFB730}" destId="{ECBC3FB3-9583-403A-8498-CC4534D22DE6}" srcOrd="3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409" y="0"/>
            <a:ext cx="4302231" cy="339884"/>
          </a:xfrm>
          <a:prstGeom prst="rect">
            <a:avLst/>
          </a:prstGeom>
        </p:spPr>
        <p:txBody>
          <a:bodyPr vert="horz" lIns="80284" tIns="40142" rIns="80284" bIns="40142" rtlCol="0"/>
          <a:lstStyle>
            <a:lvl1pPr algn="r">
              <a:defRPr sz="1100"/>
            </a:lvl1pPr>
          </a:lstStyle>
          <a:p>
            <a:fld id="{FCA91F85-C9C6-40AB-A2A3-1EC0069A0ACC}" type="datetimeFigureOut">
              <a:rPr lang="ru-RU" smtClean="0"/>
              <a:pPr/>
              <a:t>10.04.2019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0284" tIns="40142" rIns="80284" bIns="4014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5"/>
            <a:ext cx="7942580" cy="3058954"/>
          </a:xfrm>
          <a:prstGeom prst="rect">
            <a:avLst/>
          </a:prstGeom>
        </p:spPr>
        <p:txBody>
          <a:bodyPr vert="horz" lIns="80284" tIns="40142" rIns="80284" bIns="401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2231" cy="33988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409" y="6456218"/>
            <a:ext cx="4302231" cy="339884"/>
          </a:xfrm>
          <a:prstGeom prst="rect">
            <a:avLst/>
          </a:prstGeom>
        </p:spPr>
        <p:txBody>
          <a:bodyPr vert="horz" lIns="80284" tIns="40142" rIns="80284" bIns="40142" rtlCol="0" anchor="b"/>
          <a:lstStyle>
            <a:lvl1pPr algn="r">
              <a:defRPr sz="1100"/>
            </a:lvl1pPr>
          </a:lstStyle>
          <a:p>
            <a:fld id="{681AF240-93E4-494F-9397-63A6D3D4E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4004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AF240-93E4-494F-9397-63A6D3D4E704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1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39.jpeg"/><Relationship Id="rId7" Type="http://schemas.openxmlformats.org/officeDocument/2006/relationships/diagramData" Target="../diagrams/data3.xml"/><Relationship Id="rId12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1.png"/><Relationship Id="rId5" Type="http://schemas.openxmlformats.org/officeDocument/2006/relationships/image" Target="../media/image41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0.jpeg"/><Relationship Id="rId9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3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diagramColors" Target="../diagrams/colors4.xml"/><Relationship Id="rId5" Type="http://schemas.openxmlformats.org/officeDocument/2006/relationships/image" Target="../media/image46.jpe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45.jpeg"/><Relationship Id="rId9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51.jpeg"/><Relationship Id="rId7" Type="http://schemas.openxmlformats.org/officeDocument/2006/relationships/diagramData" Target="../diagrams/data5.xml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1.png"/><Relationship Id="rId5" Type="http://schemas.openxmlformats.org/officeDocument/2006/relationships/image" Target="../media/image53.jpeg"/><Relationship Id="rId10" Type="http://schemas.openxmlformats.org/officeDocument/2006/relationships/diagramColors" Target="../diagrams/colors5.xml"/><Relationship Id="rId4" Type="http://schemas.openxmlformats.org/officeDocument/2006/relationships/image" Target="../media/image52.jpeg"/><Relationship Id="rId9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6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.jpeg"/><Relationship Id="rId4" Type="http://schemas.openxmlformats.org/officeDocument/2006/relationships/image" Target="../media/image57.jpe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8.jpe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62.jpeg"/><Relationship Id="rId5" Type="http://schemas.openxmlformats.org/officeDocument/2006/relationships/diagramData" Target="../diagrams/data7.xml"/><Relationship Id="rId10" Type="http://schemas.openxmlformats.org/officeDocument/2006/relationships/image" Target="../media/image61.jpeg"/><Relationship Id="rId4" Type="http://schemas.openxmlformats.org/officeDocument/2006/relationships/image" Target="../media/image59.pn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diagramColors" Target="../diagrams/colors8.xml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diagramQuickStyle" Target="../diagrams/quickStyle8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11" Type="http://schemas.openxmlformats.org/officeDocument/2006/relationships/diagramLayout" Target="../diagrams/layout8.xml"/><Relationship Id="rId5" Type="http://schemas.openxmlformats.org/officeDocument/2006/relationships/image" Target="../media/image66.jpeg"/><Relationship Id="rId15" Type="http://schemas.openxmlformats.org/officeDocument/2006/relationships/image" Target="../media/image3.jpeg"/><Relationship Id="rId10" Type="http://schemas.openxmlformats.org/officeDocument/2006/relationships/diagramData" Target="../diagrams/data8.xml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2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QuickStyle" Target="../diagrams/quickStyle11.xml"/><Relationship Id="rId3" Type="http://schemas.openxmlformats.org/officeDocument/2006/relationships/image" Target="../media/image74.jpeg"/><Relationship Id="rId7" Type="http://schemas.openxmlformats.org/officeDocument/2006/relationships/diagramData" Target="../diagrams/data10.xml"/><Relationship Id="rId12" Type="http://schemas.openxmlformats.org/officeDocument/2006/relationships/diagramLayout" Target="../diagrams/layout11.xml"/><Relationship Id="rId2" Type="http://schemas.openxmlformats.org/officeDocument/2006/relationships/image" Target="../media/image73.jpeg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11" Type="http://schemas.openxmlformats.org/officeDocument/2006/relationships/diagramData" Target="../diagrams/data11.xml"/><Relationship Id="rId5" Type="http://schemas.openxmlformats.org/officeDocument/2006/relationships/image" Target="../media/image76.jpeg"/><Relationship Id="rId15" Type="http://schemas.openxmlformats.org/officeDocument/2006/relationships/image" Target="../media/image1.pn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75.jpeg"/><Relationship Id="rId9" Type="http://schemas.openxmlformats.org/officeDocument/2006/relationships/diagramQuickStyle" Target="../diagrams/quickStyle10.xml"/><Relationship Id="rId14" Type="http://schemas.openxmlformats.org/officeDocument/2006/relationships/diagramColors" Target="../diagrams/colors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686800" cy="1219200"/>
          </a:xfrm>
          <a:prstGeom prst="rect">
            <a:avLst/>
          </a:prstGeom>
        </p:spPr>
      </p:pic>
      <p:sp>
        <p:nvSpPr>
          <p:cNvPr id="14" name="Содержимое 7"/>
          <p:cNvSpPr txBox="1">
            <a:spLocks/>
          </p:cNvSpPr>
          <p:nvPr/>
        </p:nvSpPr>
        <p:spPr>
          <a:xfrm>
            <a:off x="-171450" y="3581400"/>
            <a:ext cx="9486900" cy="478634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ОТЧЕТ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ГЛАВЫ МЕСТНОЙ АДМИНИСТРАЦИИ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О РЕЗУЛЬТАТАХ СВОЕЙ ДЕЯТЕЛЬНОСТИ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 И ДЕЯТЕЛЬНОСТИ МЕСТНОЙ АДМИНИСТРАЦИИ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МУНИЦИПАЛЬНЫЙ ОКРУГ  ЛИГОВКА-ЯМСКАЯ ЗА 2018 ГОД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3" descr="\\Malya-ser\ma\Обмен\Ветохина\ФЗ-44 - закупки\2. Визитные карточки\ВИЗИТКИ\ЛИГОВКА-ЯМСКАЯ_герб образцов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600201"/>
            <a:ext cx="1834814" cy="199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1"/>
          <p:cNvSpPr txBox="1"/>
          <p:nvPr/>
        </p:nvSpPr>
        <p:spPr>
          <a:xfrm>
            <a:off x="2571750" y="1066802"/>
            <a:ext cx="32004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endParaRPr lang="ru-RU" sz="2800" dirty="0">
              <a:latin typeface="Arial"/>
              <a:cs typeface="Arial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6671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00100" y="2057400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2900" y="4343401"/>
            <a:ext cx="81153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Bahnschrift SemiCondensed" pitchFamily="34" charset="0"/>
                <a:cs typeface="Times New Roman" pitchFamily="18" charset="0"/>
              </a:rPr>
              <a:t>12 декабря 2018 года </a:t>
            </a:r>
            <a:r>
              <a:rPr lang="ru-RU" dirty="0" smtClean="0">
                <a:latin typeface="Bahnschrift SemiCondensed" pitchFamily="34" charset="0"/>
                <a:cs typeface="Times New Roman" pitchFamily="18" charset="0"/>
              </a:rPr>
              <a:t>в День Конституции был проведен ежегодный  Единый день приема граждан руководителями и сотрудниками Муниципального образования </a:t>
            </a:r>
            <a:r>
              <a:rPr lang="ru-RU" dirty="0" err="1" smtClean="0">
                <a:latin typeface="Bahnschrift SemiCondensed" pitchFamily="34" charset="0"/>
                <a:cs typeface="Times New Roman" pitchFamily="18" charset="0"/>
              </a:rPr>
              <a:t>Лиговка-Ямская</a:t>
            </a:r>
            <a:r>
              <a:rPr lang="ru-RU" dirty="0" smtClean="0">
                <a:latin typeface="Bahnschrift SemiCondensed" pitchFamily="34" charset="0"/>
                <a:cs typeface="Times New Roman" pitchFamily="18" charset="0"/>
              </a:rPr>
              <a:t>. </a:t>
            </a:r>
            <a:br>
              <a:rPr lang="ru-RU" dirty="0" smtClean="0">
                <a:latin typeface="Bahnschrift SemiCondensed" pitchFamily="34" charset="0"/>
                <a:cs typeface="Times New Roman" pitchFamily="18" charset="0"/>
              </a:rPr>
            </a:br>
            <a:r>
              <a:rPr lang="ru-RU" dirty="0" smtClean="0">
                <a:latin typeface="Bahnschrift SemiCondensed" pitchFamily="34" charset="0"/>
                <a:cs typeface="Times New Roman" pitchFamily="18" charset="0"/>
              </a:rPr>
              <a:t>В ходе проведения дня приема  в органы местного самоуправления Муниципального образования </a:t>
            </a:r>
            <a:r>
              <a:rPr lang="ru-RU" dirty="0" err="1" smtClean="0">
                <a:latin typeface="Bahnschrift SemiCondensed" pitchFamily="34" charset="0"/>
                <a:cs typeface="Times New Roman" pitchFamily="18" charset="0"/>
              </a:rPr>
              <a:t>Лиговка-Ямская</a:t>
            </a:r>
            <a:r>
              <a:rPr lang="ru-RU" dirty="0" smtClean="0">
                <a:latin typeface="Bahnschrift SemiCondensed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Bahnschrift SemiCondensed" pitchFamily="34" charset="0"/>
                <a:cs typeface="Times New Roman" pitchFamily="18" charset="0"/>
              </a:rPr>
              <a:t>поступило  7обращений </a:t>
            </a:r>
            <a:r>
              <a:rPr lang="ru-RU" dirty="0" smtClean="0">
                <a:latin typeface="Bahnschrift SemiCondensed" pitchFamily="34" charset="0"/>
                <a:cs typeface="Times New Roman" pitchFamily="18" charset="0"/>
              </a:rPr>
              <a:t>граждан по жилищным вопросам, по вопросам опеки и попечительства  и иным вопросам.	</a:t>
            </a:r>
            <a:endParaRPr lang="ru-RU" dirty="0">
              <a:latin typeface="Bahnschrift SemiCondensed" pitchFamily="34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04800" y="1752601"/>
            <a:ext cx="8743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Condensed" pitchFamily="34" charset="0"/>
                <a:ea typeface="Times New Roman" pitchFamily="18" charset="0"/>
                <a:cs typeface="Times New Roman" pitchFamily="18" charset="0"/>
              </a:rPr>
              <a:t>В 2018 году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Condensed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Condensed" pitchFamily="34" charset="0"/>
                <a:ea typeface="Times New Roman" pitchFamily="18" charset="0"/>
                <a:cs typeface="Times New Roman" pitchFamily="18" charset="0"/>
              </a:rPr>
              <a:t>еженедельно по средам осуществлялся личный прием Главой местной Администрации.  Принято 34 человека.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Condensed" pitchFamily="34" charset="0"/>
                <a:ea typeface="Times New Roman" pitchFamily="18" charset="0"/>
                <a:cs typeface="Times New Roman" pitchFamily="18" charset="0"/>
              </a:rPr>
              <a:t>Основные вопросы: благоустройство территории, уборка мусора, опека и попечительство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ahnschrift SemiCondensed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Condensed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800" y="2971801"/>
            <a:ext cx="8058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ahnschrift SemiCondensed" pitchFamily="34" charset="0"/>
                <a:ea typeface="Calibri"/>
                <a:cs typeface="Calibri"/>
              </a:rPr>
              <a:t>Главным специалистом-юрисконсультом местной Администрации еженедельно проводятся бесплатные юридические консультации, в 2018 г.  было принято более 68 человек и написано более 20 документов по личным обращениям жителей Муниципального образования.</a:t>
            </a:r>
            <a:endParaRPr lang="ru-RU" dirty="0">
              <a:latin typeface="Bahnschrift SemiCondensed" pitchFamily="34" charset="0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2743200" y="41910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3"/>
          <p:cNvSpPr/>
          <p:nvPr/>
        </p:nvSpPr>
        <p:spPr>
          <a:xfrm>
            <a:off x="2743200" y="28194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text 1"/>
          <p:cNvSpPr txBox="1"/>
          <p:nvPr/>
        </p:nvSpPr>
        <p:spPr>
          <a:xfrm>
            <a:off x="457200" y="1219202"/>
            <a:ext cx="4695196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800" b="1" spc="10" dirty="0" smtClean="0">
                <a:solidFill>
                  <a:srgbClr val="9F0510"/>
                </a:solidFill>
                <a:latin typeface="Century Gothic"/>
                <a:cs typeface="Century Gothic"/>
              </a:rPr>
              <a:t>ЛИЧНЫЙ ПРИЕМ ГРАЖДАН</a:t>
            </a:r>
            <a:endParaRPr sz="2800" b="1">
              <a:latin typeface="Century Gothic"/>
              <a:cs typeface="Century Gothic"/>
            </a:endParaRPr>
          </a:p>
        </p:txBody>
      </p:sp>
      <p:pic>
        <p:nvPicPr>
          <p:cNvPr id="17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171451" y="990601"/>
            <a:ext cx="7671011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4000" spc="10" dirty="0" smtClean="0">
                <a:solidFill>
                  <a:srgbClr val="9F0510"/>
                </a:solidFill>
                <a:latin typeface="Century Gothic"/>
                <a:cs typeface="Century Gothic"/>
              </a:rPr>
              <a:t>КОНТРОЛЬНЫЕ МЕРОПРИЯТИЯ</a:t>
            </a:r>
            <a:endParaRPr sz="4000">
              <a:latin typeface="Century Gothic"/>
              <a:cs typeface="Century Gothic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28600" y="1600201"/>
          <a:ext cx="8801100" cy="5105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751037"/>
                <a:gridCol w="4050063"/>
              </a:tblGrid>
              <a:tr h="43870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ВНЕШНИЙ КОНТРОЛЬ 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6329"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Комитет финансов Санкт-Петербурга -</a:t>
                      </a:r>
                      <a:r>
                        <a:rPr kumimoji="0" lang="ru-RU" sz="1800" b="1" kern="1200" dirty="0" smtClean="0">
                          <a:solidFill>
                            <a:srgbClr val="FF000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4255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Контрольно-счетная палата </a:t>
                      </a:r>
                    </a:p>
                    <a:p>
                      <a:pPr algn="ctr"/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Санкт-Петербурга -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Контрольно-счетная палата внутригородского Муниципального образования Санкт-Петербурга муниципальный округ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kern="1200" dirty="0" err="1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Лиговка-Ямская</a:t>
                      </a: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2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26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Прокуратура Центрального района Санкт-Петербурга -53 (из них 25 документальных</a:t>
                      </a:r>
                      <a:r>
                        <a:rPr kumimoji="0" lang="ru-RU" sz="1800" kern="1200" baseline="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 проверок)</a:t>
                      </a:r>
                      <a:endParaRPr lang="ru-RU" sz="1800" b="0" dirty="0" smtClean="0">
                        <a:solidFill>
                          <a:srgbClr val="00206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7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ВНУТРЕННИЙ КОНТРОЛЬ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864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Финансовый орган местной Администрации Муниципального образования  </a:t>
                      </a:r>
                      <a:r>
                        <a:rPr kumimoji="0" lang="ru-RU" sz="1800" kern="1200" dirty="0" err="1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Лиговка-Ямская</a:t>
                      </a:r>
                      <a:r>
                        <a:rPr kumimoji="0" lang="ru-RU" sz="1800" kern="12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800" b="1" kern="1200" dirty="0" smtClean="0">
                          <a:solidFill>
                            <a:srgbClr val="C0000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14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Bahnschrift SemiBold Condensed" pitchFamily="34" charset="0"/>
                          <a:cs typeface="Times New Roman" pitchFamily="18" charset="0"/>
                        </a:rPr>
                        <a:t>Проведение инвентаризации</a:t>
                      </a:r>
                      <a:endParaRPr lang="ru-RU" sz="1800" b="0" dirty="0">
                        <a:solidFill>
                          <a:srgbClr val="002060"/>
                        </a:solidFill>
                        <a:latin typeface="Bahnschrift SemiBold Condensed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43002"/>
            <a:ext cx="857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ИСПОЛНЕНИЕ БЮДЖЕТА</a:t>
            </a:r>
            <a:br>
              <a:rPr lang="ru-RU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ВНУТРИГОРОДСКОГО  МУНИЦИПАЛЬНОГО  ОБРАЗОВАНИЯ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САНКТ-ПЕТЕРБУРГА  МУНИЦИПАЛЬНЫЙ  ОКРУГ  </a:t>
            </a:r>
            <a:br>
              <a:rPr lang="ru-RU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ЛИГОВКА-ЯМСКАЯ  В  2018  ГОДУ</a:t>
            </a:r>
            <a:endParaRPr lang="ru-RU" b="1" dirty="0">
              <a:latin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5800" y="2362202"/>
          <a:ext cx="76581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700"/>
                <a:gridCol w="2552700"/>
                <a:gridCol w="2552700"/>
              </a:tblGrid>
              <a:tr h="132356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ИСПОЛНЕНИЕ</a:t>
                      </a:r>
                      <a:br>
                        <a:rPr lang="ru-RU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cs typeface="Times New Roman" pitchFamily="18" charset="0"/>
                        </a:rPr>
                      </a:b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БЮДЖЕТА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7173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ПО ДОХОДАМ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75 700,0 тыс. руб.</a:t>
                      </a: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81 ,894 тыс. руб. </a:t>
                      </a:r>
                    </a:p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(108,2 % исполнения)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29569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cs typeface="Times New Roman" pitchFamily="18" charset="0"/>
                        </a:rPr>
                        <a:t>ПО РАСХОДАМ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75 700,0 тыс. руб.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75 169,5 тыс. руб.</a:t>
                      </a:r>
                    </a:p>
                    <a:p>
                      <a:pPr algn="ctr"/>
                      <a:r>
                        <a:rPr kumimoji="0" lang="ru-RU" sz="2000" b="1" kern="12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+mn-ea"/>
                          <a:cs typeface="Times New Roman" pitchFamily="18" charset="0"/>
                        </a:rPr>
                        <a:t> (99,3 % исполнения)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6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28700" y="990600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ahnschrift" pitchFamily="34" charset="0"/>
              </a:rPr>
              <a:t>ДИНАМИКА ДОХОДНОЙ ЧАСТИ БЮДЖЕТА ЗА ПЕРИОД 2011-2018 Г.Г. (ТЫС.РУБ)</a:t>
            </a:r>
            <a:endParaRPr lang="ru-RU" sz="2000" dirty="0">
              <a:latin typeface="Bahnschrift" pitchFamily="34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28650" y="1676401"/>
          <a:ext cx="7886700" cy="4885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9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90602"/>
            <a:ext cx="845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" pitchFamily="34" charset="0"/>
                <a:cs typeface="Times New Roman" pitchFamily="18" charset="0"/>
              </a:rPr>
              <a:t>СВЕДЕНИЯ ОБ ИСПОЛНЕНИИ МЕРОПРИЯТИЙ В РАМКАХ МУНИЦИПАЛЬНЫХ, ВЕДОМСТВЕННЫХ ЦЕЛЕВЫХ ПРОГРАММ И НЕПРОГРАММНЫХ НАПРАВЛЕНИЙ ДЕЯТЕЛЬНОСТИ  ЗА  2018 ГОД</a:t>
            </a:r>
            <a:endParaRPr lang="ru-RU" sz="2000" dirty="0">
              <a:latin typeface="Bahnschrift" pitchFamily="34" charset="0"/>
              <a:cs typeface="Times New Roman" pitchFamily="18" charset="0"/>
            </a:endParaRPr>
          </a:p>
        </p:txBody>
      </p:sp>
      <p:pic>
        <p:nvPicPr>
          <p:cNvPr id="30722" name="Диаграмма 2"/>
          <p:cNvPicPr>
            <a:picLocks noChangeArrowheads="1"/>
          </p:cNvPicPr>
          <p:nvPr/>
        </p:nvPicPr>
        <p:blipFill>
          <a:blip r:embed="rId2"/>
          <a:srcRect b="-32"/>
          <a:stretch>
            <a:fillRect/>
          </a:stretch>
        </p:blipFill>
        <p:spPr bwMode="auto">
          <a:xfrm>
            <a:off x="1371600" y="1981200"/>
            <a:ext cx="6248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6400802"/>
            <a:ext cx="57150" cy="457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00300" y="617220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Опека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3050" y="6400802"/>
            <a:ext cx="57150" cy="457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7350" y="617220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6100" y="617220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28950" y="6400802"/>
            <a:ext cx="57150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1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3200" y="990602"/>
            <a:ext cx="4628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Bahnschrift" pitchFamily="34" charset="0"/>
                <a:cs typeface="Times New Roman" pitchFamily="18" charset="0"/>
              </a:rPr>
              <a:t>МУНИЦИПАЛЬНЫЕ ЗАКУПКИ </a:t>
            </a:r>
            <a:endParaRPr lang="ru-RU" sz="2400" dirty="0">
              <a:latin typeface="Bahnschrift" pitchFamily="34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371600" y="1447800"/>
          <a:ext cx="5772150" cy="5008234"/>
        </p:xfrm>
        <a:graphic>
          <a:graphicData uri="http://schemas.openxmlformats.org/drawingml/2006/table">
            <a:tbl>
              <a:tblPr/>
              <a:tblGrid>
                <a:gridCol w="2886075"/>
                <a:gridCol w="2886075"/>
              </a:tblGrid>
              <a:tr h="983912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2017 год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 год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924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44-ФЗ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44-ФЗ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05849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заключено</a:t>
                      </a:r>
                      <a:endParaRPr lang="ru-RU" sz="2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35 контрактов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заключено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44 контракта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05849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на сумму</a:t>
                      </a:r>
                      <a:endParaRPr lang="ru-RU" sz="2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26 488 505,36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на сумму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6 188 180,03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378087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Экономия</a:t>
                      </a:r>
                      <a:endParaRPr lang="ru-RU" sz="2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6,42%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Экономия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6,05%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61" marR="497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7622572" y="2286000"/>
            <a:ext cx="1521428" cy="1676400"/>
          </a:xfrm>
          <a:custGeom>
            <a:avLst/>
            <a:gdLst/>
            <a:ahLst/>
            <a:cxnLst/>
            <a:rect l="l" t="t" r="r" b="b"/>
            <a:pathLst>
              <a:path w="2028571" h="2018284">
                <a:moveTo>
                  <a:pt x="0" y="2018284"/>
                </a:moveTo>
                <a:lnTo>
                  <a:pt x="0" y="0"/>
                </a:lnTo>
                <a:lnTo>
                  <a:pt x="2028571" y="0"/>
                </a:lnTo>
                <a:lnTo>
                  <a:pt x="2028571" y="2018284"/>
                </a:lnTo>
                <a:lnTo>
                  <a:pt x="0" y="2018284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8795" y="4597908"/>
            <a:ext cx="240106" cy="19051"/>
          </a:xfrm>
          <a:custGeom>
            <a:avLst/>
            <a:gdLst/>
            <a:ahLst/>
            <a:cxnLst/>
            <a:rect l="l" t="t" r="r" b="b"/>
            <a:pathLst>
              <a:path w="320141" h="19050">
                <a:moveTo>
                  <a:pt x="310617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31645" y="4597908"/>
            <a:ext cx="240125" cy="19051"/>
          </a:xfrm>
          <a:custGeom>
            <a:avLst/>
            <a:gdLst/>
            <a:ahLst/>
            <a:cxnLst/>
            <a:rect l="l" t="t" r="r" b="b"/>
            <a:pathLst>
              <a:path w="320167" h="19050">
                <a:moveTo>
                  <a:pt x="310642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274594" y="4597908"/>
            <a:ext cx="240030" cy="19051"/>
          </a:xfrm>
          <a:custGeom>
            <a:avLst/>
            <a:gdLst/>
            <a:ahLst/>
            <a:cxnLst/>
            <a:rect l="l" t="t" r="r" b="b"/>
            <a:pathLst>
              <a:path w="320040" h="19050">
                <a:moveTo>
                  <a:pt x="310515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710216" y="2579497"/>
            <a:ext cx="240125" cy="19051"/>
          </a:xfrm>
          <a:custGeom>
            <a:avLst/>
            <a:gdLst/>
            <a:ahLst/>
            <a:cxnLst/>
            <a:rect l="l" t="t" r="r" b="b"/>
            <a:pathLst>
              <a:path w="320167" h="19050">
                <a:moveTo>
                  <a:pt x="310642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53072" y="2579497"/>
            <a:ext cx="240125" cy="19051"/>
          </a:xfrm>
          <a:custGeom>
            <a:avLst/>
            <a:gdLst/>
            <a:ahLst/>
            <a:cxnLst/>
            <a:rect l="l" t="t" r="r" b="b"/>
            <a:pathLst>
              <a:path w="320166" h="19050">
                <a:moveTo>
                  <a:pt x="310641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43050" y="2286000"/>
            <a:ext cx="1581150" cy="1714500"/>
          </a:xfrm>
          <a:custGeom>
            <a:avLst/>
            <a:gdLst/>
            <a:ahLst/>
            <a:cxnLst/>
            <a:rect l="l" t="t" r="r" b="b"/>
            <a:pathLst>
              <a:path w="2699385" h="2019300">
                <a:moveTo>
                  <a:pt x="0" y="2019300"/>
                </a:moveTo>
                <a:lnTo>
                  <a:pt x="0" y="0"/>
                </a:lnTo>
                <a:lnTo>
                  <a:pt x="2699385" y="0"/>
                </a:lnTo>
                <a:lnTo>
                  <a:pt x="2699385" y="2019300"/>
                </a:lnTo>
                <a:lnTo>
                  <a:pt x="0" y="2019300"/>
                </a:lnTo>
                <a:close/>
              </a:path>
            </a:pathLst>
          </a:custGeom>
          <a:solidFill>
            <a:srgbClr val="73316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962403"/>
            <a:ext cx="1540635" cy="1752597"/>
          </a:xfrm>
          <a:prstGeom prst="rect">
            <a:avLst/>
          </a:prstGeom>
        </p:spPr>
      </p:pic>
      <p:pic>
        <p:nvPicPr>
          <p:cNvPr id="7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800600"/>
            <a:ext cx="1545398" cy="914400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3086100" y="3962403"/>
            <a:ext cx="1485900" cy="1752598"/>
          </a:xfrm>
          <a:custGeom>
            <a:avLst/>
            <a:gdLst/>
            <a:ahLst/>
            <a:cxnLst/>
            <a:rect l="l" t="t" r="r" b="b"/>
            <a:pathLst>
              <a:path w="2135632" h="2073655">
                <a:moveTo>
                  <a:pt x="0" y="2073656"/>
                </a:moveTo>
                <a:lnTo>
                  <a:pt x="0" y="0"/>
                </a:lnTo>
                <a:lnTo>
                  <a:pt x="2135632" y="0"/>
                </a:lnTo>
                <a:lnTo>
                  <a:pt x="2135632" y="2073656"/>
                </a:lnTo>
                <a:lnTo>
                  <a:pt x="0" y="2073656"/>
                </a:lnTo>
                <a:close/>
              </a:path>
            </a:pathLst>
          </a:custGeom>
          <a:solidFill>
            <a:srgbClr val="9F0510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«Профилактика экстремизма и межэтнических конфликтов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 Процент исполнения -100% - 142,9 тыс. руб.</a:t>
            </a:r>
            <a:endParaRPr sz="1200" b="1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0" y="4114802"/>
            <a:ext cx="1371600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820" algn="ctr"/>
            <a:r>
              <a:rPr lang="ru-RU" sz="13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«Патриотизм»</a:t>
            </a:r>
          </a:p>
          <a:p>
            <a:pPr marL="83820" algn="ctr"/>
            <a:endParaRPr lang="ru-RU" sz="13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83820" algn="ctr"/>
            <a:r>
              <a:rPr lang="ru-RU" sz="13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Процент исполнения -100% - 1036,4 тыс. руб.</a:t>
            </a:r>
            <a:endParaRPr sz="1300" b="1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3311464" y="4512569"/>
            <a:ext cx="65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endParaRPr sz="2800">
              <a:latin typeface="Century Gothic"/>
              <a:cs typeface="Century Gothic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3311464" y="4512569"/>
            <a:ext cx="65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endParaRPr sz="2800">
              <a:latin typeface="Century Gothic"/>
              <a:cs typeface="Century Gothic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524000" y="2362200"/>
            <a:ext cx="17145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«Праздники»</a:t>
            </a:r>
          </a:p>
          <a:p>
            <a:endParaRPr lang="ru-RU" sz="1200" b="1" spc="1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/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Процент исполнения  99,9 %  3 682,2 тыс. руб.</a:t>
            </a:r>
            <a:endParaRPr sz="1200" b="1">
              <a:latin typeface="Century Gothic"/>
              <a:cs typeface="Century Gothic"/>
            </a:endParaRPr>
          </a:p>
        </p:txBody>
      </p:sp>
      <p:sp>
        <p:nvSpPr>
          <p:cNvPr id="10" name="object 76"/>
          <p:cNvSpPr/>
          <p:nvPr/>
        </p:nvSpPr>
        <p:spPr>
          <a:xfrm>
            <a:off x="6172200" y="3962400"/>
            <a:ext cx="1524000" cy="1752600"/>
          </a:xfrm>
          <a:custGeom>
            <a:avLst/>
            <a:gdLst/>
            <a:ahLst/>
            <a:cxnLst/>
            <a:rect l="l" t="t" r="r" b="b"/>
            <a:pathLst>
              <a:path w="2049017" h="2068957">
                <a:moveTo>
                  <a:pt x="0" y="2068957"/>
                </a:moveTo>
                <a:lnTo>
                  <a:pt x="0" y="0"/>
                </a:lnTo>
                <a:lnTo>
                  <a:pt x="2049018" y="0"/>
                </a:lnTo>
                <a:lnTo>
                  <a:pt x="2049018" y="2068957"/>
                </a:lnTo>
                <a:lnTo>
                  <a:pt x="0" y="2068957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sz="1500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«Профилактика  правонарушений»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lang="ru-RU" sz="1200" b="1" dirty="0" smtClean="0">
              <a:solidFill>
                <a:schemeClr val="bg1"/>
              </a:solidFill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Процент исполнения -100%  106,1 тыс. руб. </a:t>
            </a:r>
            <a:endParaRPr lang="ru-RU" sz="1200" b="1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3" name="object 78"/>
          <p:cNvSpPr/>
          <p:nvPr/>
        </p:nvSpPr>
        <p:spPr>
          <a:xfrm>
            <a:off x="4629150" y="2286000"/>
            <a:ext cx="1543050" cy="1685927"/>
          </a:xfrm>
          <a:custGeom>
            <a:avLst/>
            <a:gdLst/>
            <a:ahLst/>
            <a:cxnLst/>
            <a:rect l="l" t="t" r="r" b="b"/>
            <a:pathLst>
              <a:path w="2562860" h="1992630">
                <a:moveTo>
                  <a:pt x="0" y="1992630"/>
                </a:moveTo>
                <a:lnTo>
                  <a:pt x="0" y="0"/>
                </a:lnTo>
                <a:lnTo>
                  <a:pt x="2562860" y="0"/>
                </a:lnTo>
                <a:lnTo>
                  <a:pt x="2562860" y="1992630"/>
                </a:lnTo>
                <a:lnTo>
                  <a:pt x="0" y="1992630"/>
                </a:lnTo>
                <a:close/>
              </a:path>
            </a:pathLst>
          </a:custGeom>
          <a:solidFill>
            <a:srgbClr val="E17E4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text 1"/>
          <p:cNvSpPr txBox="1"/>
          <p:nvPr/>
        </p:nvSpPr>
        <p:spPr>
          <a:xfrm>
            <a:off x="4648200" y="2286000"/>
            <a:ext cx="14478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«Физкультурно-оздоровительные  спортивные мероприятия Муниципального образования»</a:t>
            </a:r>
          </a:p>
          <a:p>
            <a:pPr algn="ctr"/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Процент исполнения 100%  590,9 тыс. руб.</a:t>
            </a:r>
            <a:endParaRPr sz="1200" b="1">
              <a:latin typeface="Century Gothic"/>
              <a:cs typeface="Century Gothic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914401" y="838200"/>
            <a:ext cx="6442472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dirty="0" smtClean="0">
                <a:latin typeface="Bahnschrift" pitchFamily="34" charset="0"/>
                <a:cs typeface="Times New Roman" pitchFamily="18" charset="0"/>
              </a:rPr>
              <a:t>ПЕРЕЧЕНЬ МУНИЦИПАЛЬНЫХ ПРОГРАММ </a:t>
            </a:r>
            <a:endParaRPr lang="ru-RU" sz="2000" dirty="0">
              <a:latin typeface="Bahnschrift" pitchFamily="34" charset="0"/>
              <a:cs typeface="Times New Roman" pitchFamily="18" charset="0"/>
            </a:endParaRPr>
          </a:p>
        </p:txBody>
      </p:sp>
      <p:pic>
        <p:nvPicPr>
          <p:cNvPr id="49" name="Picture 15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286000"/>
            <a:ext cx="1562100" cy="1676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0" name="Picture 10" descr="\\Malya-ser\MA\Фото\Фото 2018\ПРАЗДНИКИ\Подарки\блокада\фото 14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0"/>
            <a:ext cx="1543050" cy="17262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" name="Picture 11" descr="\\Malya-ser\MA\Фото\Фото 2018\ВПВ\22.05.2018-Они защищали балтийское небо\IMG_1175.JPG"/>
          <p:cNvPicPr>
            <a:picLocks noChangeAspect="1" noChangeArrowheads="1"/>
          </p:cNvPicPr>
          <p:nvPr/>
        </p:nvPicPr>
        <p:blipFill>
          <a:blip r:embed="rId7" cstate="print"/>
          <a:srcRect t="3408" b="-2254"/>
          <a:stretch>
            <a:fillRect/>
          </a:stretch>
        </p:blipFill>
        <p:spPr bwMode="auto">
          <a:xfrm>
            <a:off x="1485901" y="3962400"/>
            <a:ext cx="1626110" cy="18288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2" name="Picture 10" descr="\\Malya-ser\MA\Фото\Фото 2018\Слушается дело\IMG_31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962400"/>
            <a:ext cx="1600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8" descr="\\Malya-ser\MA\Фото\Фото 2018\музей гигиены\DSCN823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96200" y="39624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543800" y="2286000"/>
            <a:ext cx="16002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Calibri" pitchFamily="34" charset="0"/>
              </a:rPr>
              <a:t>«Содействие развитию малого бизнеса на</a:t>
            </a:r>
            <a:r>
              <a:rPr kumimoji="0" lang="ru-RU" sz="11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Calibri" pitchFamily="34" charset="0"/>
              </a:rPr>
              <a:t>территории муниципального образования».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entury Gothic" pitchFamily="34" charset="0"/>
                <a:ea typeface="Times New Roman" pitchFamily="18" charset="0"/>
                <a:cs typeface="Calibri" pitchFamily="34" charset="0"/>
              </a:rPr>
              <a:t>Процент исполнения  99,7% - 7,3 тыс. руб.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86" name="Picture 3" descr="\\Malya-ser\MA\Фото\Фото 2018\КОНКУРС ВИТРИНА\IMG_62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57900" y="2286000"/>
            <a:ext cx="1600200" cy="1676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3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/>
          <p:nvPr/>
        </p:nvSpPr>
        <p:spPr>
          <a:xfrm>
            <a:off x="188795" y="4597908"/>
            <a:ext cx="240106" cy="19051"/>
          </a:xfrm>
          <a:custGeom>
            <a:avLst/>
            <a:gdLst/>
            <a:ahLst/>
            <a:cxnLst/>
            <a:rect l="l" t="t" r="r" b="b"/>
            <a:pathLst>
              <a:path w="320141" h="19050">
                <a:moveTo>
                  <a:pt x="310617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231645" y="4597908"/>
            <a:ext cx="240125" cy="19051"/>
          </a:xfrm>
          <a:custGeom>
            <a:avLst/>
            <a:gdLst/>
            <a:ahLst/>
            <a:cxnLst/>
            <a:rect l="l" t="t" r="r" b="b"/>
            <a:pathLst>
              <a:path w="320167" h="19050">
                <a:moveTo>
                  <a:pt x="310642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74594" y="4597908"/>
            <a:ext cx="240030" cy="19051"/>
          </a:xfrm>
          <a:custGeom>
            <a:avLst/>
            <a:gdLst/>
            <a:ahLst/>
            <a:cxnLst/>
            <a:rect l="l" t="t" r="r" b="b"/>
            <a:pathLst>
              <a:path w="320040" h="19050">
                <a:moveTo>
                  <a:pt x="310515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10216" y="2579497"/>
            <a:ext cx="240125" cy="19051"/>
          </a:xfrm>
          <a:custGeom>
            <a:avLst/>
            <a:gdLst/>
            <a:ahLst/>
            <a:cxnLst/>
            <a:rect l="l" t="t" r="r" b="b"/>
            <a:pathLst>
              <a:path w="320167" h="19050">
                <a:moveTo>
                  <a:pt x="310642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53072" y="2579497"/>
            <a:ext cx="240125" cy="19051"/>
          </a:xfrm>
          <a:custGeom>
            <a:avLst/>
            <a:gdLst/>
            <a:ahLst/>
            <a:cxnLst/>
            <a:rect l="l" t="t" r="r" b="b"/>
            <a:pathLst>
              <a:path w="320166" h="19050">
                <a:moveTo>
                  <a:pt x="310641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796022" y="2579497"/>
            <a:ext cx="240030" cy="19051"/>
          </a:xfrm>
          <a:custGeom>
            <a:avLst/>
            <a:gdLst/>
            <a:ahLst/>
            <a:cxnLst/>
            <a:rect l="l" t="t" r="r" b="b"/>
            <a:pathLst>
              <a:path w="320040" h="19050">
                <a:moveTo>
                  <a:pt x="310515" y="9525"/>
                </a:moveTo>
                <a:lnTo>
                  <a:pt x="9525" y="9525"/>
                </a:lnTo>
              </a:path>
            </a:pathLst>
          </a:custGeom>
          <a:ln w="19050">
            <a:solidFill>
              <a:srgbClr val="FFFFFF">
                <a:alpha val="40000"/>
              </a:srgbClr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95931" y="1965706"/>
            <a:ext cx="2056924" cy="2072895"/>
          </a:xfrm>
          <a:custGeom>
            <a:avLst/>
            <a:gdLst/>
            <a:ahLst/>
            <a:cxnLst/>
            <a:rect l="l" t="t" r="r" b="b"/>
            <a:pathLst>
              <a:path w="2742565" h="2000504">
                <a:moveTo>
                  <a:pt x="0" y="2000504"/>
                </a:moveTo>
                <a:lnTo>
                  <a:pt x="0" y="0"/>
                </a:lnTo>
                <a:lnTo>
                  <a:pt x="2742565" y="0"/>
                </a:lnTo>
                <a:lnTo>
                  <a:pt x="2742565" y="2000504"/>
                </a:lnTo>
                <a:lnTo>
                  <a:pt x="0" y="2000504"/>
                </a:lnTo>
                <a:close/>
              </a:path>
            </a:pathLst>
          </a:custGeom>
          <a:solidFill>
            <a:srgbClr val="9F0510"/>
          </a:solidFill>
        </p:spPr>
        <p:txBody>
          <a:bodyPr wrap="square" lIns="0" tIns="0" rIns="0" bIns="0" rtlCol="0">
            <a:noAutofit/>
          </a:bodyPr>
          <a:lstStyle/>
          <a:p>
            <a:endParaRPr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3962400"/>
            <a:ext cx="2514600" cy="2133600"/>
          </a:xfrm>
          <a:custGeom>
            <a:avLst/>
            <a:gdLst/>
            <a:ahLst/>
            <a:cxnLst/>
            <a:rect l="l" t="t" r="r" b="b"/>
            <a:pathLst>
              <a:path w="2154428" h="2109597">
                <a:moveTo>
                  <a:pt x="0" y="2109597"/>
                </a:moveTo>
                <a:lnTo>
                  <a:pt x="0" y="0"/>
                </a:lnTo>
                <a:lnTo>
                  <a:pt x="2154428" y="0"/>
                </a:lnTo>
                <a:lnTo>
                  <a:pt x="2154428" y="2109597"/>
                </a:lnTo>
                <a:lnTo>
                  <a:pt x="0" y="2109597"/>
                </a:lnTo>
                <a:close/>
              </a:path>
            </a:pathLst>
          </a:custGeom>
          <a:solidFill>
            <a:srgbClr val="297B4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0" y="3962401"/>
            <a:ext cx="2457450" cy="1677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3088" algn="ctr">
              <a:lnSpc>
                <a:spcPct val="100000"/>
              </a:lnSpc>
            </a:pPr>
            <a:endParaRPr lang="ru-RU" sz="1300" b="1" spc="1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23088" algn="ctr">
              <a:lnSpc>
                <a:spcPct val="100000"/>
              </a:lnSpc>
            </a:pPr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«Временное трудоустройство несовершеннолетних в свободное от учебы время»</a:t>
            </a:r>
            <a:endParaRPr lang="en-US" sz="1200" b="1" spc="1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23088" algn="ctr">
              <a:lnSpc>
                <a:spcPct val="100000"/>
              </a:lnSpc>
            </a:pPr>
            <a:endParaRPr lang="en-US" sz="1200" b="1" spc="1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marL="323088" algn="ctr">
              <a:lnSpc>
                <a:spcPct val="100000"/>
              </a:lnSpc>
            </a:pPr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Процент исполнения 99,6%- 382,4 тыс.руб.</a:t>
            </a:r>
            <a:endParaRPr sz="1200" b="1">
              <a:latin typeface="Century Gothic"/>
              <a:cs typeface="Century Gothic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2628900" y="2057400"/>
            <a:ext cx="182880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«Благоустройство территории Муниципального образования»</a:t>
            </a:r>
          </a:p>
          <a:p>
            <a:pPr algn="ctr"/>
            <a:endParaRPr lang="ru-RU" sz="1200" b="1" spc="10" dirty="0" smtClean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pPr algn="ctr"/>
            <a:r>
              <a:rPr lang="ru-RU" sz="1200" b="1" spc="10" dirty="0" smtClean="0">
                <a:solidFill>
                  <a:srgbClr val="FFFFFF"/>
                </a:solidFill>
                <a:latin typeface="Century Gothic"/>
                <a:cs typeface="Century Gothic"/>
              </a:rPr>
              <a:t>Процент исполнения 100% - 27 765,0 тыс.руб.</a:t>
            </a:r>
          </a:p>
        </p:txBody>
      </p:sp>
      <p:sp>
        <p:nvSpPr>
          <p:cNvPr id="5" name="text 1"/>
          <p:cNvSpPr txBox="1"/>
          <p:nvPr/>
        </p:nvSpPr>
        <p:spPr>
          <a:xfrm>
            <a:off x="3137059" y="4362400"/>
            <a:ext cx="1712648" cy="84792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710" spc="10" smtClean="0">
                <a:solidFill>
                  <a:srgbClr val="FFFFFF"/>
                </a:solidFill>
                <a:latin typeface="Century Gothic"/>
                <a:cs typeface="Century Gothic"/>
              </a:rPr>
              <a:t>академи</a:t>
            </a:r>
            <a:endParaRPr sz="2700">
              <a:latin typeface="Century Gothic"/>
              <a:cs typeface="Century Gothic"/>
            </a:endParaRPr>
          </a:p>
          <a:p>
            <a:pPr marL="117347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Century Gothic"/>
                <a:cs typeface="Century Gothic"/>
              </a:rPr>
              <a:t>талантов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514852" y="1981201"/>
            <a:ext cx="2414207" cy="2072895"/>
          </a:xfrm>
          <a:custGeom>
            <a:avLst/>
            <a:gdLst/>
            <a:ahLst/>
            <a:cxnLst/>
            <a:rect l="l" t="t" r="r" b="b"/>
            <a:pathLst>
              <a:path w="2692654" h="1989582">
                <a:moveTo>
                  <a:pt x="0" y="1989582"/>
                </a:moveTo>
                <a:lnTo>
                  <a:pt x="0" y="0"/>
                </a:lnTo>
                <a:lnTo>
                  <a:pt x="2692654" y="0"/>
                </a:lnTo>
                <a:lnTo>
                  <a:pt x="2692654" y="1989582"/>
                </a:lnTo>
                <a:lnTo>
                  <a:pt x="0" y="1989582"/>
                </a:lnTo>
                <a:close/>
              </a:path>
            </a:pathLst>
          </a:custGeom>
          <a:solidFill>
            <a:srgbClr val="E17E4D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 lang="ru-RU" sz="12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«Организация и проведение досуговых мероприятий для жителей Муниципального образования»</a:t>
            </a:r>
            <a:endParaRPr lang="en-US" sz="12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lang="en-US" sz="1200" b="1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Процент исполнения </a:t>
            </a:r>
            <a:b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entury Gothic" pitchFamily="34" charset="0"/>
              </a:rPr>
              <a:t>99,5 % 3127,3  тыс. руб.</a:t>
            </a:r>
          </a:p>
          <a:p>
            <a:pPr algn="ctr"/>
            <a:endParaRPr lang="en-US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sz="120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2" y="1965579"/>
            <a:ext cx="2486501" cy="2011553"/>
          </a:xfrm>
          <a:prstGeom prst="rect">
            <a:avLst/>
          </a:prstGeom>
        </p:spPr>
      </p:pic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762000" y="1219200"/>
            <a:ext cx="6442472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dirty="0">
                <a:latin typeface="Bahnschrift" pitchFamily="34" charset="0"/>
                <a:cs typeface="Times New Roman" pitchFamily="18" charset="0"/>
              </a:rPr>
              <a:t>ПЕРЕЧЕНЬ ВЕДОМСТВЕННЫХ ЦЕЛЕВЫХ ПРОГРАММ </a:t>
            </a:r>
          </a:p>
        </p:txBody>
      </p:sp>
      <p:pic>
        <p:nvPicPr>
          <p:cNvPr id="60" name="Picture 14" descr="Animated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1"/>
            <a:ext cx="2514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C:\Users\Vereshchagina\Downloads\Гифка с Gifius.ru (1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5152" y="1981202"/>
            <a:ext cx="2228851" cy="2057399"/>
          </a:xfrm>
          <a:prstGeom prst="rect">
            <a:avLst/>
          </a:prstGeom>
          <a:noFill/>
        </p:spPr>
      </p:pic>
      <p:pic>
        <p:nvPicPr>
          <p:cNvPr id="75" name="Picture 5" descr="C:\Users\Kov\Downloads\Гифка с Gifius.r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4038600"/>
            <a:ext cx="2209800" cy="2057400"/>
          </a:xfrm>
          <a:prstGeom prst="rect">
            <a:avLst/>
          </a:prstGeom>
          <a:noFill/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2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14300" y="1321853"/>
          <a:ext cx="8724901" cy="53837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71616"/>
                <a:gridCol w="6144767"/>
                <a:gridCol w="2108518"/>
              </a:tblGrid>
              <a:tr h="587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1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1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непрограммных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направлений деятельности 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бюджетных средств (тыс. руб.)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 / процент исполнения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3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Расходные обязательства по  профилактике </a:t>
                      </a:r>
                      <a:r>
                        <a:rPr kumimoji="0"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транспортного травматизма на территории Муниципального образования </a:t>
                      </a:r>
                      <a:endParaRPr kumimoji="0" lang="ru-RU" sz="1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129,0 </a:t>
                      </a: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100 %)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Расходные обязательства  по «Участию в мероприятиях по охране окружающей среды в границах муниципального образования»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10, 0 (100%) 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6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Расходные обязательства  по  «проведению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16,8 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(100%)</a:t>
                      </a:r>
                      <a:endParaRPr kumimoji="0"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5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Исполнение переданного государственного полномочия по определению должностных лиц, уполномоченных составлять протоколы об административных правонарушениях, и составление протоколов об административных правонарушениях</a:t>
                      </a:r>
                      <a:endParaRPr kumimoji="0" lang="ru-RU" sz="11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6,9 (100 %)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6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подготовку, переподготовку и повышение квалификации выборных лиц местного самоуправления, депутатов представительного органа местного самоуправления, а также муниципальных служащих и работников муниципальных учреждений.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150,0 (100%)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56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6. 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Расходы на предоставление доплат к пенсии лицам, замещавшим муниципальные должности и должности муниципальной службы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438,5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(100 %)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5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Расходы на исполнение государственного полномочия по организации и осуществлению деятельности по опеке и попечительству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1 677,3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(99,7 %)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Расходы на исполнение государственных полномочий по выплате денежных средств на содержание ребенка в семье опекуна и приемной семье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3 563,4 (100%)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Расходы на исполнение государственного полномочия по выплате денежных средств на вознаграждение приемным родителям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1 508,8 (100 %)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63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Расходные обязательства  по  «Осуществлению защиты прав потребителей на территории муниципального образования»</a:t>
                      </a: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Hei" pitchFamily="49" charset="-122"/>
                          <a:cs typeface="Times New Roman" pitchFamily="18" charset="0"/>
                        </a:rPr>
                        <a:t>3,7 (100 %)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Hei" pitchFamily="49" charset="-122"/>
                        <a:cs typeface="Times New Roman" pitchFamily="18" charset="0"/>
                      </a:endParaRPr>
                    </a:p>
                  </a:txBody>
                  <a:tcPr marL="17188" marR="17188" marT="0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4302" y="914400"/>
            <a:ext cx="8028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latin typeface="Bahnschrift Light" pitchFamily="34" charset="0"/>
                <a:cs typeface="Times New Roman" pitchFamily="18" charset="0"/>
              </a:rPr>
              <a:t>ИСПОЛНЕНИЕ НЕПРОГРАММНЫХ НАПРАВЛЕНИЙ ДЕЯТЕЛЬНОСТИ  </a:t>
            </a:r>
            <a:endParaRPr lang="ru-RU" b="1" dirty="0">
              <a:latin typeface="Bahnschrift Light" pitchFamily="34" charset="0"/>
              <a:cs typeface="Times New Roman" pitchFamily="18" charset="0"/>
            </a:endParaRPr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9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295400"/>
            <a:ext cx="1896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«ПРАЗДНИКИ»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51" y="990600"/>
            <a:ext cx="5425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Bahnschrift" pitchFamily="34" charset="0"/>
                <a:cs typeface="Times New Roman" pitchFamily="18" charset="0"/>
              </a:rPr>
              <a:t>МУНИЦИПАЛЬНАЯ  ПРОГРАММА НА  2018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1828800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 Antiqua" pitchFamily="18" charset="0"/>
              </a:rPr>
              <a:t>В 2018 году на  проведение  праздничных и культурно-массовых  мероприятий  было потрачено </a:t>
            </a:r>
            <a:r>
              <a:rPr lang="ru-RU" b="1" dirty="0" smtClean="0">
                <a:latin typeface="Book Antiqua" pitchFamily="18" charset="0"/>
              </a:rPr>
              <a:t>3682,2 тыс. руб.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2819400"/>
            <a:ext cx="5029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Bahnschrift" pitchFamily="34" charset="0"/>
              </a:rPr>
              <a:t> </a:t>
            </a:r>
            <a:r>
              <a:rPr lang="ru-RU" dirty="0" smtClean="0">
                <a:latin typeface="Book Antiqua" pitchFamily="18" charset="0"/>
              </a:rPr>
              <a:t>В культурно-массовых мероприятиях в 2018  году приняло участие  </a:t>
            </a:r>
            <a:r>
              <a:rPr lang="ru-RU" b="1" dirty="0" smtClean="0">
                <a:latin typeface="Book Antiqua" pitchFamily="18" charset="0"/>
              </a:rPr>
              <a:t>9370 жителей.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57850" y="1143002"/>
            <a:ext cx="29146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>
              <a:tabLst>
                <a:tab pos="2446338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Bahnschrift SemiCondensed" pitchFamily="34" charset="0"/>
                <a:cs typeface="Times New Roman" pitchFamily="18" charset="0"/>
              </a:rPr>
              <a:t>Основные мероприятия</a:t>
            </a:r>
            <a:r>
              <a:rPr lang="ru-RU" sz="1600" i="1" dirty="0" smtClean="0">
                <a:solidFill>
                  <a:srgbClr val="002060"/>
                </a:solidFill>
                <a:latin typeface="Bahnschrift SemiCondensed" pitchFamily="34" charset="0"/>
                <a:cs typeface="Times New Roman" pitchFamily="18" charset="0"/>
              </a:rPr>
              <a:t>:</a:t>
            </a:r>
          </a:p>
          <a:p>
            <a:pPr indent="180975" algn="just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Годовщина полного снятия             </a:t>
            </a:r>
          </a:p>
          <a:p>
            <a:pPr indent="180975" algn="just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блокады Ленинграда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защитника Отечества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Международный женский день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21 апреля: день ОМСУ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памяти погибших на 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ЧАЭС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Победы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защиты детей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памяти и скорби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семьи любви и верности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1 сентября. День Знаний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пожилого человека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Матери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День инвалида</a:t>
            </a:r>
          </a:p>
          <a:p>
            <a:pPr indent="180975" algn="just" eaLnBrk="0" hangingPunct="0">
              <a:buFont typeface="Wingdings" pitchFamily="2" charset="2"/>
              <a:buChar char="Ø"/>
              <a:tabLst>
                <a:tab pos="2446338" algn="l"/>
              </a:tabLst>
            </a:pPr>
            <a:r>
              <a:rPr lang="ru-RU" sz="1600" dirty="0" smtClean="0">
                <a:latin typeface="Bahnschrift SemiCondensed" pitchFamily="34" charset="0"/>
                <a:cs typeface="Times New Roman" pitchFamily="18" charset="0"/>
              </a:rPr>
              <a:t>Новый год для взрослых и Новый год для детей</a:t>
            </a:r>
            <a:endParaRPr lang="ru-RU" sz="1600" dirty="0">
              <a:latin typeface="Bahnschrift SemiCondensed" pitchFamily="34" charset="0"/>
            </a:endParaRPr>
          </a:p>
        </p:txBody>
      </p:sp>
      <p:pic>
        <p:nvPicPr>
          <p:cNvPr id="10" name="Picture 7" descr="\\Malya-ser\MA\Фото\Фото 2018\ВПВ\22.01.2018 - Урок мужества\DSC_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886200"/>
            <a:ext cx="1384046" cy="1295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4" descr="\\Malya-ser\ma\Фото\Фото 2015\1. ВПВ\Таташвили 2015\IMG_3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86200"/>
            <a:ext cx="1385636" cy="12954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86" name="Picture 2" descr="\\Malya-ser\ma\Фото\Фото 2018\Новый год\2018_12_20 новогодний вечер  для жителей\2018_12_20 концерт 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886200"/>
            <a:ext cx="1428750" cy="1295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87" name="Picture 3" descr="\\Malya-ser\ma\Фото\Фото 2018\День Знаний  01.09.2018\IMG_62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334000"/>
            <a:ext cx="142875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88" name="Picture 4" descr="\\Malya-ser\ma\Фото\Фото 2018\ПРАЗДНИКИ\17.04.2018 - День МСУ ресторан Амроц\DSC_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5334000"/>
            <a:ext cx="137160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589" name="Picture 5" descr="\\Malya-ser\ma\Фото\Фото 2018\ПРАЗДНИКИ\День снятия Блокад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5334000"/>
            <a:ext cx="1428750" cy="1143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6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3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600200"/>
            <a:ext cx="48006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/>
            <a:r>
              <a:rPr lang="ru-RU" sz="2000" b="1" u="sng" dirty="0" smtClean="0">
                <a:latin typeface="Bahnschrift Light" pitchFamily="34" charset="0"/>
                <a:cs typeface="Times New Roman" pitchFamily="18" charset="0"/>
              </a:rPr>
              <a:t>МЕСТНАЯ АДМИНИСТРАЦИЯ </a:t>
            </a:r>
          </a:p>
          <a:p>
            <a:pPr indent="266700"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itchFamily="34" charset="0"/>
                <a:cs typeface="Times New Roman" pitchFamily="18" charset="0"/>
              </a:rPr>
              <a:t> </a:t>
            </a: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itchFamily="34" charset="0"/>
                <a:cs typeface="Times New Roman" pitchFamily="18" charset="0"/>
              </a:rPr>
              <a:t>исполнительно-распорядительный орган Муниципального образования муниципальный округ </a:t>
            </a:r>
            <a:r>
              <a:rPr lang="ru-RU" sz="19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itchFamily="34" charset="0"/>
                <a:cs typeface="Times New Roman" pitchFamily="18" charset="0"/>
              </a:rPr>
              <a:t>Лиговка-Ямская</a:t>
            </a: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itchFamily="34" charset="0"/>
                <a:cs typeface="Times New Roman" pitchFamily="18" charset="0"/>
              </a:rPr>
              <a:t>, созданный для решения  вопросов местного значения и осуществления отдельных государственных полномочий, переданных  внутригородским муниципальным образованиям Санкт-Петербурга.</a:t>
            </a:r>
            <a:r>
              <a:rPr lang="ru-RU" sz="1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 Light" pitchFamily="34" charset="0"/>
              </a:rPr>
              <a:t> </a:t>
            </a:r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  <a:latin typeface="Bahnschrift Light" pitchFamily="34" charset="0"/>
            </a:endParaRPr>
          </a:p>
        </p:txBody>
      </p:sp>
      <p:pic>
        <p:nvPicPr>
          <p:cNvPr id="32769" name="Picture 1" descr="C:\Users\Vereshchagina\Desktop\image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524000"/>
            <a:ext cx="4229100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0" y="91440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ahnschrift" pitchFamily="34" charset="0"/>
                <a:cs typeface="Times New Roman" pitchFamily="18" charset="0"/>
              </a:rPr>
              <a:t>МУНИЦИПАЛЬНАЯ  ПРОГРАММА НА  2018 ГОД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«ФИЗКУЛЬТУРНО-ОЗДОРОВИТЕЛЬНЫЕ И СПОРТИВНЫЕ МЕРОПРИЯТИЯ МУНИЦИПАЛЬНОГО ОБРАЗОВАНИЯ»</a:t>
            </a:r>
            <a:endParaRPr kumimoji="0" lang="ru-RU" sz="150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Bahnschrift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09802"/>
            <a:ext cx="87439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Segoe UI" pitchFamily="34" charset="0"/>
                <a:ea typeface="Calibri" pitchFamily="34" charset="0"/>
                <a:cs typeface="Segoe UI" pitchFamily="34" charset="0"/>
              </a:rPr>
              <a:t>        Проведены следующие мероприятия:</a:t>
            </a:r>
          </a:p>
        </p:txBody>
      </p:sp>
      <p:pic>
        <p:nvPicPr>
          <p:cNvPr id="6" name="Picture 2" descr="\\Malya-ser\ma\Фото\Фото 2018\СПОРТ\Кожаный мяч\school\_MG_5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2898986"/>
            <a:ext cx="1600199" cy="16730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0050" y="4572001"/>
            <a:ext cx="14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КОЖАНЫЙ МЯЧ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4300" y="487680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</a:rPr>
              <a:t>Соревнование по футболу </a:t>
            </a:r>
            <a:b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</a:rPr>
            </a:b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</a:rPr>
              <a:t>среди  детских команд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itchFamily="34" charset="0"/>
            </a:endParaRPr>
          </a:p>
        </p:txBody>
      </p:sp>
      <p:pic>
        <p:nvPicPr>
          <p:cNvPr id="10" name="Picture 13" descr="\\Malya-ser\ma\Обмен\Ветохина\Бюджет 2018\фото\спорт\спорт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819402"/>
            <a:ext cx="1676400" cy="17307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943100" y="4572001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ПОСЕЩЕНИЕ БАССЕЙНА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48768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</a:rPr>
              <a:t>Организованы групповые занятия с  тренером в бассейне для детей и подростков, проживающих на территории МО, в том числе из числа опекаемых и многодетных семей; а также  посещение бассейна жителями округа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itchFamily="34" charset="0"/>
            </a:endParaRPr>
          </a:p>
        </p:txBody>
      </p:sp>
      <p:pic>
        <p:nvPicPr>
          <p:cNvPr id="38914" name="Picture 2" descr="\\Malya-ser\ma\Фото\Фото 2018\СПОРТ\Первенство по силовому многоборью\39f76eeb-d487-4f69-92e7-ddb0924436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819402"/>
            <a:ext cx="1581150" cy="175259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057650" y="4876800"/>
            <a:ext cx="14287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  <a:ea typeface="Calibri"/>
              </a:rPr>
              <a:t>Турниры по силовому многоборью для подростков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400" y="457200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ГОРОДОШНЫЙ </a:t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СПОРТ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pic>
        <p:nvPicPr>
          <p:cNvPr id="38915" name="Picture 3" descr="\\Malya-ser\ma\Фото\Фото 2018\СПОРТ\городошный спорт 20.09.2018\IMG_20180920_125620_8C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819400"/>
            <a:ext cx="1510812" cy="1752600"/>
          </a:xfrm>
          <a:prstGeom prst="rect">
            <a:avLst/>
          </a:prstGeom>
          <a:noFill/>
        </p:spPr>
      </p:pic>
      <p:pic>
        <p:nvPicPr>
          <p:cNvPr id="38916" name="Picture 4" descr="\\Malya-ser\ma\Фото\Фото 2018\СПОРТ\Скандинавская ходьба\сентябрь-ноябрь новые фото\2018-09-19\19.09 heWp8u2O4G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819400"/>
            <a:ext cx="1600200" cy="17526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714750" y="457200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СИЛОВОЕ МНОГОБОРЬЕ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750" y="4572002"/>
            <a:ext cx="18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СКАНДИНАВСКАЯ ХОДЬБА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1200" y="5029200"/>
            <a:ext cx="14287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  <a:ea typeface="Calibri"/>
              </a:rPr>
              <a:t>Соревнования среди жителей МО по городошному спорту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91400" y="5029200"/>
            <a:ext cx="1428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itchFamily="34" charset="0"/>
                <a:ea typeface="Calibri"/>
              </a:rPr>
              <a:t>Организованы  и проведены 20 занятий с тренером  по  скандинавской ходьбе для группы 10 человек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Bahnschrift Light SemiCondensed" pitchFamily="34" charset="0"/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0" y="1752600"/>
          <a:ext cx="2133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3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24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91440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ahnschrift" pitchFamily="34" charset="0"/>
                <a:cs typeface="Times New Roman" pitchFamily="18" charset="0"/>
              </a:rPr>
              <a:t>МУНИЦИПАЛЬНАЯ  ПРОГРАММА НА  2018 ГОД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  <a:t>«ПАТРИОТИЗМ»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Bahnschrift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450" y="1905000"/>
            <a:ext cx="6800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9938" name="Picture 2" descr="C:\Users\Vereshchagina\Desktop\плакат\Патриотизм + спорт\Балтийские юнг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743199"/>
            <a:ext cx="1618060" cy="1536701"/>
          </a:xfrm>
          <a:prstGeom prst="rect">
            <a:avLst/>
          </a:prstGeom>
          <a:noFill/>
        </p:spPr>
      </p:pic>
      <p:pic>
        <p:nvPicPr>
          <p:cNvPr id="13" name="Picture 3" descr="C:\Users\Vereshchagina\Desktop\плакат\Патриотизм + спорт\Медали, опаленные войн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743200"/>
            <a:ext cx="1676400" cy="1537200"/>
          </a:xfrm>
          <a:prstGeom prst="rect">
            <a:avLst/>
          </a:prstGeom>
          <a:noFill/>
        </p:spPr>
      </p:pic>
      <p:pic>
        <p:nvPicPr>
          <p:cNvPr id="39940" name="Picture 4" descr="\\Malya-ser\ma\Фото\Фото 2018\ВПВ\Защитникам блокадного Ленинграда\IMG_4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743200"/>
            <a:ext cx="1524000" cy="1524000"/>
          </a:xfrm>
          <a:prstGeom prst="rect">
            <a:avLst/>
          </a:prstGeom>
          <a:noFill/>
        </p:spPr>
      </p:pic>
      <p:pic>
        <p:nvPicPr>
          <p:cNvPr id="39941" name="Picture 5" descr="\\Malya-ser\ma\Фото\Фото 2018\ВПВ\ВПИ Балтийские юнги  муниципальный этап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743200"/>
            <a:ext cx="1543050" cy="1524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14300" y="4267201"/>
            <a:ext cx="1600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БАЛТИЙСКИЕ ЮНГИ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6400" y="4267200"/>
            <a:ext cx="14859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МЕДАЛИ,</a:t>
            </a:r>
            <a:b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</a:br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ОПАЛЕННЫЕ ВОЙНОЙ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6100" y="4267202"/>
            <a:ext cx="18859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ЗАЩИТНИКАМ БЛОКАДНОГО ЛЕНИНГРАДА ПОСВЯЩАЕТСЯ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4900" y="4267201"/>
            <a:ext cx="16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chemeClr val="tx2">
                    <a:lumMod val="75000"/>
                  </a:schemeClr>
                </a:solidFill>
                <a:latin typeface="Bahnschrift Condensed" pitchFamily="34" charset="0"/>
              </a:rPr>
              <a:t>ТУРНИР ПАМЯТИ ГЕРОЯ РОССИИ ВЛАДИМИРА ТАТАШВИЛИ</a:t>
            </a:r>
            <a:endParaRPr lang="ru-RU" sz="1300" dirty="0">
              <a:solidFill>
                <a:schemeClr val="tx2">
                  <a:lumMod val="75000"/>
                </a:schemeClr>
              </a:solidFill>
              <a:latin typeface="Bahnschrift Condensed" pitchFamily="34" charset="0"/>
            </a:endParaRPr>
          </a:p>
        </p:txBody>
      </p:sp>
      <p:pic>
        <p:nvPicPr>
          <p:cNvPr id="20" name="Рисунок 19" descr="f1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77000" y="2590800"/>
            <a:ext cx="1278811" cy="1676400"/>
          </a:xfrm>
          <a:prstGeom prst="rect">
            <a:avLst/>
          </a:prstGeom>
        </p:spPr>
      </p:pic>
      <p:pic>
        <p:nvPicPr>
          <p:cNvPr id="21" name="Рисунок 20" descr="f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96200" y="2590800"/>
            <a:ext cx="1143000" cy="16764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457950" y="4303455"/>
            <a:ext cx="268605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chemeClr val="accent1">
                    <a:lumMod val="50000"/>
                  </a:schemeClr>
                </a:solidFill>
                <a:latin typeface="Bahnschrift Condensed" pitchFamily="34" charset="0"/>
              </a:rPr>
              <a:t>ДВА  ВИДЕОФИЛЬМА ИЗ ЦИКЛА «ПОРТРЕТЫ ПОБЕДЫ» И « ДЕТИ ПОБЕДЫ». ГЕРОЯМИ УКАЗАННЫХ ФИЛЬМОВ СТАЛИ: ЛУКИН ЮРИЙ ГЕОРГИЕВИЧ – ВЕТЕРАН ВЕЛИКОЙ ОТЕЧЕСТВЕННОЙ ВОЙНЫ И ДЕРЖАВИН КОНСТАНТИН ПАВЛОВИЧ, ВСТРЕТИВШИЙ ВОЙНУ ПОДРОСТКОМ</a:t>
            </a:r>
            <a:endParaRPr lang="ru-RU" sz="1300" dirty="0">
              <a:solidFill>
                <a:schemeClr val="accent1">
                  <a:lumMod val="50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743200" y="1600200"/>
            <a:ext cx="571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 Semibold" pitchFamily="34" charset="0"/>
                <a:ea typeface="Calibri" pitchFamily="34" charset="0"/>
                <a:cs typeface="Segoe UI Semibold" pitchFamily="34" charset="0"/>
              </a:rPr>
              <a:t>В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 Semibold" pitchFamily="34" charset="0"/>
                <a:ea typeface="Calibri" pitchFamily="34" charset="0"/>
                <a:cs typeface="Segoe UI Semibold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 Semibold" pitchFamily="34" charset="0"/>
                <a:ea typeface="Calibri" pitchFamily="34" charset="0"/>
                <a:cs typeface="Segoe UI Semibold" pitchFamily="34" charset="0"/>
              </a:rPr>
              <a:t>мероприятиях по военно-патриотическому воспитанию граждан  приняло участие 13,2 % жителей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0" y="1524000"/>
          <a:ext cx="234315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3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24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06680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ahnschrift" pitchFamily="34" charset="0"/>
                <a:cs typeface="Times New Roman" pitchFamily="18" charset="0"/>
              </a:rPr>
              <a:t>МУНИЦИПАЛЬНАЯ  ПРОГРАММА НА  2018 ГОД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  <a:t>«ПАТРИОТИЗМ»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Bahnschrift" pitchFamily="34" charset="0"/>
              <a:cs typeface="Arial" pitchFamily="34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42900" y="1752600"/>
            <a:ext cx="39433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 2018 году при активном участии жителей была создана экспозиция: «Лиговка- Ямская: История и  современность», которая  сейчас активно пополняется новыми экспонатами.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</p:txBody>
      </p:sp>
      <p:pic>
        <p:nvPicPr>
          <p:cNvPr id="40962" name="Picture 2" descr="C:\Users\Vereshchagina\Desktop\плакат\Патриотизм + спорт\Открытие экспози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352800"/>
            <a:ext cx="2914650" cy="2590800"/>
          </a:xfrm>
          <a:prstGeom prst="rect">
            <a:avLst/>
          </a:prstGeom>
          <a:noFill/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343400" y="1828800"/>
            <a:ext cx="45148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 2018 году Муниципальное образование заняло: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1 место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 в номинации «Лучшие материалы издательской деятельности по военно-патриотическому воспитанию граждан» (</a:t>
            </a:r>
            <a:r>
              <a:rPr lang="ru-RU" sz="1500" dirty="0" smtClean="0"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видеофильмы из цикла Портреты победы «Дорога в жизнь» и Дети войны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«Первый из «Питонов»)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1 место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 номинации «Лучшее мероприятие по военно-патриотическому воспитанию граждан» (экспозиция «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Лиговка-Ямская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: от истоков до наших дней»)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3 место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 номинации «Лучшая организация работ по военно-патриотическому  воспитанию граждан среди внутригородских муниципальных образований Санкт-Петербурга».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</p:txBody>
      </p:sp>
      <p:sp>
        <p:nvSpPr>
          <p:cNvPr id="8" name="object 3"/>
          <p:cNvSpPr/>
          <p:nvPr/>
        </p:nvSpPr>
        <p:spPr>
          <a:xfrm rot="5400000">
            <a:off x="2624728" y="3642722"/>
            <a:ext cx="3343619" cy="20574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0965" name="Picture 5" descr="ÐÐ°ÑÑÐ¸Ð½ÐºÐ¸ Ð¿Ð¾ Ð·Ð°Ð¿ÑÐ¾ÑÑ Ð³Ð¸ÑÐºÐ° 1 Ð¼ÐµÑÑÐ¾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5410200"/>
            <a:ext cx="990600" cy="1320801"/>
          </a:xfrm>
          <a:prstGeom prst="rect">
            <a:avLst/>
          </a:prstGeom>
          <a:noFill/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1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Malya-ser\MA\Фото\Фото 2018\музей гигиены\DSCN8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21717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\\Malya-ser\MA\Фото\Фото 2018\ПРОФИЛАКТИКА\04.05.2018 - Урок власть шаговой доступности\IMG_53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2819400"/>
            <a:ext cx="1885950" cy="2133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12" descr="\\Malya-ser\MA\Фото\Фото 2018\ГМПИР\DSCN82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819400"/>
            <a:ext cx="1771650" cy="2133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0" y="914401"/>
            <a:ext cx="937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ahnschrift" pitchFamily="34" charset="0"/>
                <a:cs typeface="Times New Roman" pitchFamily="18" charset="0"/>
              </a:rPr>
              <a:t>МУНИЦИПАЛЬНАЫЕ ПРОГРАММЫ НА  2018 ГОД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  <a:t>«ПРОФИЛАКТИКА ЭКСТРЕМИЗМА И МЕЖЭТНИЧЕСКИХ КОНФЛИКТОВ» И </a:t>
            </a:r>
            <a:b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  <a:t>« ПРОФИЛАКТИКА ПРАВОНАРУШЕНИЙ»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4800" y="5029200"/>
            <a:ext cx="21717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cs typeface="Segoe UI Light" pitchFamily="34" charset="0"/>
              </a:rPr>
              <a:t>Музейное занятие музея гигиены: «Основные элементы здорового образа жизни»</a:t>
            </a:r>
            <a:endParaRPr lang="ru-RU" sz="1300" dirty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62200" y="5105401"/>
            <a:ext cx="211455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cs typeface="Segoe UI Light" pitchFamily="34" charset="0"/>
              </a:rPr>
              <a:t>Круглый стол на тему: «Власть шаговой доступности»</a:t>
            </a:r>
            <a:endParaRPr lang="ru-RU" sz="1300" dirty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5105401"/>
            <a:ext cx="188595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cs typeface="Segoe UI Light" pitchFamily="34" charset="0"/>
              </a:rPr>
              <a:t>«Человек имеет право, но при этом он обязан…»</a:t>
            </a:r>
            <a:endParaRPr lang="ru-RU" sz="1300" dirty="0"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53200" y="5105400"/>
            <a:ext cx="222885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cs typeface="Segoe UI Light" pitchFamily="34" charset="0"/>
              </a:rPr>
              <a:t>«Слушается дело №…»</a:t>
            </a:r>
            <a:endParaRPr lang="ru-RU" sz="1300" dirty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56323" name="Picture 3" descr="\\Malya-ser\ma\Фото\Фото 2018\ПРОФИЛАКТИКА\Слушается дело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2819400"/>
            <a:ext cx="1885950" cy="2133600"/>
          </a:xfrm>
          <a:prstGeom prst="rect">
            <a:avLst/>
          </a:prstGeom>
          <a:noFill/>
        </p:spPr>
      </p:pic>
      <p:graphicFrame>
        <p:nvGraphicFramePr>
          <p:cNvPr id="14" name="Схема 13"/>
          <p:cNvGraphicFramePr/>
          <p:nvPr/>
        </p:nvGraphicFramePr>
        <p:xfrm>
          <a:off x="0" y="1828800"/>
          <a:ext cx="21336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6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9144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Bahnschrift" pitchFamily="34" charset="0"/>
                <a:cs typeface="Times New Roman" pitchFamily="18" charset="0"/>
              </a:rPr>
              <a:t>МУНИЦИПАЛЬНАЯ  ПРОГРАММА НА  2018 ГОД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  <a:t>«СОДЕЙСТВИЕ РАЗВИТИЮ МАЛОГО БИЗНЕСА НА ТЕРРИТОРИИ МУНИЦИПАЛЬНОГО ОБРАЗОВАНИЯ»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latin typeface="Book Antiqu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Bahnschrift" pitchFamily="34" charset="0"/>
              <a:cs typeface="Times New Roman" pitchFamily="18" charset="0"/>
            </a:endParaRPr>
          </a:p>
        </p:txBody>
      </p:sp>
      <p:pic>
        <p:nvPicPr>
          <p:cNvPr id="7" name="Picture 3" descr="\\Malya-ser\MA\Фото\Фото 2018\КОНКУРС ВИТРИНА\IMG_62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200" y="4114800"/>
            <a:ext cx="2551510" cy="1905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 descr="\\Malya-ser\MA\Фото\Фото 2018\КОНКУРС ВИТРИНА\IMG_20180808_142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14800"/>
            <a:ext cx="2438398" cy="19145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3" descr="\\Malya-ser\MA\Фото\Фото 2018\КОНКУРС ВИТРИНА\IMG_20180718_17532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114800"/>
            <a:ext cx="2241949" cy="19192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2209800" y="1752600"/>
            <a:ext cx="6705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 2018 году 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роведен конкурс на лучшее оформление витрины, прилегающей территории (летнего кафе) субъектами малого предпринимательства (бизнеса), оказывающими услуги жителям на территории муниципального образования.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Победители конкурса были награждены кубками и благодарственными письмами.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0" y="1828800"/>
          <a:ext cx="22098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50" y="228600"/>
            <a:ext cx="742950" cy="1173079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28600" y="1066800"/>
            <a:ext cx="7372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ahnschrift" pitchFamily="34" charset="0"/>
                <a:cs typeface="Times New Roman" pitchFamily="18" charset="0"/>
              </a:rPr>
              <a:t>ВЕДОМСТВЕННАЯ ЦЕЛЕВАЯ ПРОГРАММА НА  2018 ГОД</a:t>
            </a:r>
          </a:p>
        </p:txBody>
      </p:sp>
      <p:sp>
        <p:nvSpPr>
          <p:cNvPr id="22" name="Прямоугольник 10"/>
          <p:cNvSpPr>
            <a:spLocks noChangeArrowheads="1"/>
          </p:cNvSpPr>
          <p:nvPr/>
        </p:nvSpPr>
        <p:spPr bwMode="auto">
          <a:xfrm>
            <a:off x="152400" y="1371600"/>
            <a:ext cx="8058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«БЛАГОУСТРОЙСТВО ТЕРРИТОРИИ МУНИЦИПАЛЬНОГО ОБРАЗОВАНИЯ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2400" y="1676400"/>
            <a:ext cx="87439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" pitchFamily="34" charset="0"/>
                <a:cs typeface="Times New Roman" pitchFamily="18" charset="0"/>
              </a:rPr>
              <a:t>На реализацию ведомственной целевой программы «Благоустройство территории Муниципального образования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" pitchFamily="34" charset="0"/>
                <a:cs typeface="Times New Roman" pitchFamily="18" charset="0"/>
              </a:rPr>
              <a:t>Лиговка-Ямская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hnschrift" pitchFamily="34" charset="0"/>
                <a:cs typeface="Times New Roman" pitchFamily="18" charset="0"/>
              </a:rPr>
              <a:t>» было затрачено 27,8 млн. руб.</a:t>
            </a:r>
          </a:p>
          <a:p>
            <a:pPr algn="just">
              <a:defRPr/>
            </a:pPr>
            <a:endParaRPr lang="ru-RU" sz="2000" dirty="0" smtClean="0">
              <a:latin typeface="Bahnschrift Light" pitchFamily="34" charset="0"/>
              <a:cs typeface="Times New Roman" pitchFamily="18" charset="0"/>
            </a:endParaRPr>
          </a:p>
        </p:txBody>
      </p:sp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200400"/>
            <a:ext cx="9715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2" y="4343401"/>
            <a:ext cx="9810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Схема 26"/>
          <p:cNvGraphicFramePr/>
          <p:nvPr/>
        </p:nvGraphicFramePr>
        <p:xfrm>
          <a:off x="0" y="3429000"/>
          <a:ext cx="3143250" cy="309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9" name="Рисунок 28" descr="C:\Users\3D6B~1\AppData\Local\Temp\Rar$DI06.877\image-16-09-15-02-41.jpeg"/>
          <p:cNvPicPr/>
          <p:nvPr/>
        </p:nvPicPr>
        <p:blipFill>
          <a:blip r:embed="rId9" cstate="print"/>
          <a:srcRect l="9325" t="39675" r="4746" b="12674"/>
          <a:stretch>
            <a:fillRect/>
          </a:stretch>
        </p:blipFill>
        <p:spPr bwMode="auto">
          <a:xfrm>
            <a:off x="3124200" y="5486400"/>
            <a:ext cx="971550" cy="990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object 3"/>
          <p:cNvSpPr/>
          <p:nvPr/>
        </p:nvSpPr>
        <p:spPr>
          <a:xfrm rot="5400000">
            <a:off x="2681878" y="4557122"/>
            <a:ext cx="3343619" cy="20574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495800" y="2362200"/>
            <a:ext cx="419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Condensed" pitchFamily="34" charset="0"/>
                <a:ea typeface="Calibri" pitchFamily="34" charset="0"/>
                <a:cs typeface="Times New Roman" pitchFamily="18" charset="0"/>
              </a:rPr>
              <a:t>В 2018 году началась реализация проекта по приведению контейнерных площадок на территории округа к единому стандарту.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Condensed" pitchFamily="34" charset="0"/>
              <a:cs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495800" y="3429000"/>
            <a:ext cx="4343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Bold SemiConden" pitchFamily="34" charset="0"/>
                <a:ea typeface="Calibri" pitchFamily="34" charset="0"/>
                <a:cs typeface="Times New Roman" pitchFamily="18" charset="0"/>
              </a:rPr>
              <a:t>На первом этапе были установлены контейнерные площадки по следующим адресам: Лиговский пр., д.114, Полтавская ул., д. 14, Тележная ул., д.13, ул. Черняховского, д.9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Bold SemiConden" pitchFamily="34" charset="0"/>
              <a:cs typeface="Arial" pitchFamily="34" charset="0"/>
            </a:endParaRPr>
          </a:p>
        </p:txBody>
      </p:sp>
      <p:pic>
        <p:nvPicPr>
          <p:cNvPr id="34" name="Picture 18" descr="C:\Users\Kov\Desktop\WORW6679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24400" y="4953000"/>
            <a:ext cx="1553765" cy="1285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5" name="Picture 19" descr="C:\Users\Kov\Desktop\Безымянный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53200" y="4953000"/>
            <a:ext cx="1553765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52400" y="2438402"/>
            <a:ext cx="335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 Narrow" pitchFamily="34" charset="0"/>
              </a:rPr>
              <a:t>1 место   </a:t>
            </a:r>
            <a:r>
              <a:rPr lang="ru-RU" sz="1400" dirty="0" smtClean="0">
                <a:latin typeface="Arial Narrow" pitchFamily="34" charset="0"/>
              </a:rPr>
              <a:t>в городском конкурсе  по благоустройству территорий внутригородских муниципальных образований в номинации «Лучший объект озеленения».</a:t>
            </a:r>
          </a:p>
        </p:txBody>
      </p:sp>
      <p:pic>
        <p:nvPicPr>
          <p:cNvPr id="25" name="Image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0"/>
          <p:cNvSpPr>
            <a:spLocks noChangeArrowheads="1"/>
          </p:cNvSpPr>
          <p:nvPr/>
        </p:nvSpPr>
        <p:spPr bwMode="auto">
          <a:xfrm>
            <a:off x="285750" y="1219200"/>
            <a:ext cx="8324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«БЛАГОУСТРОЙСТВО ТЕРРИТОРИИ МУНИЦИПАЛЬНОГО ОБРАЗОВАНИЯ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" y="914400"/>
            <a:ext cx="7195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Bahnschrift" pitchFamily="34" charset="0"/>
                <a:cs typeface="Times New Roman" pitchFamily="18" charset="0"/>
              </a:rPr>
              <a:t>ВЕДОМСТВЕННАЯ ЦЕЛЕВАЯ ПРОГРАММА НА  2018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1524002"/>
            <a:ext cx="87249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ru-RU" sz="1600" dirty="0" smtClean="0">
                <a:latin typeface="Bahnschrift SemiCondensed" pitchFamily="34" charset="0"/>
                <a:ea typeface="Segoe UI Emoji" pitchFamily="34" charset="0"/>
                <a:cs typeface="Segoe UI" pitchFamily="34" charset="0"/>
              </a:rPr>
              <a:t>Перечень основных работ по благоустройству, выполненных на территории Муниципального образования </a:t>
            </a:r>
            <a:r>
              <a:rPr lang="ru-RU" sz="1600" dirty="0" err="1" smtClean="0">
                <a:latin typeface="Bahnschrift SemiCondensed" pitchFamily="34" charset="0"/>
                <a:ea typeface="Segoe UI Emoji" pitchFamily="34" charset="0"/>
                <a:cs typeface="Segoe UI" pitchFamily="34" charset="0"/>
              </a:rPr>
              <a:t>Лиговка-Ямская</a:t>
            </a:r>
            <a:r>
              <a:rPr lang="ru-RU" sz="1600" dirty="0" smtClean="0">
                <a:latin typeface="Bahnschrift SemiCondensed" pitchFamily="34" charset="0"/>
                <a:ea typeface="Segoe UI Emoji" pitchFamily="34" charset="0"/>
                <a:cs typeface="Segoe UI" pitchFamily="34" charset="0"/>
              </a:rPr>
              <a:t> в  2018 году</a:t>
            </a:r>
            <a:endParaRPr lang="ru-RU" sz="1600" dirty="0">
              <a:latin typeface="Bahnschrift SemiCondensed" pitchFamily="34" charset="0"/>
              <a:ea typeface="Segoe UI Emoji" pitchFamily="34" charset="0"/>
              <a:cs typeface="Segoe UI" pitchFamily="34" charset="0"/>
            </a:endParaRPr>
          </a:p>
        </p:txBody>
      </p:sp>
      <p:pic>
        <p:nvPicPr>
          <p:cNvPr id="1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1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81000" y="2133600"/>
          <a:ext cx="8305800" cy="4498526"/>
        </p:xfrm>
        <a:graphic>
          <a:graphicData uri="http://schemas.openxmlformats.org/drawingml/2006/table">
            <a:tbl>
              <a:tblPr/>
              <a:tblGrid>
                <a:gridCol w="1538111"/>
                <a:gridCol w="2614789"/>
                <a:gridCol w="4152900"/>
              </a:tblGrid>
              <a:tr h="401613"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j-lt"/>
                          <a:ea typeface="Times New Roman"/>
                          <a:cs typeface="Times New Roman"/>
                        </a:rPr>
                        <a:t>Адрес производства работ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j-lt"/>
                          <a:ea typeface="Times New Roman"/>
                          <a:cs typeface="Times New Roman"/>
                        </a:rPr>
                        <a:t>Наименование работ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051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+mj-lt"/>
                          <a:ea typeface="Times New Roman"/>
                          <a:cs typeface="Times New Roman"/>
                        </a:rPr>
                        <a:t>Объем работ, м²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82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Невский пр.,д.123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Ремонт мощения, установка велопарковки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Площадь плиточного мощения -689,7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936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Тележная ул,д.13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Мощение, установка контейнерной площадки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228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Площадь плиточного мощения -221,1</a:t>
                      </a:r>
                    </a:p>
                    <a:p>
                      <a:pPr marL="46228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Площадь асфальтового покрытия – 19,8</a:t>
                      </a:r>
                    </a:p>
                    <a:p>
                      <a:pPr algn="ctr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Итого – 240,9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731"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Лиговский пр., д.110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Мощение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228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Площадь плиточного мощения -864,6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82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ул., Черняховского д.9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Установка контейнерной площадки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Площадь асфальтового покрытия – 10,5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82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Лиговский пр., д.114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Установка контейнерной площадки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+mj-lt"/>
                          <a:ea typeface="Calibri"/>
                          <a:cs typeface="Times New Roman"/>
                        </a:rPr>
                        <a:t>Площадь асфальтового покрытия – 49,1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82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Полтавская ул.,д.14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Установка контейнерной площадки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Площадь асфальтового покрытия – 49,1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98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Тележная ул.,д.23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Асфальтирование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Площадь асфальтового покрытия – 773,2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882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Транспортный пер.,д.10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Асфальтирование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Площадь асфальтового покрытия – 527,76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898">
                <a:tc>
                  <a:txBody>
                    <a:bodyPr/>
                    <a:lstStyle/>
                    <a:p>
                      <a:pPr algn="l"/>
                      <a:r>
                        <a:rPr lang="ru-RU" sz="1000">
                          <a:latin typeface="+mj-lt"/>
                          <a:ea typeface="Times New Roman"/>
                          <a:cs typeface="Times New Roman"/>
                        </a:rPr>
                        <a:t>Невский пр., д.177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latin typeface="+mj-lt"/>
                          <a:ea typeface="Times New Roman"/>
                          <a:cs typeface="Times New Roman"/>
                        </a:rPr>
                        <a:t>Асфальтирование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78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Площадь асфальтового покрытия – 212,0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23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+mj-lt"/>
                          <a:ea typeface="Calibri"/>
                          <a:cs typeface="Times New Roman"/>
                        </a:rPr>
                        <a:t>Лиговский пр.,д.116-118, Миргородская ул., д.10,Невский пр.,д.107,Невский пр.,129, Роменская ул.,д.11-13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Озеленение, установка газонных ограждений оборудование зоны отдыха на территории зеленых насаждений общего пользования местного значения в границах Муниципального образования Лиговка-Ямская</a:t>
                      </a:r>
                      <a:endParaRPr lang="ru-RU" sz="10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Озеленение – 1984 м.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установка газонных ограждений  - 466 п.м.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9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6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Дворовая территория в границах домов 26-28,30а по ул. Черняховского</a:t>
                      </a:r>
                      <a:r>
                        <a:rPr lang="ru-RU" sz="100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+mj-lt"/>
                          <a:ea typeface="Calibri"/>
                          <a:cs typeface="Times New Roman"/>
                        </a:rPr>
                        <a:t>Выполнение работ по озеленению на территориях зеленых насаждений общего пользования местного значения в границах домов26-28, 30А по ул. Черняховского.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На территории более 2000 кв.м. были высажены 721 кустарник и 4 дерева. Установлен </a:t>
                      </a:r>
                      <a:r>
                        <a:rPr lang="ru-RU" sz="1000" dirty="0" err="1">
                          <a:latin typeface="+mj-lt"/>
                          <a:ea typeface="Calibri"/>
                          <a:cs typeface="Times New Roman"/>
                        </a:rPr>
                        <a:t>арт</a:t>
                      </a: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 объект по мотивам творчества Пита </a:t>
                      </a:r>
                      <a:r>
                        <a:rPr lang="ru-RU" sz="1000" dirty="0" err="1">
                          <a:latin typeface="+mj-lt"/>
                          <a:ea typeface="Calibri"/>
                          <a:cs typeface="Times New Roman"/>
                        </a:rPr>
                        <a:t>Мондриана</a:t>
                      </a:r>
                      <a:r>
                        <a:rPr lang="ru-RU" sz="1000" dirty="0"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38578" marR="3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50" y="914400"/>
            <a:ext cx="897255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latin typeface="Bahnschrift" pitchFamily="34" charset="0"/>
                <a:cs typeface="Times New Roman" pitchFamily="18" charset="0"/>
              </a:rPr>
              <a:t>ВЕДОМСТВЕННАЯ ЦЕЛЕВАЯ ПРОГРАММА  НА 2018 ГОД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  <a:cs typeface="Times New Roman" pitchFamily="18" charset="0"/>
              </a:rPr>
              <a:t>«ОРГАНИЗАЦИЯ И ПРОВЕДЕНИЕ ДОСУГОВЫХ МЕРОПРИЯТИЙ ДЛЯ ЖИТЕЛЕЙ МУНИЦИПАЛЬНОГО ОБРАЗОВАНИЯ»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accent2">
                  <a:lumMod val="50000"/>
                </a:schemeClr>
              </a:solidFill>
              <a:latin typeface="Bahnschrift" pitchFamily="34" charset="0"/>
              <a:cs typeface="Times New Roman" pitchFamily="18" charset="0"/>
            </a:endParaRP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533400" y="2209800"/>
            <a:ext cx="78486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Segoe UI Semibold" pitchFamily="34" charset="0"/>
              </a:rPr>
              <a:t>ОСУЩЕСТВЛЕНА ДЕЯТЕЛЬНОСТЬ 4 КРУЖКОВ: ЛЕПКА ИЗ ПОЛИМЕРНОЙ ГЛИНЫ, ТЕАТР ТЕНЕЙ, ПЕСОЧНАЯ АНИМАЦИЯ И РИСОВАНИЕ.</a:t>
            </a:r>
            <a:endParaRPr kumimoji="0" lang="ru-RU" sz="1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Segoe UI Semibold" pitchFamily="34" charset="0"/>
            </a:endParaRPr>
          </a:p>
        </p:txBody>
      </p:sp>
      <p:pic>
        <p:nvPicPr>
          <p:cNvPr id="55298" name="Picture 2" descr="C:\Users\Vereshchagina\Desktop\плакат\досуг\Кружок Песочная анима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743200"/>
            <a:ext cx="1518150" cy="1295400"/>
          </a:xfrm>
          <a:prstGeom prst="rect">
            <a:avLst/>
          </a:prstGeom>
          <a:noFill/>
        </p:spPr>
      </p:pic>
      <p:pic>
        <p:nvPicPr>
          <p:cNvPr id="7" name="Picture 5" descr="\\Malya-ser\MA\Фото\Фото 2018\КРУЖКИ\4 КРУЖКА\АПРЕЛЬ\30.04.18 теневой\IMG_9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2743200"/>
            <a:ext cx="14859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\\Malya-ser\MA\Фото\Фото 2018\КРУЖКИ\4 КРУЖКА\МАЙ\29.05.2018 рисование\DSCN8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743200"/>
            <a:ext cx="1714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\\Malya-ser\MA\Фото\Фото 2018\КРУЖКИ\4 КРУЖКА\МАЙ\13.05.18 лепка\lUN4AZ3cR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2743201"/>
            <a:ext cx="1657350" cy="131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42900" y="4038602"/>
            <a:ext cx="84010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prstClr val="black"/>
                </a:solidFill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ПРОВЕДЕНА  21 ЭКСКУРСИОННАЯ  ПОЕЗДКА, ЖИТЕЛЯМ ОСОБЕННО ЗАПОМНИЛИСЬ  2-Х ДНЕВНЫЕ ПОЕЗДКИ: 7 ЧУДЕС КАРЕЛИИ (РУСКЕАЛА),</a:t>
            </a:r>
            <a:r>
              <a:rPr lang="ru-RU" sz="1300" dirty="0" smtClean="0">
                <a:solidFill>
                  <a:srgbClr val="000000"/>
                </a:solidFill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 «ВОКРУГ ЛАДОГИ», «ВЫХОДНЫЕ В ТВЕРСКОЙ ГУБЕРНИИ», «ВЫБОРГ-ВЕХИ ИСТОРИИ», «ПСКОВ –ИЗБОРСК-ПЕЧОРЫ- ПУШКИНСКИЕ ГОРЫ»</a:t>
            </a:r>
            <a:r>
              <a:rPr lang="ru-RU" sz="1300" dirty="0" smtClean="0">
                <a:solidFill>
                  <a:prstClr val="black"/>
                </a:solidFill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.  В ДАННЫХ ЭКСКУРСИЯХ ПРИНЯЛО УЧАСТИЕ БОЛЕЕ 675 ЖИТЕЛЕЙ МУНИЦИПАЛЬНОГО ОБРАЗОВАНИЯ. </a:t>
            </a:r>
            <a:endParaRPr lang="ru-RU" sz="1300" dirty="0" smtClean="0">
              <a:solidFill>
                <a:prstClr val="black"/>
              </a:solidFill>
              <a:latin typeface="Bahnschrift Light SemiCondensed" pitchFamily="34" charset="0"/>
              <a:cs typeface="Arial" pitchFamily="34" charset="0"/>
            </a:endParaRPr>
          </a:p>
        </p:txBody>
      </p:sp>
      <p:pic>
        <p:nvPicPr>
          <p:cNvPr id="55303" name="Picture 7" descr="C:\Users\Vereshchagina\Desktop\плакат\досуг\Экскурсия Деревянные храмы Карельского перешей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5181600"/>
            <a:ext cx="1543050" cy="1447800"/>
          </a:xfrm>
          <a:prstGeom prst="rect">
            <a:avLst/>
          </a:prstGeom>
          <a:noFill/>
        </p:spPr>
      </p:pic>
      <p:pic>
        <p:nvPicPr>
          <p:cNvPr id="55304" name="Picture 8" descr="C:\Users\Vereshchagina\Desktop\плакат\досуг\Экскурсия на Валаам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5105400"/>
            <a:ext cx="1485900" cy="1447800"/>
          </a:xfrm>
          <a:prstGeom prst="rect">
            <a:avLst/>
          </a:prstGeom>
          <a:noFill/>
        </p:spPr>
      </p:pic>
      <p:pic>
        <p:nvPicPr>
          <p:cNvPr id="55305" name="Picture 9" descr="C:\Users\Vereshchagina\Desktop\плакат\досуг\Экскурсия в г. Псков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105400"/>
            <a:ext cx="1714500" cy="1447800"/>
          </a:xfrm>
          <a:prstGeom prst="rect">
            <a:avLst/>
          </a:prstGeom>
          <a:noFill/>
        </p:spPr>
      </p:pic>
      <p:pic>
        <p:nvPicPr>
          <p:cNvPr id="20" name="Picture 5" descr="\\Malya-ser\MA\Фото\Фото 2018\ЭКСКУРСИИ\Псков\IMG_20180927_1442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5105401"/>
            <a:ext cx="1714500" cy="1428751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15" name="Схема 14"/>
          <p:cNvGraphicFramePr/>
          <p:nvPr/>
        </p:nvGraphicFramePr>
        <p:xfrm>
          <a:off x="0" y="1752600"/>
          <a:ext cx="2133600" cy="53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8" name="Скругленный прямоугольник 4"/>
          <p:cNvSpPr/>
          <p:nvPr/>
        </p:nvSpPr>
        <p:spPr>
          <a:xfrm>
            <a:off x="3962400" y="1905000"/>
            <a:ext cx="2263076" cy="304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l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latin typeface="Arial Black" pitchFamily="34" charset="0"/>
              </a:rPr>
              <a:t>Количество участников</a:t>
            </a:r>
            <a:endParaRPr lang="ru-RU" sz="1100" kern="1200" dirty="0">
              <a:latin typeface="Arial Black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286002" y="1981200"/>
            <a:ext cx="3505199" cy="228600"/>
            <a:chOff x="-685800" y="784874"/>
            <a:chExt cx="3505199" cy="2286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0" y="784874"/>
              <a:ext cx="2819399" cy="18216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-685800" y="784874"/>
              <a:ext cx="2819399" cy="228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16" tIns="13970" rIns="78232" bIns="13970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•"/>
              </a:pPr>
              <a:r>
                <a:rPr lang="ru-RU" sz="1100" b="1" kern="1200" dirty="0" smtClean="0">
                  <a:latin typeface="Arial Black" pitchFamily="34" charset="0"/>
                </a:rPr>
                <a:t>2995 человек</a:t>
              </a:r>
              <a:endParaRPr lang="ru-RU" sz="1100" kern="1200" dirty="0">
                <a:latin typeface="Arial Black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133600" y="1752600"/>
            <a:ext cx="2209800" cy="228600"/>
            <a:chOff x="228604" y="6719"/>
            <a:chExt cx="2209800" cy="22860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28604" y="6719"/>
              <a:ext cx="2209800" cy="221881"/>
            </a:xfrm>
            <a:prstGeom prst="round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239434" y="17550"/>
              <a:ext cx="2198969" cy="2177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Arial Black" pitchFamily="34" charset="0"/>
                </a:rPr>
                <a:t>Количество участников</a:t>
              </a:r>
              <a:endParaRPr lang="ru-RU" sz="1100" kern="1200" dirty="0">
                <a:latin typeface="Arial Black" pitchFamily="34" charset="0"/>
              </a:endParaRPr>
            </a:p>
          </p:txBody>
        </p:sp>
      </p:grpSp>
      <p:pic>
        <p:nvPicPr>
          <p:cNvPr id="26" name="Image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27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450" y="990600"/>
            <a:ext cx="80581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" pitchFamily="34" charset="0"/>
                <a:cs typeface="Times New Roman" pitchFamily="18" charset="0"/>
              </a:rPr>
              <a:t>ПЛАН НЕПРОГРАММНЫХ НАПРАВЛЕНИЙ ДЕЯТЕЛЬНОСТИ НА 2018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95401"/>
            <a:ext cx="96583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«ПРОФИЛАКТИКА ДОРОЖНО-ТРАНСПОРТНОГО ТРАВМАТИЗМА НА ТЕРРИТОРИИ МУНИЦИПАЛЬНОГО ОБРАЗОВАНИЯ»</a:t>
            </a:r>
            <a:endParaRPr lang="ru-RU" sz="1700" dirty="0">
              <a:solidFill>
                <a:schemeClr val="accent2">
                  <a:lumMod val="75000"/>
                </a:schemeClr>
              </a:solidFill>
              <a:latin typeface="Bahnschrif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3124201"/>
            <a:ext cx="5943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Bahnschrift Condensed" pitchFamily="34" charset="0"/>
                <a:cs typeface="Segoe UI Light" pitchFamily="34" charset="0"/>
              </a:rPr>
              <a:t>Интерактивные игровые программы по снижению риска детского дорожно-транспортного травматизма:</a:t>
            </a:r>
          </a:p>
          <a:p>
            <a:pPr>
              <a:buFont typeface="Wingdings" pitchFamily="2" charset="2"/>
              <a:buChar char="Ø"/>
            </a:pPr>
            <a:r>
              <a:rPr lang="ru-RU" sz="1700" dirty="0" smtClean="0">
                <a:latin typeface="Bahnschrift Condensed" pitchFamily="34" charset="0"/>
                <a:cs typeface="Segoe UI Light" pitchFamily="34" charset="0"/>
              </a:rPr>
              <a:t>«Приключение светофора» или «Безопасное колесо» </a:t>
            </a:r>
            <a:br>
              <a:rPr lang="ru-RU" sz="1700" dirty="0" smtClean="0">
                <a:latin typeface="Bahnschrift Condensed" pitchFamily="34" charset="0"/>
                <a:cs typeface="Segoe UI Light" pitchFamily="34" charset="0"/>
              </a:rPr>
            </a:br>
            <a:r>
              <a:rPr lang="ru-RU" sz="1700" dirty="0" smtClean="0">
                <a:latin typeface="Bahnschrift Condensed" pitchFamily="34" charset="0"/>
                <a:cs typeface="Segoe UI Light" pitchFamily="34" charset="0"/>
              </a:rPr>
              <a:t>(с вручением </a:t>
            </a:r>
            <a:r>
              <a:rPr lang="ru-RU" sz="1700" dirty="0" err="1" smtClean="0">
                <a:latin typeface="Bahnschrift Condensed" pitchFamily="34" charset="0"/>
                <a:cs typeface="Segoe UI Light" pitchFamily="34" charset="0"/>
              </a:rPr>
              <a:t>слэп</a:t>
            </a:r>
            <a:r>
              <a:rPr lang="ru-RU" sz="1700" dirty="0" smtClean="0">
                <a:latin typeface="Bahnschrift Condensed" pitchFamily="34" charset="0"/>
                <a:cs typeface="Segoe UI Light" pitchFamily="34" charset="0"/>
              </a:rPr>
              <a:t>- браслета) </a:t>
            </a:r>
          </a:p>
          <a:p>
            <a:endParaRPr lang="ru-RU" sz="1700" dirty="0" smtClean="0">
              <a:latin typeface="Bahnschrift Condensed" pitchFamily="34" charset="0"/>
              <a:cs typeface="Segoe UI Light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700" dirty="0" smtClean="0">
                <a:latin typeface="Bahnschrift Condensed" pitchFamily="34" charset="0"/>
                <a:cs typeface="Segoe UI Light" pitchFamily="34" charset="0"/>
              </a:rPr>
              <a:t>Проведение мероприятия   по знакомству с правилами дорожного движения для детей  младшего школьного возраста(с вручением  раскраски «Правила ПДД»</a:t>
            </a:r>
            <a:endParaRPr lang="ru-RU" sz="1700" dirty="0">
              <a:latin typeface="Bahnschrift Condensed" pitchFamily="34" charset="0"/>
              <a:cs typeface="Segoe UI Light" pitchFamily="34" charset="0"/>
            </a:endParaRPr>
          </a:p>
        </p:txBody>
      </p:sp>
      <p:pic>
        <p:nvPicPr>
          <p:cNvPr id="60418" name="Picture 2" descr="\\Malya-ser\ma\Фото\Фото 2018\ПРОФИЛАКТИКА\Уроки  Светофор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3504" y="1935480"/>
            <a:ext cx="1490296" cy="1722120"/>
          </a:xfrm>
          <a:prstGeom prst="rect">
            <a:avLst/>
          </a:prstGeom>
          <a:noFill/>
        </p:spPr>
      </p:pic>
      <p:pic>
        <p:nvPicPr>
          <p:cNvPr id="60419" name="Picture 3" descr="\\Malya-ser\ma\Фото\Фото 2018\ПРОФИЛАКТИКА\безопасность на дорогах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343402"/>
            <a:ext cx="1562100" cy="161143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10200" y="3657600"/>
            <a:ext cx="2514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Bahnschrift Light SemiCondensed" pitchFamily="34" charset="0"/>
                <a:cs typeface="Segoe UI Semibold" pitchFamily="34" charset="0"/>
              </a:rPr>
              <a:t>Приключение светофора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Bahnschrift Light SemiCondensed" pitchFamily="34" charset="0"/>
              <a:cs typeface="Segoe UI Semibol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6027003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Bahnschrift Light SemiCondensed" pitchFamily="34" charset="0"/>
                <a:cs typeface="Segoe UI Semibold" pitchFamily="34" charset="0"/>
              </a:rPr>
              <a:t>Безопасность на дорогах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Bahnschrift Light SemiCondensed" pitchFamily="34" charset="0"/>
              <a:cs typeface="Segoe UI Semibold" pitchFamily="34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1981200"/>
          <a:ext cx="2743200" cy="99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5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50" y="990600"/>
            <a:ext cx="79819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" pitchFamily="34" charset="0"/>
                <a:cs typeface="Times New Roman" pitchFamily="18" charset="0"/>
              </a:rPr>
              <a:t>ПЛАН НЕПРОГРАММНЫХ НАПРАВЛЕНИЙ ДЕЯТЕЛЬНОСТИ НА 2018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371600"/>
            <a:ext cx="965835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700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</a:rPr>
              <a:t>«СРЕДСТВА МАССОВОЙ ИНФОРМАЦИИ  МУНИЦИПАЛЬНОГО ОБРАЗОВАНИЯ»</a:t>
            </a:r>
          </a:p>
        </p:txBody>
      </p:sp>
      <p:pic>
        <p:nvPicPr>
          <p:cNvPr id="8" name="Picture 8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828800"/>
            <a:ext cx="107989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\\Malya-ser\ma\Обмен\Ветохина\Бюджет 2018\фото\газета\01.06.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828800"/>
            <a:ext cx="111204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\\Malya-ser\ma\Обмен\Ветохина\Бюджет 2018\фото\газета\1-июль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1" y="1828801"/>
            <a:ext cx="1090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\\Malya-ser\ma\Обмен\Ветохина\Бюджет 2018\фото\газета\052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2" y="1828800"/>
            <a:ext cx="107989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\\Malya-ser\ma\Обмен\Ветохина\Бюджет 2018\фото\газета\Page_00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2" y="1828800"/>
            <a:ext cx="102631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\\Malya-ser\ma\Обмен\Ветохина\Бюджет 2018\фото\газета\Pag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1828801"/>
            <a:ext cx="1079897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52400" y="3810000"/>
            <a:ext cx="88011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В 2018 году по просьбам жителей Муниципального образования появилась новая рубрика «Говорим и пишем по-русски», целью которой является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rgbClr val="0C0E0D"/>
                </a:solidFill>
                <a:effectLst/>
                <a:latin typeface="Bahnschrift Light SemiCondensed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Light SemiCondensed" pitchFamily="34" charset="0"/>
                <a:ea typeface="Calibri" pitchFamily="34" charset="0"/>
                <a:cs typeface="Times New Roman" pitchFamily="18" charset="0"/>
              </a:rPr>
              <a:t>пропаганда грамотности как одного из основных элементов общечеловеческой культуры, осуществляемая главным образом путем предоставления ответов на вопросы, связанные с русским языком.</a:t>
            </a: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500" dirty="0" smtClean="0">
                <a:latin typeface="Bahnschrift Light SemiCondensed" pitchFamily="34" charset="0"/>
                <a:cs typeface="Arial" pitchFamily="34" charset="0"/>
              </a:rPr>
              <a:t>В 2018 году получила освещение  главная спортивная тема  - Чемпионат мира по футболу. Наши жители на страницах  печатного издания  - газеты  «</a:t>
            </a:r>
            <a:r>
              <a:rPr lang="ru-RU" sz="1500" dirty="0" err="1" smtClean="0">
                <a:latin typeface="Bahnschrift Light SemiCondensed" pitchFamily="34" charset="0"/>
                <a:cs typeface="Arial" pitchFamily="34" charset="0"/>
              </a:rPr>
              <a:t>Лиговка-Ямская</a:t>
            </a:r>
            <a:r>
              <a:rPr lang="ru-RU" sz="1500" dirty="0" smtClean="0">
                <a:latin typeface="Bahnschrift Light SemiCondensed" pitchFamily="34" charset="0"/>
                <a:cs typeface="Arial" pitchFamily="34" charset="0"/>
              </a:rPr>
              <a:t>» делились своими впечатлениями о проходящем в Санкт-Петербурге </a:t>
            </a:r>
            <a:r>
              <a:rPr lang="ru-RU" sz="1500" dirty="0" err="1" smtClean="0">
                <a:latin typeface="Bahnschrift Light SemiCondensed" pitchFamily="34" charset="0"/>
                <a:cs typeface="Arial" pitchFamily="34" charset="0"/>
              </a:rPr>
              <a:t>мундиале</a:t>
            </a:r>
            <a:r>
              <a:rPr lang="ru-RU" sz="1500" dirty="0" smtClean="0">
                <a:latin typeface="Bahnschrift Light SemiCondensed" pitchFamily="34" charset="0"/>
                <a:cs typeface="Arial" pitchFamily="34" charset="0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500" dirty="0" smtClean="0">
              <a:latin typeface="Bahnschrift Light SemiCondensed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500" dirty="0" smtClean="0">
                <a:latin typeface="Bahnschrift Light SemiCondensed" pitchFamily="34" charset="0"/>
                <a:cs typeface="Arial" pitchFamily="34" charset="0"/>
              </a:rPr>
              <a:t>Продолжилась серия публикаций на очень востребованную у читателей краеведческую тему  (об экскурсиях из цикла «Пешком по округу»), давались актуальные обзоры изменений действующего законодательства.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1500" dirty="0" smtClean="0">
              <a:latin typeface="Bahnschrift Light SemiCondensed" pitchFamily="34" charset="0"/>
              <a:cs typeface="Arial" pitchFamily="34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Light SemiCondensed" pitchFamily="34" charset="0"/>
              <a:cs typeface="Arial" pitchFamily="34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1752600"/>
          <a:ext cx="17145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0" y="2438400"/>
          <a:ext cx="1714500" cy="68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6" name="Image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7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294665" y="1055497"/>
            <a:ext cx="8624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smtClean="0">
                <a:latin typeface="Century Gothic"/>
                <a:cs typeface="Century Gothic"/>
              </a:rPr>
              <a:t> 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22098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228600" y="1600202"/>
            <a:ext cx="86296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ОРГАНИЗАЦИЯ ИСПОЛНЕНИЯ БЮДЖЕТА, РЕАЛИЗАЦИЯ МУНИЦИПАЛЬНЫХ и ВЕДОМСТВЕННЫХ ЦЕЛЕВЫХ ПРОГРАММ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28600" y="2209800"/>
            <a:ext cx="420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РАБОТА С ОБРАЩЕНИЯМИ ГРАЖДАН</a:t>
            </a:r>
          </a:p>
        </p:txBody>
      </p:sp>
      <p:sp>
        <p:nvSpPr>
          <p:cNvPr id="25" name="object 3"/>
          <p:cNvSpPr/>
          <p:nvPr/>
        </p:nvSpPr>
        <p:spPr>
          <a:xfrm>
            <a:off x="381000" y="25908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228600" y="2590800"/>
            <a:ext cx="3982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ОРГАНИЗАЦИЯ ПРИЕМА ГРАЖДАН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28600" y="2895602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СОВЕРШЕНСТВОВАНИЕ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ДЕЛОПРОИЗВОДСТВА, ВОПРОСЫ </a:t>
            </a: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МУНИЦИПАЛЬНОЙ СЛУЖБЫ И КАДРОВ</a:t>
            </a:r>
          </a:p>
        </p:txBody>
      </p:sp>
      <p:sp>
        <p:nvSpPr>
          <p:cNvPr id="28" name="object 3"/>
          <p:cNvSpPr/>
          <p:nvPr/>
        </p:nvSpPr>
        <p:spPr>
          <a:xfrm>
            <a:off x="381000" y="29718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3"/>
          <p:cNvSpPr/>
          <p:nvPr/>
        </p:nvSpPr>
        <p:spPr>
          <a:xfrm>
            <a:off x="381000" y="35052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Прямоугольник 29"/>
          <p:cNvSpPr/>
          <p:nvPr/>
        </p:nvSpPr>
        <p:spPr>
          <a:xfrm>
            <a:off x="228600" y="350520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ИНФОРМИРОВАНИЕ НАСЕЛЕНИЯ О РАБОТЕ ОРГАНОВ МЕСТНОГО САМОУПРАВЛЕНИЯ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28600" y="4191000"/>
            <a:ext cx="590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УЧАСТИЕ В ПРОВЕДЕНИИ ПУБЛИЧНЫХ СЛУШАНИЙ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28600" y="4648200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УЧАСТИЕ В ПОДГОТОВКЕ ЗАСЕДАНИЙ МУНИЦИПАЛЬНОГО СОВЕТА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28600" y="5029202"/>
            <a:ext cx="8572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НАПРАВЛЕНИЕ ПРАВОВЫХ АКТОВ ДЛЯ ВКЛЮЧЕНИЕ В РЕГИСТР МУНИЦИПАЛЬНЫХ ПРАВОВЫХ АКТОВ СПБ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8600" y="56388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СОЗДАНИЕ И ОРГАНИЗАЦИЯ РАБОТЫ МУНИЦИПАЛЬНОГО </a:t>
            </a: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АРХИВА</a:t>
            </a:r>
            <a:endParaRPr lang="ru-RU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5" name="object 3"/>
          <p:cNvSpPr/>
          <p:nvPr/>
        </p:nvSpPr>
        <p:spPr>
          <a:xfrm>
            <a:off x="381000" y="56388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"/>
          <p:cNvSpPr/>
          <p:nvPr/>
        </p:nvSpPr>
        <p:spPr>
          <a:xfrm>
            <a:off x="381000" y="50292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"/>
          <p:cNvSpPr/>
          <p:nvPr/>
        </p:nvSpPr>
        <p:spPr>
          <a:xfrm>
            <a:off x="381000" y="45720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"/>
          <p:cNvSpPr/>
          <p:nvPr/>
        </p:nvSpPr>
        <p:spPr>
          <a:xfrm>
            <a:off x="381000" y="41148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3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66800"/>
            <a:ext cx="7943850" cy="57200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1450" y="11430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ОСНОВНЫЕ НАПРАВЛЕНИЯ РАБОТЫ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28600" y="6096000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ИСПОЛНЕНИЕ ОТДЕЛЬНЫХ ГОСУДАРСТВЕННЫХ ПОЛНОМОЧИЙ</a:t>
            </a:r>
            <a:endParaRPr lang="ru-RU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3" name="object 3"/>
          <p:cNvSpPr/>
          <p:nvPr/>
        </p:nvSpPr>
        <p:spPr>
          <a:xfrm>
            <a:off x="381000" y="6096000"/>
            <a:ext cx="2507714" cy="27432"/>
          </a:xfrm>
          <a:custGeom>
            <a:avLst/>
            <a:gdLst/>
            <a:ahLst/>
            <a:cxnLst/>
            <a:rect l="l" t="t" r="r" b="b"/>
            <a:pathLst>
              <a:path w="3343618" h="27432">
                <a:moveTo>
                  <a:pt x="0" y="0"/>
                </a:moveTo>
                <a:lnTo>
                  <a:pt x="1114513" y="0"/>
                </a:lnTo>
                <a:lnTo>
                  <a:pt x="2229066" y="0"/>
                </a:lnTo>
                <a:lnTo>
                  <a:pt x="3343618" y="0"/>
                </a:lnTo>
                <a:lnTo>
                  <a:pt x="3343618" y="27432"/>
                </a:lnTo>
                <a:lnTo>
                  <a:pt x="2229066" y="27432"/>
                </a:lnTo>
                <a:lnTo>
                  <a:pt x="1114513" y="27432"/>
                </a:lnTo>
                <a:lnTo>
                  <a:pt x="0" y="274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44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450" y="990600"/>
            <a:ext cx="851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ahnschrift" pitchFamily="34" charset="0"/>
                <a:cs typeface="Times New Roman" pitchFamily="18" charset="0"/>
              </a:rPr>
              <a:t>ПЛАН НЕПРОГРАММНЫХ НАПРАВЛЕНИЙ ДЕЯТЕЛЬНОСТИ НА 2018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1447800"/>
            <a:ext cx="96583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«УЧАСТИЕ В МЕРОПРИЯТИЯХ ПО ОХРАНЕ ОКРУЖАЮЩЕЙ СРЕДЫ В ГРАНИЦАХ МУНИЦИПАЛЬНОГО ОБРАЗОВАНИЯ»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" y="1905000"/>
            <a:ext cx="57721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latin typeface="Bahnschrift Light SemiCondensed" pitchFamily="34" charset="0"/>
              </a:rPr>
              <a:t>Расходные обязательства  в 2018 году составили в общей сумме 10 тыс.руб., количество участников  - 50 человек.</a:t>
            </a:r>
            <a:endParaRPr lang="ru-RU" sz="1300" dirty="0">
              <a:latin typeface="Bahnschrift Light SemiCondens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2362202"/>
            <a:ext cx="5486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Bahnschrift Condensed" pitchFamily="34" charset="0"/>
              </a:rPr>
              <a:t>Был проведен конкурс детского рисунка «Экология глазами ребенка» . Победители получили профессиональные  акварельные краски, альбомы для рисования и наборы </a:t>
            </a:r>
            <a:r>
              <a:rPr lang="ru-RU" sz="1300" dirty="0" err="1" smtClean="0">
                <a:latin typeface="Bahnschrift Condensed" pitchFamily="34" charset="0"/>
              </a:rPr>
              <a:t>линеров</a:t>
            </a:r>
            <a:r>
              <a:rPr lang="ru-RU" sz="1300" dirty="0" smtClean="0">
                <a:latin typeface="Bahnschrift Condensed" pitchFamily="34" charset="0"/>
              </a:rPr>
              <a:t>. </a:t>
            </a:r>
          </a:p>
          <a:p>
            <a:endParaRPr lang="ru-RU" sz="1300" dirty="0"/>
          </a:p>
        </p:txBody>
      </p:sp>
      <p:pic>
        <p:nvPicPr>
          <p:cNvPr id="62466" name="Picture 2" descr="\\Malya-ser\ma\Фото\Фото 2018\конкурс рисунков\IMG_6677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752600"/>
            <a:ext cx="1277100" cy="1315413"/>
          </a:xfrm>
          <a:prstGeom prst="rect">
            <a:avLst/>
          </a:prstGeom>
          <a:noFill/>
        </p:spPr>
      </p:pic>
      <p:pic>
        <p:nvPicPr>
          <p:cNvPr id="62467" name="Picture 3" descr="\\Malya-ser\ma\Фото\Фото 2018\конкурс рисунков\IMG_6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1752600"/>
            <a:ext cx="1371600" cy="12954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2400" y="3200400"/>
            <a:ext cx="8991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«ПРОВЕДЕНИЕ ПОДГОТОВКИ И ОБУЧЕНИЯ НЕРАБОТАЮЩЕГО НАСЕЛЕНИЯ СПОСОБАМ ЗАЩИТЫ И ДЕЙСТВИЯМ В ЧРЕЗВЫЧАЙНЫХ СИТУАЦИЯХ, А ТАКЖЕ СПОСОБАМ ЗАЩИТЫ ОТ ОПАСНОСТЕЙ, ВОЗНИКАЮЩИХ ПРИ ВЕДЕНИИ ВОЕННЫХ ДЕЙСТВИЙ ИЛИ ВСЛЕДСТВИЕ ЭТИХ ДЕЙСТВИЙ»</a:t>
            </a:r>
            <a:r>
              <a:rPr lang="ru-RU" sz="13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  </a:t>
            </a:r>
          </a:p>
          <a:p>
            <a:pPr>
              <a:defRPr/>
            </a:pPr>
            <a:r>
              <a:rPr lang="ru-RU" sz="1300" dirty="0" smtClean="0">
                <a:latin typeface="Bahnschrift Light SemiCondensed" pitchFamily="34" charset="0"/>
              </a:rPr>
              <a:t/>
            </a:r>
            <a:br>
              <a:rPr lang="ru-RU" sz="1300" dirty="0" smtClean="0">
                <a:latin typeface="Bahnschrift Light SemiCondensed" pitchFamily="34" charset="0"/>
              </a:rPr>
            </a:br>
            <a:r>
              <a:rPr lang="ru-RU" sz="1300" dirty="0" smtClean="0">
                <a:latin typeface="Bahnschrift Light SemiCondensed" pitchFamily="34" charset="0"/>
              </a:rPr>
              <a:t>Расходные обязательства  в 2018 году составили в общей сумме  </a:t>
            </a:r>
            <a:r>
              <a:rPr lang="ru-RU" sz="1300" b="1" dirty="0" smtClean="0">
                <a:latin typeface="Bahnschrift Light SemiCondensed" pitchFamily="34" charset="0"/>
              </a:rPr>
              <a:t>16,8 тыс. руб., количество участников -72 человека.  </a:t>
            </a:r>
          </a:p>
          <a:p>
            <a:pPr>
              <a:defRPr/>
            </a:pPr>
            <a:endParaRPr lang="ru-RU" sz="1300" b="1" dirty="0" smtClean="0">
              <a:latin typeface="Bahnschrift Light SemiCondensed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4876800"/>
            <a:ext cx="885825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«ОСУЩЕСТВЛЕНИЮ ЗАЩИТЫ ПРАВ ПОТРЕБИТЕЛЕЙ НА ТЕРРИТОРИИ МУНИЦИПАЛЬНОГО ОБРАЗОВАНИЯ»</a:t>
            </a:r>
          </a:p>
          <a:p>
            <a:pPr>
              <a:defRPr/>
            </a:pPr>
            <a:r>
              <a:rPr lang="ru-RU" sz="1300" dirty="0" smtClean="0">
                <a:latin typeface="Bahnschrift Light SemiCondensed" pitchFamily="34" charset="0"/>
              </a:rPr>
              <a:t>Расходные обязательства  в 2018 году составили в общей сумме  </a:t>
            </a:r>
            <a:r>
              <a:rPr lang="ru-RU" sz="1300" b="1" dirty="0" smtClean="0">
                <a:latin typeface="Bahnschrift Light SemiCondensed" pitchFamily="34" charset="0"/>
              </a:rPr>
              <a:t>3,7 тыс. руб., </a:t>
            </a:r>
            <a:r>
              <a:rPr lang="ru-RU" sz="1300" dirty="0" smtClean="0">
                <a:latin typeface="Bahnschrift Light SemiCondensed" pitchFamily="34" charset="0"/>
              </a:rPr>
              <a:t>количество участников  </a:t>
            </a:r>
            <a:r>
              <a:rPr lang="ru-RU" sz="1300" b="1" dirty="0" smtClean="0">
                <a:latin typeface="Bahnschrift Light SemiCondensed" pitchFamily="34" charset="0"/>
              </a:rPr>
              <a:t>-</a:t>
            </a:r>
            <a:br>
              <a:rPr lang="ru-RU" sz="1300" b="1" dirty="0" smtClean="0">
                <a:latin typeface="Bahnschrift Light SemiCondensed" pitchFamily="34" charset="0"/>
              </a:rPr>
            </a:br>
            <a:r>
              <a:rPr lang="ru-RU" sz="1300" b="1" dirty="0" smtClean="0">
                <a:latin typeface="Bahnschrift Light SemiCondensed" pitchFamily="34" charset="0"/>
              </a:rPr>
              <a:t> 50 человек, </a:t>
            </a:r>
          </a:p>
          <a:p>
            <a:pPr>
              <a:defRPr/>
            </a:pPr>
            <a:r>
              <a:rPr lang="ru-RU" sz="1300" b="1" dirty="0" smtClean="0">
                <a:latin typeface="Bahnschrift Light SemiCondensed" pitchFamily="34" charset="0"/>
              </a:rPr>
              <a:t>В 2018 году в рамках исполнения вышеуказанного Плана </a:t>
            </a:r>
            <a:r>
              <a:rPr lang="ru-RU" sz="1300" b="1" dirty="0" err="1" smtClean="0">
                <a:latin typeface="Bahnschrift Light SemiCondensed" pitchFamily="34" charset="0"/>
              </a:rPr>
              <a:t>непрограммных</a:t>
            </a:r>
            <a:r>
              <a:rPr lang="ru-RU" sz="1300" b="1" dirty="0" smtClean="0">
                <a:latin typeface="Bahnschrift Light SemiCondensed" pitchFamily="34" charset="0"/>
              </a:rPr>
              <a:t> направлений деятельности была изготовлена печатная продукция «Защита прав потребителей в сфере розничной торговли».</a:t>
            </a:r>
          </a:p>
          <a:p>
            <a:pPr>
              <a:defRPr/>
            </a:pPr>
            <a:endParaRPr lang="ru-RU" sz="1300" b="1" dirty="0" smtClean="0">
              <a:latin typeface="Bahnschrift Light SemiCondensed" pitchFamily="34" charset="0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4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14400"/>
            <a:ext cx="5905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ДЕЯТЕЛЬНОСТЬ МКУ  «ЛИГОВКА-ЯМСКАЯ»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Bahnschrift" pitchFamily="34" charset="0"/>
            </a:endParaRPr>
          </a:p>
        </p:txBody>
      </p:sp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52400" y="1371601"/>
            <a:ext cx="874395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Муниципальное казенное учреждение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Лиговка-Ямская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» (далее – МКУ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Лиговка-Ямская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») образовано в соответствии с Постановлением местной Администрации от 08.12.2014 №140. Учреждение осуществляет деятельность, связанную с выполнением работ, оказанием услуг, относящихся к вопросам местного значения муниципального образования в соответствии со ст.10 Закона Санкт-Петербурга от 23.09.2009 № 420-79 «Об организации местного самоуправления в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Санкт-Петербурге»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Bahnschrift SemiLight" pitchFamily="34" charset="0"/>
              <a:ea typeface="Calibri" pitchFamily="34" charset="0"/>
              <a:cs typeface="Times New Roman" pitchFamily="18" charset="0"/>
            </a:endParaRP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На выполнение программ в 2018 году МКУ «</a:t>
            </a:r>
            <a:r>
              <a:rPr lang="ru-RU" sz="1400" dirty="0" err="1" smtClean="0"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Лиговка-Ямская</a:t>
            </a:r>
            <a:r>
              <a:rPr lang="ru-RU" sz="1400" dirty="0" smtClean="0">
                <a:latin typeface="Bahnschrift SemiLight" pitchFamily="34" charset="0"/>
                <a:ea typeface="Calibri" pitchFamily="34" charset="0"/>
                <a:cs typeface="Times New Roman" pitchFamily="18" charset="0"/>
              </a:rPr>
              <a:t>» потрачено 6 406 356,59 руб.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Light" pitchFamily="34" charset="0"/>
              <a:cs typeface="Arial" pitchFamily="34" charset="0"/>
            </a:endParaRPr>
          </a:p>
        </p:txBody>
      </p:sp>
      <p:pic>
        <p:nvPicPr>
          <p:cNvPr id="63491" name="Picture 3" descr="\\Malya-ser\ma\Обмен\Сеткевич\Новая папка\05.07.2018 Миргородская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429000"/>
            <a:ext cx="1920000" cy="1752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410201"/>
            <a:ext cx="26289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ea typeface="Calibri"/>
                <a:cs typeface="Segoe UI Light" pitchFamily="34" charset="0"/>
              </a:rPr>
              <a:t>Временное трудоустройство несовершеннолетних в свободное от учебы время</a:t>
            </a:r>
            <a:endParaRPr lang="ru-RU" sz="1300" dirty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9" name="Picture 14" descr="\\Malya-ser\MA\Обмен\Сеткевич\Новая папка\Новая папка\DSCN06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352800"/>
            <a:ext cx="1981200" cy="18986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00300" y="5380672"/>
            <a:ext cx="405765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cs typeface="Segoe UI Light" pitchFamily="34" charset="0"/>
              </a:rPr>
              <a:t>Проведение мероприятий по осуществлению благоустройства территории муниципального образования в части содержания и уборки территорий внутриквартального озеленения местного значения и содержания оборудования, расположенного на территории муниципального образования.</a:t>
            </a:r>
            <a:endParaRPr lang="ru-RU" sz="1300" dirty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63492" name="Picture 4" descr="\\Malya-ser\ma\Фото\Фото 2018\Клуб любителей чтения\IMG_20181106_160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429000"/>
            <a:ext cx="1905000" cy="1744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15100" y="5410202"/>
            <a:ext cx="2628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Segoe UI Light" pitchFamily="34" charset="0"/>
                <a:ea typeface="Calibri"/>
                <a:cs typeface="Segoe UI Light" pitchFamily="34" charset="0"/>
              </a:rPr>
              <a:t>Организация и проведение досуговых мероприятий для жителей муниципального образования</a:t>
            </a:r>
          </a:p>
          <a:p>
            <a:pPr algn="ctr"/>
            <a:r>
              <a:rPr lang="ru-RU" sz="1300" dirty="0" smtClean="0">
                <a:latin typeface="Segoe UI Light" pitchFamily="34" charset="0"/>
                <a:ea typeface="Calibri"/>
                <a:cs typeface="Segoe UI Light" pitchFamily="34" charset="0"/>
              </a:rPr>
              <a:t>Клуб любителей чтения</a:t>
            </a:r>
          </a:p>
          <a:p>
            <a:pPr algn="ctr"/>
            <a:endParaRPr lang="ru-RU" sz="1500" dirty="0"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13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1" y="914402"/>
            <a:ext cx="3543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hnschrift" pitchFamily="34" charset="0"/>
                <a:cs typeface="Times New Roman" pitchFamily="18" charset="0"/>
              </a:rPr>
              <a:t>ОПЕКА И ПОПЕЧИТЕЛЬСТВО</a:t>
            </a:r>
          </a:p>
          <a:p>
            <a:pPr algn="ctr"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Bahnschrift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20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На  учете органа опеки и попечительства местной Администрации Муниципального образования </a:t>
            </a:r>
            <a:r>
              <a:rPr lang="ru-RU" sz="1600" dirty="0" err="1" smtClean="0">
                <a:latin typeface="Bahnschrift Condensed" pitchFamily="34" charset="0"/>
                <a:cs typeface="Times New Roman" pitchFamily="18" charset="0"/>
              </a:rPr>
              <a:t>Лиговка-Ямская</a:t>
            </a: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 состоит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Bahnschrift Condensed" pitchFamily="34" charset="0"/>
                <a:cs typeface="Times New Roman" pitchFamily="18" charset="0"/>
              </a:rPr>
              <a:t>41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Bahnschrift Condensed" pitchFamily="34" charset="0"/>
                <a:cs typeface="Times New Roman" pitchFamily="18" charset="0"/>
              </a:rPr>
              <a:t>ребенок: усыновленные - 13, опекаемые – 28 (9 из них воспитываются в  приемных семьях ).</a:t>
            </a:r>
          </a:p>
          <a:p>
            <a:pPr algn="just">
              <a:defRPr/>
            </a:pPr>
            <a:endParaRPr lang="ru-RU" sz="1600" dirty="0" smtClean="0">
              <a:latin typeface="Bahnschrift Condensed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Задачами деятельности специалистов по опеке и попечительству в 2018  году были: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 устройство детей, оставшихся без попечения родителей (выявлено 4 ребенка) , 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охрана прав детей, 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оказание социальной помощи несовершеннолетним.</a:t>
            </a:r>
          </a:p>
          <a:p>
            <a:pPr algn="just">
              <a:defRPr/>
            </a:pP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Bahnschrift Condensed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За 2018 год проведено 67 плановых и 6 внеплановых проверок исполнения опекунами и усыновителями своих обязанностей. Случаев отстранения опекунов от исполнения обязанностей, отмены усыновления не было. </a:t>
            </a:r>
          </a:p>
          <a:p>
            <a:pPr algn="just"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В  2018  году опекаемые дети принимали участие в различных  мероприятиях, в т.ч.: экскурсионные поездки в  Великий Новгород,  Республику Карелия; организовано посещение бассейна, новогоднее представление.  </a:t>
            </a:r>
          </a:p>
          <a:p>
            <a:pPr algn="just">
              <a:defRPr/>
            </a:pPr>
            <a:endParaRPr lang="ru-RU" sz="1600" dirty="0" smtClean="0">
              <a:latin typeface="Bahnschrift Condensed" pitchFamily="34" charset="0"/>
              <a:cs typeface="Times New Roman" pitchFamily="18" charset="0"/>
            </a:endParaRPr>
          </a:p>
          <a:p>
            <a:pPr algn="just">
              <a:defRPr/>
            </a:pPr>
            <a:endParaRPr lang="ru-RU" sz="1600" dirty="0" smtClean="0">
              <a:latin typeface="Bahnschrift Condensed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dirty="0" smtClean="0">
                <a:latin typeface="Bahnschrift Condensed" pitchFamily="34" charset="0"/>
                <a:cs typeface="Times New Roman" pitchFamily="18" charset="0"/>
              </a:rPr>
              <a:t> </a:t>
            </a:r>
          </a:p>
        </p:txBody>
      </p:sp>
      <p:pic>
        <p:nvPicPr>
          <p:cNvPr id="37890" name="Picture 2" descr="C:\Users\Vereshchagina\Desktop\плакат\Опека\Ранчо Белый Шипов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4865752"/>
            <a:ext cx="1371600" cy="1306449"/>
          </a:xfrm>
          <a:prstGeom prst="rect">
            <a:avLst/>
          </a:prstGeom>
          <a:noFill/>
        </p:spPr>
      </p:pic>
      <p:pic>
        <p:nvPicPr>
          <p:cNvPr id="37891" name="Picture 3" descr="C:\Users\Vereshchagina\Desktop\плакат\Опека\Экскурсия Старая Русса - Великий Новгор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876800"/>
            <a:ext cx="1295400" cy="129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724400" y="617220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Bahnschrift Light" pitchFamily="34" charset="0"/>
              </a:rPr>
              <a:t>Экскурсия на Ранчо Белый шиповник</a:t>
            </a:r>
            <a:endParaRPr lang="ru-RU" sz="1200" dirty="0">
              <a:latin typeface="Bahnschrift Light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77000" y="6172201"/>
            <a:ext cx="1771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Bahnschrift Light" pitchFamily="34" charset="0"/>
              </a:rPr>
              <a:t>Экскурсия</a:t>
            </a:r>
          </a:p>
          <a:p>
            <a:pPr algn="ctr"/>
            <a:r>
              <a:rPr lang="ru-RU" sz="1200" dirty="0" smtClean="0">
                <a:latin typeface="Bahnschrift Light" pitchFamily="34" charset="0"/>
              </a:rPr>
              <a:t>в  Великий Новгород</a:t>
            </a:r>
            <a:endParaRPr lang="ru-RU" sz="1200" dirty="0">
              <a:latin typeface="Bahnschrift Ligh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" y="5029201"/>
            <a:ext cx="3314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Book Antiqua" pitchFamily="18" charset="0"/>
              </a:rPr>
              <a:t>В 2018 году на мероприятия потрачено  </a:t>
            </a:r>
            <a:r>
              <a:rPr lang="ru-RU" sz="1600" b="1" dirty="0" smtClean="0">
                <a:latin typeface="Book Antiqua" pitchFamily="18" charset="0"/>
              </a:rPr>
              <a:t>5 069,2 тыс.руб.</a:t>
            </a:r>
            <a:endParaRPr lang="ru-RU" sz="1600" b="1" dirty="0">
              <a:latin typeface="Book Antiqua" pitchFamily="18" charset="0"/>
            </a:endParaRPr>
          </a:p>
        </p:txBody>
      </p:sp>
      <p:pic>
        <p:nvPicPr>
          <p:cNvPr id="11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00" y="990601"/>
            <a:ext cx="885825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ИТОГИ:</a:t>
            </a: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Bahnschrift Condensed" pitchFamily="34" charset="0"/>
              </a:rPr>
              <a:t>Исполнен бюджет по доходам на 108,2 %, по расходам на 99,3 %. </a:t>
            </a:r>
          </a:p>
          <a:p>
            <a:pPr>
              <a:buFont typeface="Wingdings" pitchFamily="2" charset="2"/>
              <a:buChar char="ü"/>
            </a:pPr>
            <a:endParaRPr lang="ru-RU" sz="1500" dirty="0" smtClean="0">
              <a:latin typeface="Bahnschrift Condensed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500" dirty="0" smtClean="0">
                <a:latin typeface="Bahnschrift Condensed" pitchFamily="34" charset="0"/>
              </a:rPr>
              <a:t>Исполнены все запланированные муниципальными программами, ведомственными целевыми программами и </a:t>
            </a:r>
            <a:r>
              <a:rPr lang="ru-RU" sz="1500" dirty="0" err="1" smtClean="0">
                <a:latin typeface="Bahnschrift Condensed" pitchFamily="34" charset="0"/>
              </a:rPr>
              <a:t>непрограммными</a:t>
            </a:r>
            <a:r>
              <a:rPr lang="ru-RU" sz="1500" dirty="0" smtClean="0">
                <a:latin typeface="Bahnschrift Condensed" pitchFamily="34" charset="0"/>
              </a:rPr>
              <a:t> направлениями деятельности мероприятия.</a:t>
            </a:r>
          </a:p>
          <a:p>
            <a:endParaRPr lang="ru-RU" dirty="0" smtClean="0">
              <a:latin typeface="Bahnschrift Condensed" pitchFamily="34" charset="0"/>
            </a:endParaRPr>
          </a:p>
          <a:p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1 место </a:t>
            </a:r>
            <a:r>
              <a:rPr lang="ru-RU" sz="1500" dirty="0" smtClean="0">
                <a:latin typeface="Bahnschrift Condensed" pitchFamily="34" charset="0"/>
              </a:rPr>
              <a:t>в конкурсе «Петербургский чиновник» в номинации «Лучшая администрация муниципального образования Санкт-Петербурга»</a:t>
            </a: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1 место   </a:t>
            </a:r>
            <a:r>
              <a:rPr lang="ru-RU" sz="1500" dirty="0" smtClean="0">
                <a:latin typeface="Bahnschrift Condensed" pitchFamily="34" charset="0"/>
              </a:rPr>
              <a:t>в городском конкурсе  по благоустройству территорий внутригородских муниципальных образований в номинации «Лучший объект озеленения».</a:t>
            </a: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1 место </a:t>
            </a:r>
            <a:r>
              <a:rPr lang="ru-RU" sz="1500" dirty="0" smtClean="0">
                <a:latin typeface="Bahnschrift Condensed" pitchFamily="34" charset="0"/>
              </a:rPr>
              <a:t>в номинации  «За лучшие материалы издательской деятельности по военно-патриотическому воспитанию граждан» </a:t>
            </a: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1 место  </a:t>
            </a:r>
            <a:r>
              <a:rPr lang="ru-RU" sz="1500" dirty="0" smtClean="0">
                <a:latin typeface="Bahnschrift Condensed" pitchFamily="34" charset="0"/>
              </a:rPr>
              <a:t>в номинации  «За лучшее мероприятие по военно-патриотическому воспитанию граждан»</a:t>
            </a: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3 место  </a:t>
            </a:r>
            <a:r>
              <a:rPr lang="ru-RU" sz="1500" dirty="0" smtClean="0">
                <a:latin typeface="Bahnschrift Condensed" pitchFamily="34" charset="0"/>
              </a:rPr>
              <a:t>в  XVII Конкурсе муниципальных и районных СМИ в номинации «Лучшая публикация о местном самоуправлении» , а также  награждение грамотой за издание «Дайджеста избранных статей газеты «</a:t>
            </a:r>
            <a:r>
              <a:rPr lang="ru-RU" sz="1500" dirty="0" err="1" smtClean="0">
                <a:latin typeface="Bahnschrift Condensed" pitchFamily="34" charset="0"/>
              </a:rPr>
              <a:t>Лиговка-Ямская</a:t>
            </a:r>
            <a:r>
              <a:rPr lang="ru-RU" sz="1500" dirty="0" smtClean="0">
                <a:latin typeface="Bahnschrift Condensed" pitchFamily="34" charset="0"/>
              </a:rPr>
              <a:t>» о жителях Муниципального образования </a:t>
            </a:r>
            <a:r>
              <a:rPr lang="ru-RU" sz="1500" dirty="0" err="1" smtClean="0">
                <a:latin typeface="Bahnschrift Condensed" pitchFamily="34" charset="0"/>
              </a:rPr>
              <a:t>Лиговка-Ямская</a:t>
            </a:r>
            <a:r>
              <a:rPr lang="ru-RU" sz="1500" dirty="0" smtClean="0">
                <a:latin typeface="Bahnschrift Condensed" pitchFamily="34" charset="0"/>
              </a:rPr>
              <a:t>» к 20-летию местного самоуправления</a:t>
            </a:r>
          </a:p>
          <a:p>
            <a:pPr algn="just"/>
            <a:r>
              <a:rPr lang="ru-RU" sz="1500" dirty="0" smtClean="0">
                <a:latin typeface="Bahnschrift Condensed" pitchFamily="34" charset="0"/>
              </a:rPr>
              <a:t>По результатам Санкт- Петербургского конкурса проектов по предоставлению бюджета для граждан в 2018 году местная Администрация завоевала:</a:t>
            </a: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2 место </a:t>
            </a:r>
            <a:r>
              <a:rPr lang="ru-RU" sz="1500" dirty="0" smtClean="0">
                <a:latin typeface="Bahnschrift Condensed" pitchFamily="34" charset="0"/>
              </a:rPr>
              <a:t> в номинации «Лучший проект бюджета для граждан»</a:t>
            </a:r>
          </a:p>
          <a:p>
            <a:pPr algn="just"/>
            <a:r>
              <a:rPr lang="ru-RU" sz="1500" dirty="0" smtClean="0">
                <a:solidFill>
                  <a:srgbClr val="0070C0"/>
                </a:solidFill>
                <a:latin typeface="Bahnschrift Condensed" pitchFamily="34" charset="0"/>
              </a:rPr>
              <a:t>2 место </a:t>
            </a:r>
            <a:r>
              <a:rPr lang="ru-RU" sz="1500" dirty="0" smtClean="0">
                <a:latin typeface="Bahnschrift Condensed" pitchFamily="34" charset="0"/>
              </a:rPr>
              <a:t>в номинации «Современные формы визуализации бюджета для граждан»</a:t>
            </a:r>
            <a:endParaRPr lang="ru-RU" sz="1500" dirty="0" smtClean="0"/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6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300" y="990601"/>
            <a:ext cx="885825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ИТОГИ:</a:t>
            </a:r>
          </a:p>
          <a:p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Bahnschrift" pitchFamily="34" charset="0"/>
            </a:endParaRPr>
          </a:p>
          <a:p>
            <a:pPr>
              <a:lnSpc>
                <a:spcPts val="216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sz="1600" dirty="0" smtClean="0">
                <a:latin typeface="Bahnschrift Condensed" pitchFamily="34" charset="0"/>
                <a:ea typeface="Calibri"/>
              </a:rPr>
              <a:t>Выполнены все запланированные работы по благоустройству, большая программа компенсационного озеленения (посажено 53 дерева и 3 куста в сквере по адресу: ул. Черняховского, д. 26-28-30 дополнительно высажено 4 дерева и 721 куст, 53 куста по адресу: Невский пр., д. 129.)</a:t>
            </a:r>
          </a:p>
          <a:p>
            <a:pPr>
              <a:lnSpc>
                <a:spcPts val="2160"/>
              </a:lnSpc>
              <a:buFont typeface="Wingdings" pitchFamily="2" charset="2"/>
              <a:buChar char="ü"/>
            </a:pPr>
            <a:r>
              <a:rPr lang="ru-RU" sz="1600" dirty="0" smtClean="0">
                <a:latin typeface="Bahnschrift Condensed" pitchFamily="34" charset="0"/>
              </a:rPr>
              <a:t>На высоком уровне проведены праздничные мероприятия</a:t>
            </a:r>
          </a:p>
          <a:p>
            <a:pPr>
              <a:lnSpc>
                <a:spcPts val="2160"/>
              </a:lnSpc>
              <a:buFont typeface="Wingdings" pitchFamily="2" charset="2"/>
              <a:buChar char="ü"/>
            </a:pPr>
            <a:r>
              <a:rPr lang="ru-RU" sz="1600" dirty="0" smtClean="0">
                <a:latin typeface="Bahnschrift Condensed" pitchFamily="34" charset="0"/>
              </a:rPr>
              <a:t>Впервые проведен конкурс для малого бизнеса «Лучшее оформление витрины, летнего кафе», нашедший положительный отклик у представителей малого бизнеса.</a:t>
            </a:r>
          </a:p>
          <a:p>
            <a:pPr>
              <a:lnSpc>
                <a:spcPts val="2160"/>
              </a:lnSpc>
              <a:buFont typeface="Wingdings" pitchFamily="2" charset="2"/>
              <a:buChar char="ü"/>
            </a:pPr>
            <a:r>
              <a:rPr lang="ru-RU" sz="1600" dirty="0" smtClean="0">
                <a:latin typeface="Bahnschrift Condensed" pitchFamily="34" charset="0"/>
              </a:rPr>
              <a:t>Организовано получение мнения жителей о проводимых мероприятиях в Книге отзывов и предложений. За 2018 год  жители оставили  31  благодарность.</a:t>
            </a:r>
          </a:p>
          <a:p>
            <a:pPr>
              <a:lnSpc>
                <a:spcPts val="2160"/>
              </a:lnSpc>
              <a:buFont typeface="Wingdings" pitchFamily="2" charset="2"/>
              <a:buChar char="ü"/>
            </a:pPr>
            <a:r>
              <a:rPr lang="ru-RU" sz="1600" dirty="0" smtClean="0">
                <a:latin typeface="Bahnschrift Condensed" pitchFamily="34" charset="0"/>
              </a:rPr>
              <a:t>В  2018  МКУ «</a:t>
            </a:r>
            <a:r>
              <a:rPr lang="ru-RU" sz="1600" dirty="0" err="1" smtClean="0">
                <a:latin typeface="Bahnschrift Condensed" pitchFamily="34" charset="0"/>
              </a:rPr>
              <a:t>Лиговка-Ямская</a:t>
            </a:r>
            <a:r>
              <a:rPr lang="ru-RU" sz="1600" dirty="0" smtClean="0">
                <a:latin typeface="Bahnschrift Condensed" pitchFamily="34" charset="0"/>
              </a:rPr>
              <a:t>» увеличило количество популярных у жителей мероприятий: Кружок «Любителей чтения», «Литературная гостиная», экскурсии по округу, проводимые сотрудником МКУ </a:t>
            </a:r>
            <a:r>
              <a:rPr lang="ru-RU" sz="1600" dirty="0" err="1" smtClean="0">
                <a:latin typeface="Bahnschrift Condensed" pitchFamily="34" charset="0"/>
              </a:rPr>
              <a:t>Плескачевской</a:t>
            </a:r>
            <a:r>
              <a:rPr lang="ru-RU" sz="1600" dirty="0" smtClean="0">
                <a:latin typeface="Bahnschrift Condensed" pitchFamily="34" charset="0"/>
              </a:rPr>
              <a:t> С.М., проведены 6  праздничных  мероприятий в Культурно-историческом центре «Дом Романовых» </a:t>
            </a:r>
          </a:p>
          <a:p>
            <a:pPr>
              <a:lnSpc>
                <a:spcPts val="2160"/>
              </a:lnSpc>
              <a:buFont typeface="Wingdings" pitchFamily="2" charset="2"/>
              <a:buChar char="ü"/>
            </a:pPr>
            <a:r>
              <a:rPr lang="ru-RU" sz="1600" dirty="0" smtClean="0">
                <a:latin typeface="Bahnschrift Condensed" pitchFamily="34" charset="0"/>
              </a:rPr>
              <a:t>Одним из наиболее  успешно реализованных направлений деятельности МКУ стало обеспечение занятости   24 несовершеннолетних жителей в  свободное от учебы время.  </a:t>
            </a:r>
          </a:p>
          <a:p>
            <a:endParaRPr lang="ru-RU" sz="1600" dirty="0">
              <a:solidFill>
                <a:schemeClr val="accent2">
                  <a:lumMod val="50000"/>
                </a:schemeClr>
              </a:solidFill>
              <a:latin typeface="Bahnschrift" pitchFamily="34" charset="0"/>
            </a:endParaRPr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6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533" y="3236977"/>
            <a:ext cx="1992249" cy="2269236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2918176" y="3005074"/>
            <a:ext cx="2337245" cy="2544319"/>
          </a:xfrm>
          <a:custGeom>
            <a:avLst/>
            <a:gdLst/>
            <a:ahLst/>
            <a:cxnLst/>
            <a:rect l="l" t="t" r="r" b="b"/>
            <a:pathLst>
              <a:path w="3116326" h="2544318">
                <a:moveTo>
                  <a:pt x="2391664" y="1905889"/>
                </a:moveTo>
                <a:cubicBezTo>
                  <a:pt x="2391664" y="1905889"/>
                  <a:pt x="2210054" y="2055749"/>
                  <a:pt x="2913633" y="2450592"/>
                </a:cubicBezTo>
                <a:cubicBezTo>
                  <a:pt x="2913633" y="2450592"/>
                  <a:pt x="2138553" y="2544318"/>
                  <a:pt x="1694434" y="2165604"/>
                </a:cubicBezTo>
                <a:cubicBezTo>
                  <a:pt x="1694434" y="2165604"/>
                  <a:pt x="809117" y="2376424"/>
                  <a:pt x="404495" y="1670939"/>
                </a:cubicBezTo>
                <a:cubicBezTo>
                  <a:pt x="0" y="965200"/>
                  <a:pt x="614172" y="469265"/>
                  <a:pt x="1090549" y="315849"/>
                </a:cubicBezTo>
                <a:cubicBezTo>
                  <a:pt x="1566799" y="162179"/>
                  <a:pt x="2640076" y="0"/>
                  <a:pt x="2878201" y="895731"/>
                </a:cubicBezTo>
                <a:cubicBezTo>
                  <a:pt x="3116326" y="1791462"/>
                  <a:pt x="2391664" y="1905889"/>
                  <a:pt x="2391664" y="1905889"/>
                </a:cubicBezTo>
                <a:close/>
              </a:path>
            </a:pathLst>
          </a:custGeom>
          <a:solidFill>
            <a:srgbClr val="FBE5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64421" y="3854386"/>
            <a:ext cx="1408938" cy="1036891"/>
          </a:xfrm>
          <a:custGeom>
            <a:avLst/>
            <a:gdLst/>
            <a:ahLst/>
            <a:cxnLst/>
            <a:rect l="l" t="t" r="r" b="b"/>
            <a:pathLst>
              <a:path w="1878584" h="1036891">
                <a:moveTo>
                  <a:pt x="0" y="1036892"/>
                </a:moveTo>
                <a:lnTo>
                  <a:pt x="0" y="0"/>
                </a:lnTo>
                <a:lnTo>
                  <a:pt x="1878584" y="0"/>
                </a:lnTo>
                <a:lnTo>
                  <a:pt x="1878584" y="1036892"/>
                </a:lnTo>
                <a:lnTo>
                  <a:pt x="0" y="1036892"/>
                </a:lnTo>
                <a:close/>
              </a:path>
            </a:pathLst>
          </a:custGeom>
          <a:solidFill>
            <a:srgbClr val="FBE5D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ext 1"/>
          <p:cNvSpPr txBox="1"/>
          <p:nvPr/>
        </p:nvSpPr>
        <p:spPr>
          <a:xfrm>
            <a:off x="3200400" y="3962401"/>
            <a:ext cx="14859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 algn="ctr">
              <a:lnSpc>
                <a:spcPct val="100000"/>
              </a:lnSpc>
            </a:pPr>
            <a:r>
              <a:rPr lang="ru-RU" b="1" spc="10" dirty="0" smtClean="0">
                <a:solidFill>
                  <a:srgbClr val="C00000"/>
                </a:solidFill>
                <a:latin typeface="Arial"/>
                <a:cs typeface="Arial"/>
              </a:rPr>
              <a:t>До года  </a:t>
            </a:r>
            <a:br>
              <a:rPr lang="ru-RU" b="1" spc="10" dirty="0" smtClean="0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ru-RU" b="1" spc="10" dirty="0" smtClean="0">
                <a:solidFill>
                  <a:srgbClr val="C00000"/>
                </a:solidFill>
                <a:latin typeface="Arial"/>
                <a:cs typeface="Arial"/>
              </a:rPr>
              <a:t>2 ЧЕЛОВЕКА</a:t>
            </a:r>
            <a:endParaRPr>
              <a:latin typeface="Arial"/>
              <a:cs typeface="Arial"/>
            </a:endParaRPr>
          </a:p>
        </p:txBody>
      </p:sp>
      <p:pic>
        <p:nvPicPr>
          <p:cNvPr id="26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1219201"/>
            <a:ext cx="2526030" cy="3290316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3429002" y="1447800"/>
            <a:ext cx="3389567" cy="3072765"/>
          </a:xfrm>
          <a:custGeom>
            <a:avLst/>
            <a:gdLst/>
            <a:ahLst/>
            <a:cxnLst/>
            <a:rect l="l" t="t" r="r" b="b"/>
            <a:pathLst>
              <a:path w="4214622" h="3606165">
                <a:moveTo>
                  <a:pt x="2327909" y="3030982"/>
                </a:moveTo>
                <a:cubicBezTo>
                  <a:pt x="2327909" y="3030982"/>
                  <a:pt x="2649855" y="2885313"/>
                  <a:pt x="2722118" y="3510661"/>
                </a:cubicBezTo>
                <a:cubicBezTo>
                  <a:pt x="2722118" y="3510661"/>
                  <a:pt x="3195828" y="2961132"/>
                  <a:pt x="3081909" y="2670937"/>
                </a:cubicBezTo>
                <a:cubicBezTo>
                  <a:pt x="3081909" y="2670937"/>
                  <a:pt x="4214622" y="1965070"/>
                  <a:pt x="3780790" y="982472"/>
                </a:cubicBezTo>
                <a:cubicBezTo>
                  <a:pt x="3346831" y="0"/>
                  <a:pt x="2267331" y="144399"/>
                  <a:pt x="1686179" y="455041"/>
                </a:cubicBezTo>
                <a:cubicBezTo>
                  <a:pt x="1105408" y="765810"/>
                  <a:pt x="0" y="1623441"/>
                  <a:pt x="788035" y="2614803"/>
                </a:cubicBezTo>
                <a:cubicBezTo>
                  <a:pt x="1576324" y="3606165"/>
                  <a:pt x="2327909" y="3030982"/>
                  <a:pt x="2327909" y="3030982"/>
                </a:cubicBez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88206" y="2226183"/>
            <a:ext cx="319754" cy="388367"/>
          </a:xfrm>
          <a:custGeom>
            <a:avLst/>
            <a:gdLst/>
            <a:ahLst/>
            <a:cxnLst/>
            <a:rect l="l" t="t" r="r" b="b"/>
            <a:pathLst>
              <a:path w="426339" h="388366">
                <a:moveTo>
                  <a:pt x="340614" y="0"/>
                </a:moveTo>
                <a:lnTo>
                  <a:pt x="0" y="310261"/>
                </a:lnTo>
                <a:lnTo>
                  <a:pt x="85725" y="388366"/>
                </a:lnTo>
                <a:lnTo>
                  <a:pt x="426339" y="78105"/>
                </a:lnTo>
                <a:lnTo>
                  <a:pt x="340614" y="0"/>
                </a:lnTo>
                <a:close/>
                <a:moveTo>
                  <a:pt x="260096" y="107950"/>
                </a:moveTo>
                <a:lnTo>
                  <a:pt x="340614" y="34544"/>
                </a:lnTo>
                <a:lnTo>
                  <a:pt x="388492" y="78232"/>
                </a:lnTo>
                <a:lnTo>
                  <a:pt x="307848" y="151511"/>
                </a:lnTo>
                <a:lnTo>
                  <a:pt x="260096" y="10795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00149" y="2134363"/>
            <a:ext cx="85058" cy="104140"/>
          </a:xfrm>
          <a:custGeom>
            <a:avLst/>
            <a:gdLst/>
            <a:ahLst/>
            <a:cxnLst/>
            <a:rect l="l" t="t" r="r" b="b"/>
            <a:pathLst>
              <a:path w="113411" h="104140">
                <a:moveTo>
                  <a:pt x="85090" y="0"/>
                </a:moveTo>
                <a:lnTo>
                  <a:pt x="113411" y="26035"/>
                </a:lnTo>
                <a:lnTo>
                  <a:pt x="28321" y="104140"/>
                </a:lnTo>
                <a:lnTo>
                  <a:pt x="0" y="78105"/>
                </a:lnTo>
                <a:lnTo>
                  <a:pt x="85090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00149" y="2370203"/>
            <a:ext cx="85058" cy="103251"/>
          </a:xfrm>
          <a:custGeom>
            <a:avLst/>
            <a:gdLst/>
            <a:ahLst/>
            <a:cxnLst/>
            <a:rect l="l" t="t" r="r" b="b"/>
            <a:pathLst>
              <a:path w="113411" h="103251">
                <a:moveTo>
                  <a:pt x="85090" y="103251"/>
                </a:moveTo>
                <a:lnTo>
                  <a:pt x="0" y="25781"/>
                </a:lnTo>
                <a:lnTo>
                  <a:pt x="28448" y="0"/>
                </a:lnTo>
                <a:lnTo>
                  <a:pt x="113411" y="77470"/>
                </a:lnTo>
                <a:lnTo>
                  <a:pt x="85090" y="103251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06793" y="2142873"/>
            <a:ext cx="84963" cy="103251"/>
          </a:xfrm>
          <a:custGeom>
            <a:avLst/>
            <a:gdLst/>
            <a:ahLst/>
            <a:cxnLst/>
            <a:rect l="l" t="t" r="r" b="b"/>
            <a:pathLst>
              <a:path w="113284" h="103251">
                <a:moveTo>
                  <a:pt x="28321" y="0"/>
                </a:moveTo>
                <a:lnTo>
                  <a:pt x="113284" y="77470"/>
                </a:lnTo>
                <a:lnTo>
                  <a:pt x="84963" y="103251"/>
                </a:lnTo>
                <a:lnTo>
                  <a:pt x="0" y="25781"/>
                </a:lnTo>
                <a:lnTo>
                  <a:pt x="28321" y="0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31571" y="2074647"/>
            <a:ext cx="29637" cy="109880"/>
          </a:xfrm>
          <a:custGeom>
            <a:avLst/>
            <a:gdLst/>
            <a:ahLst/>
            <a:cxnLst/>
            <a:rect l="l" t="t" r="r" b="b"/>
            <a:pathLst>
              <a:path w="39516" h="109880">
                <a:moveTo>
                  <a:pt x="0" y="109881"/>
                </a:moveTo>
                <a:lnTo>
                  <a:pt x="0" y="0"/>
                </a:lnTo>
                <a:lnTo>
                  <a:pt x="39516" y="0"/>
                </a:lnTo>
                <a:lnTo>
                  <a:pt x="39516" y="109881"/>
                </a:lnTo>
                <a:lnTo>
                  <a:pt x="0" y="109881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49298" y="2286836"/>
            <a:ext cx="91250" cy="35995"/>
          </a:xfrm>
          <a:custGeom>
            <a:avLst/>
            <a:gdLst/>
            <a:ahLst/>
            <a:cxnLst/>
            <a:rect l="l" t="t" r="r" b="b"/>
            <a:pathLst>
              <a:path w="121667" h="35995">
                <a:moveTo>
                  <a:pt x="0" y="35996"/>
                </a:moveTo>
                <a:lnTo>
                  <a:pt x="0" y="0"/>
                </a:lnTo>
                <a:lnTo>
                  <a:pt x="121667" y="0"/>
                </a:lnTo>
                <a:lnTo>
                  <a:pt x="121667" y="35996"/>
                </a:lnTo>
                <a:lnTo>
                  <a:pt x="0" y="35996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95299" y="2435304"/>
            <a:ext cx="1193006" cy="660577"/>
          </a:xfrm>
          <a:custGeom>
            <a:avLst/>
            <a:gdLst/>
            <a:ahLst/>
            <a:cxnLst/>
            <a:rect l="l" t="t" r="r" b="b"/>
            <a:pathLst>
              <a:path w="1590675" h="660577">
                <a:moveTo>
                  <a:pt x="0" y="660577"/>
                </a:moveTo>
                <a:lnTo>
                  <a:pt x="0" y="0"/>
                </a:lnTo>
                <a:lnTo>
                  <a:pt x="1590675" y="0"/>
                </a:lnTo>
                <a:lnTo>
                  <a:pt x="1590675" y="660577"/>
                </a:lnTo>
                <a:lnTo>
                  <a:pt x="0" y="660577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text 1"/>
          <p:cNvSpPr txBox="1"/>
          <p:nvPr/>
        </p:nvSpPr>
        <p:spPr>
          <a:xfrm>
            <a:off x="3810000" y="2743200"/>
            <a:ext cx="1752600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484" algn="ctr">
              <a:lnSpc>
                <a:spcPct val="100000"/>
              </a:lnSpc>
            </a:pPr>
            <a:r>
              <a:rPr sz="2400" spc="10">
                <a:solidFill>
                  <a:srgbClr val="CD5F2D"/>
                </a:solidFill>
                <a:latin typeface="Calibri"/>
                <a:cs typeface="Calibri"/>
              </a:rPr>
              <a:t> </a:t>
            </a:r>
            <a:r>
              <a:rPr lang="ru-RU" b="1" spc="10" dirty="0" smtClean="0">
                <a:solidFill>
                  <a:srgbClr val="CD5F2D"/>
                </a:solidFill>
                <a:latin typeface="Arial" pitchFamily="34" charset="0"/>
                <a:cs typeface="Arial" pitchFamily="34" charset="0"/>
              </a:rPr>
              <a:t>От 1 до 5 лет 3 ЧЕЛОВЕКА </a:t>
            </a:r>
            <a:endParaRPr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9825" y="1193294"/>
            <a:ext cx="2120265" cy="296265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5255325" y="1219200"/>
            <a:ext cx="2593277" cy="2897251"/>
          </a:xfrm>
          <a:custGeom>
            <a:avLst/>
            <a:gdLst/>
            <a:ahLst/>
            <a:cxnLst/>
            <a:rect l="l" t="t" r="r" b="b"/>
            <a:pathLst>
              <a:path w="3141726" h="3181096">
                <a:moveTo>
                  <a:pt x="323850" y="1826133"/>
                </a:moveTo>
                <a:cubicBezTo>
                  <a:pt x="323850" y="1826133"/>
                  <a:pt x="0" y="864108"/>
                  <a:pt x="814958" y="431927"/>
                </a:cubicBezTo>
                <a:cubicBezTo>
                  <a:pt x="1629791" y="0"/>
                  <a:pt x="3023870" y="186563"/>
                  <a:pt x="3082798" y="1403985"/>
                </a:cubicBezTo>
                <a:cubicBezTo>
                  <a:pt x="3141726" y="2621407"/>
                  <a:pt x="1462913" y="3181096"/>
                  <a:pt x="1315593" y="3181096"/>
                </a:cubicBezTo>
                <a:cubicBezTo>
                  <a:pt x="1315593" y="3181096"/>
                  <a:pt x="1502029" y="2935605"/>
                  <a:pt x="1541272" y="2739263"/>
                </a:cubicBezTo>
                <a:cubicBezTo>
                  <a:pt x="1541272" y="2739263"/>
                  <a:pt x="490855" y="2768727"/>
                  <a:pt x="323850" y="1826133"/>
                </a:cubicBez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36210" y="1707136"/>
            <a:ext cx="319945" cy="426593"/>
          </a:xfrm>
          <a:custGeom>
            <a:avLst/>
            <a:gdLst/>
            <a:ahLst/>
            <a:cxnLst/>
            <a:rect l="l" t="t" r="r" b="b"/>
            <a:pathLst>
              <a:path w="426593" h="426593">
                <a:moveTo>
                  <a:pt x="421006" y="332994"/>
                </a:moveTo>
                <a:lnTo>
                  <a:pt x="330201" y="279527"/>
                </a:lnTo>
                <a:cubicBezTo>
                  <a:pt x="325502" y="277114"/>
                  <a:pt x="318644" y="278257"/>
                  <a:pt x="314834" y="281940"/>
                </a:cubicBezTo>
                <a:lnTo>
                  <a:pt x="288164" y="308737"/>
                </a:lnTo>
                <a:cubicBezTo>
                  <a:pt x="284354" y="312420"/>
                  <a:pt x="276988" y="315595"/>
                  <a:pt x="271654" y="315595"/>
                </a:cubicBezTo>
                <a:cubicBezTo>
                  <a:pt x="271654" y="315595"/>
                  <a:pt x="237491" y="315976"/>
                  <a:pt x="173991" y="252476"/>
                </a:cubicBezTo>
                <a:cubicBezTo>
                  <a:pt x="110491" y="188976"/>
                  <a:pt x="110872" y="154686"/>
                  <a:pt x="110872" y="154686"/>
                </a:cubicBezTo>
                <a:cubicBezTo>
                  <a:pt x="110872" y="149352"/>
                  <a:pt x="114047" y="141986"/>
                  <a:pt x="117730" y="138303"/>
                </a:cubicBezTo>
                <a:lnTo>
                  <a:pt x="140463" y="115443"/>
                </a:lnTo>
                <a:cubicBezTo>
                  <a:pt x="144273" y="111760"/>
                  <a:pt x="145543" y="104775"/>
                  <a:pt x="143257" y="99949"/>
                </a:cubicBezTo>
                <a:lnTo>
                  <a:pt x="93219" y="5588"/>
                </a:lnTo>
                <a:cubicBezTo>
                  <a:pt x="90933" y="889"/>
                  <a:pt x="86107" y="0"/>
                  <a:pt x="82424" y="3683"/>
                </a:cubicBezTo>
                <a:lnTo>
                  <a:pt x="20194" y="65659"/>
                </a:lnTo>
                <a:cubicBezTo>
                  <a:pt x="16511" y="69469"/>
                  <a:pt x="12828" y="76835"/>
                  <a:pt x="12193" y="82042"/>
                </a:cubicBezTo>
                <a:cubicBezTo>
                  <a:pt x="12193" y="82042"/>
                  <a:pt x="0" y="172593"/>
                  <a:pt x="127001" y="299593"/>
                </a:cubicBezTo>
                <a:cubicBezTo>
                  <a:pt x="253874" y="426593"/>
                  <a:pt x="344425" y="414401"/>
                  <a:pt x="344425" y="414401"/>
                </a:cubicBezTo>
                <a:cubicBezTo>
                  <a:pt x="349632" y="413639"/>
                  <a:pt x="356998" y="410083"/>
                  <a:pt x="360808" y="406273"/>
                </a:cubicBezTo>
                <a:lnTo>
                  <a:pt x="422784" y="344297"/>
                </a:lnTo>
                <a:cubicBezTo>
                  <a:pt x="426594" y="340487"/>
                  <a:pt x="425832" y="335407"/>
                  <a:pt x="421006" y="332994"/>
                </a:cubicBez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24"/>
          <p:cNvSpPr/>
          <p:nvPr/>
        </p:nvSpPr>
        <p:spPr>
          <a:xfrm>
            <a:off x="6387370" y="1846581"/>
            <a:ext cx="61532" cy="81915"/>
          </a:xfrm>
          <a:custGeom>
            <a:avLst/>
            <a:gdLst/>
            <a:ahLst/>
            <a:cxnLst/>
            <a:rect l="l" t="t" r="r" b="b"/>
            <a:pathLst>
              <a:path w="82042" h="81915">
                <a:moveTo>
                  <a:pt x="0" y="24892"/>
                </a:moveTo>
                <a:cubicBezTo>
                  <a:pt x="13335" y="28194"/>
                  <a:pt x="25908" y="34925"/>
                  <a:pt x="36195" y="45339"/>
                </a:cubicBezTo>
                <a:cubicBezTo>
                  <a:pt x="46736" y="55880"/>
                  <a:pt x="53467" y="68580"/>
                  <a:pt x="56769" y="81915"/>
                </a:cubicBezTo>
                <a:lnTo>
                  <a:pt x="82042" y="81915"/>
                </a:lnTo>
                <a:cubicBezTo>
                  <a:pt x="79375" y="61214"/>
                  <a:pt x="70104" y="42037"/>
                  <a:pt x="55245" y="27051"/>
                </a:cubicBezTo>
                <a:cubicBezTo>
                  <a:pt x="40259" y="11811"/>
                  <a:pt x="20955" y="2413"/>
                  <a:pt x="127" y="0"/>
                </a:cubicBezTo>
                <a:lnTo>
                  <a:pt x="127" y="24892"/>
                </a:lnTo>
                <a:lnTo>
                  <a:pt x="0" y="24892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25"/>
          <p:cNvSpPr/>
          <p:nvPr/>
        </p:nvSpPr>
        <p:spPr>
          <a:xfrm>
            <a:off x="6387370" y="1708531"/>
            <a:ext cx="165068" cy="219203"/>
          </a:xfrm>
          <a:custGeom>
            <a:avLst/>
            <a:gdLst/>
            <a:ahLst/>
            <a:cxnLst/>
            <a:rect l="l" t="t" r="r" b="b"/>
            <a:pathLst>
              <a:path w="220091" h="219202">
                <a:moveTo>
                  <a:pt x="190246" y="219202"/>
                </a:moveTo>
                <a:lnTo>
                  <a:pt x="220091" y="219202"/>
                </a:lnTo>
                <a:cubicBezTo>
                  <a:pt x="217805" y="105537"/>
                  <a:pt x="113792" y="1651"/>
                  <a:pt x="127" y="0"/>
                </a:cubicBezTo>
                <a:lnTo>
                  <a:pt x="0" y="29083"/>
                </a:lnTo>
                <a:cubicBezTo>
                  <a:pt x="102108" y="34798"/>
                  <a:pt x="184150" y="116840"/>
                  <a:pt x="190246" y="219202"/>
                </a:cubicBez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6"/>
          <p:cNvSpPr/>
          <p:nvPr/>
        </p:nvSpPr>
        <p:spPr>
          <a:xfrm>
            <a:off x="6387370" y="1777493"/>
            <a:ext cx="113252" cy="151003"/>
          </a:xfrm>
          <a:custGeom>
            <a:avLst/>
            <a:gdLst/>
            <a:ahLst/>
            <a:cxnLst/>
            <a:rect l="l" t="t" r="r" b="b"/>
            <a:pathLst>
              <a:path w="151003" h="151003">
                <a:moveTo>
                  <a:pt x="121158" y="151003"/>
                </a:moveTo>
                <a:lnTo>
                  <a:pt x="151003" y="151003"/>
                </a:lnTo>
                <a:cubicBezTo>
                  <a:pt x="145034" y="70231"/>
                  <a:pt x="80518" y="5588"/>
                  <a:pt x="0" y="0"/>
                </a:cubicBezTo>
                <a:lnTo>
                  <a:pt x="0" y="30099"/>
                </a:lnTo>
                <a:cubicBezTo>
                  <a:pt x="64135" y="35560"/>
                  <a:pt x="115316" y="86741"/>
                  <a:pt x="121158" y="151003"/>
                </a:cubicBez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27"/>
          <p:cNvSpPr/>
          <p:nvPr/>
        </p:nvSpPr>
        <p:spPr>
          <a:xfrm>
            <a:off x="5693093" y="1695769"/>
            <a:ext cx="1634966" cy="1036891"/>
          </a:xfrm>
          <a:custGeom>
            <a:avLst/>
            <a:gdLst/>
            <a:ahLst/>
            <a:cxnLst/>
            <a:rect l="l" t="t" r="r" b="b"/>
            <a:pathLst>
              <a:path w="2179955" h="1036891">
                <a:moveTo>
                  <a:pt x="0" y="1036891"/>
                </a:moveTo>
                <a:lnTo>
                  <a:pt x="0" y="0"/>
                </a:lnTo>
                <a:lnTo>
                  <a:pt x="2179955" y="0"/>
                </a:lnTo>
                <a:lnTo>
                  <a:pt x="2179955" y="1036891"/>
                </a:lnTo>
                <a:lnTo>
                  <a:pt x="0" y="1036891"/>
                </a:lnTo>
                <a:close/>
              </a:path>
            </a:pathLst>
          </a:custGeom>
          <a:solidFill>
            <a:srgbClr val="F4B183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text 1"/>
          <p:cNvSpPr txBox="1"/>
          <p:nvPr/>
        </p:nvSpPr>
        <p:spPr>
          <a:xfrm>
            <a:off x="5334002" y="1752601"/>
            <a:ext cx="2234201" cy="61555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433069">
              <a:lnSpc>
                <a:spcPct val="100000"/>
              </a:lnSpc>
            </a:pPr>
            <a:r>
              <a:rPr lang="ru-RU" sz="2000" b="1" spc="10" dirty="0" smtClean="0">
                <a:solidFill>
                  <a:srgbClr val="FFFFFF"/>
                </a:solidFill>
                <a:latin typeface="Arial"/>
                <a:cs typeface="Arial"/>
              </a:rPr>
              <a:t>От 5 до 10 лет</a:t>
            </a:r>
            <a:br>
              <a:rPr lang="ru-RU" sz="2000" b="1" spc="10" dirty="0" smtClean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ru-RU" sz="2000" b="1" spc="10" dirty="0" smtClean="0">
                <a:solidFill>
                  <a:srgbClr val="FFFFFF"/>
                </a:solidFill>
                <a:latin typeface="Arial"/>
                <a:cs typeface="Arial"/>
              </a:rPr>
              <a:t>5 ЧЕЛОВЕК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8" name="Imag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4064" y="4326635"/>
            <a:ext cx="1895094" cy="2531364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9397" y="4287140"/>
            <a:ext cx="1937861" cy="2570861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0" y="1143001"/>
            <a:ext cx="4057650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СТАЖ</a:t>
            </a:r>
            <a:r>
              <a:rPr lang="ru-RU" sz="2800" b="1" baseline="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  МУНИЦИПАЛЬНЫЙ СЛУЖБЫ</a:t>
            </a:r>
            <a:endParaRPr lang="ru-RU" sz="2800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marL="0" algn="ctr">
              <a:lnSpc>
                <a:spcPct val="100000"/>
              </a:lnSpc>
            </a:pPr>
            <a:endParaRPr sz="2800">
              <a:latin typeface="Century Gothic"/>
              <a:cs typeface="Century Gothic"/>
            </a:endParaRPr>
          </a:p>
        </p:txBody>
      </p:sp>
      <p:pic>
        <p:nvPicPr>
          <p:cNvPr id="32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1681" y="2417065"/>
            <a:ext cx="1689354" cy="1879092"/>
          </a:xfrm>
          <a:prstGeom prst="rect">
            <a:avLst/>
          </a:prstGeom>
        </p:spPr>
      </p:pic>
      <p:sp>
        <p:nvSpPr>
          <p:cNvPr id="10" name="object 28"/>
          <p:cNvSpPr/>
          <p:nvPr/>
        </p:nvSpPr>
        <p:spPr>
          <a:xfrm>
            <a:off x="6408706" y="2329182"/>
            <a:ext cx="2125694" cy="2071751"/>
          </a:xfrm>
          <a:custGeom>
            <a:avLst/>
            <a:gdLst/>
            <a:ahLst/>
            <a:cxnLst/>
            <a:rect l="l" t="t" r="r" b="b"/>
            <a:pathLst>
              <a:path w="2583942" h="2071751">
                <a:moveTo>
                  <a:pt x="1727200" y="1821180"/>
                </a:moveTo>
                <a:cubicBezTo>
                  <a:pt x="1727200" y="1821180"/>
                  <a:pt x="2237740" y="1699514"/>
                  <a:pt x="2410841" y="1260983"/>
                </a:cubicBezTo>
                <a:cubicBezTo>
                  <a:pt x="2583942" y="822452"/>
                  <a:pt x="2386076" y="105156"/>
                  <a:pt x="1245235" y="52578"/>
                </a:cubicBezTo>
                <a:cubicBezTo>
                  <a:pt x="104521" y="0"/>
                  <a:pt x="0" y="1174496"/>
                  <a:pt x="628396" y="1599438"/>
                </a:cubicBezTo>
                <a:cubicBezTo>
                  <a:pt x="628396" y="1599438"/>
                  <a:pt x="524891" y="1783461"/>
                  <a:pt x="366776" y="1802638"/>
                </a:cubicBezTo>
                <a:cubicBezTo>
                  <a:pt x="366776" y="1802638"/>
                  <a:pt x="1017524" y="2071751"/>
                  <a:pt x="1727200" y="1821180"/>
                </a:cubicBez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29"/>
          <p:cNvSpPr/>
          <p:nvPr/>
        </p:nvSpPr>
        <p:spPr>
          <a:xfrm>
            <a:off x="6684456" y="3055405"/>
            <a:ext cx="1545623" cy="534759"/>
          </a:xfrm>
          <a:custGeom>
            <a:avLst/>
            <a:gdLst/>
            <a:ahLst/>
            <a:cxnLst/>
            <a:rect l="l" t="t" r="r" b="b"/>
            <a:pathLst>
              <a:path w="2060830" h="534758">
                <a:moveTo>
                  <a:pt x="0" y="534759"/>
                </a:moveTo>
                <a:lnTo>
                  <a:pt x="0" y="0"/>
                </a:lnTo>
                <a:lnTo>
                  <a:pt x="2060830" y="0"/>
                </a:lnTo>
                <a:lnTo>
                  <a:pt x="2060830" y="534759"/>
                </a:lnTo>
                <a:lnTo>
                  <a:pt x="0" y="534759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text 1"/>
          <p:cNvSpPr txBox="1"/>
          <p:nvPr/>
        </p:nvSpPr>
        <p:spPr>
          <a:xfrm>
            <a:off x="6858000" y="2743201"/>
            <a:ext cx="14859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ru-RU" b="1" spc="10" dirty="0" smtClean="0">
                <a:solidFill>
                  <a:srgbClr val="E2102E"/>
                </a:solidFill>
                <a:latin typeface="Arial"/>
                <a:cs typeface="Arial"/>
              </a:rPr>
              <a:t>От 10 до 20 лет    4 ЧЕЛОВЕКА</a:t>
            </a:r>
            <a:endParaRPr lang="ru-RU" dirty="0">
              <a:latin typeface="Arial"/>
              <a:cs typeface="Arial"/>
            </a:endParaRPr>
          </a:p>
        </p:txBody>
      </p:sp>
      <p:pic>
        <p:nvPicPr>
          <p:cNvPr id="33" name="Imag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7436" y="3724657"/>
            <a:ext cx="1780794" cy="1720596"/>
          </a:xfrm>
          <a:prstGeom prst="rect">
            <a:avLst/>
          </a:prstGeom>
        </p:spPr>
      </p:pic>
      <p:sp>
        <p:nvSpPr>
          <p:cNvPr id="35" name="object 30"/>
          <p:cNvSpPr/>
          <p:nvPr/>
        </p:nvSpPr>
        <p:spPr>
          <a:xfrm>
            <a:off x="6722555" y="3641346"/>
            <a:ext cx="2069592" cy="1895983"/>
          </a:xfrm>
          <a:custGeom>
            <a:avLst/>
            <a:gdLst/>
            <a:ahLst/>
            <a:cxnLst/>
            <a:rect l="l" t="t" r="r" b="b"/>
            <a:pathLst>
              <a:path w="2759456" h="1895983">
                <a:moveTo>
                  <a:pt x="1844548" y="1666748"/>
                </a:moveTo>
                <a:cubicBezTo>
                  <a:pt x="1844548" y="1666748"/>
                  <a:pt x="2389759" y="1555369"/>
                  <a:pt x="2574671" y="1154049"/>
                </a:cubicBezTo>
                <a:cubicBezTo>
                  <a:pt x="2759456" y="752729"/>
                  <a:pt x="2548255" y="96139"/>
                  <a:pt x="1329817" y="48133"/>
                </a:cubicBezTo>
                <a:cubicBezTo>
                  <a:pt x="111506" y="0"/>
                  <a:pt x="0" y="1074801"/>
                  <a:pt x="671068" y="1463802"/>
                </a:cubicBezTo>
                <a:cubicBezTo>
                  <a:pt x="671068" y="1463802"/>
                  <a:pt x="560451" y="1632204"/>
                  <a:pt x="391668" y="1649730"/>
                </a:cubicBezTo>
                <a:cubicBezTo>
                  <a:pt x="391668" y="1649730"/>
                  <a:pt x="1086485" y="1895983"/>
                  <a:pt x="1844548" y="1666748"/>
                </a:cubicBez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1"/>
          <p:cNvSpPr/>
          <p:nvPr/>
        </p:nvSpPr>
        <p:spPr>
          <a:xfrm>
            <a:off x="7624670" y="4100957"/>
            <a:ext cx="298609" cy="332995"/>
          </a:xfrm>
          <a:custGeom>
            <a:avLst/>
            <a:gdLst/>
            <a:ahLst/>
            <a:cxnLst/>
            <a:rect l="l" t="t" r="r" b="b"/>
            <a:pathLst>
              <a:path w="398145" h="332994">
                <a:moveTo>
                  <a:pt x="386969" y="283337"/>
                </a:moveTo>
                <a:lnTo>
                  <a:pt x="280416" y="194183"/>
                </a:lnTo>
                <a:cubicBezTo>
                  <a:pt x="295021" y="174752"/>
                  <a:pt x="303530" y="151638"/>
                  <a:pt x="303530" y="127000"/>
                </a:cubicBezTo>
                <a:cubicBezTo>
                  <a:pt x="303530" y="56769"/>
                  <a:pt x="235585" y="0"/>
                  <a:pt x="151765" y="0"/>
                </a:cubicBezTo>
                <a:cubicBezTo>
                  <a:pt x="67945" y="0"/>
                  <a:pt x="0" y="56769"/>
                  <a:pt x="0" y="127000"/>
                </a:cubicBezTo>
                <a:cubicBezTo>
                  <a:pt x="0" y="197104"/>
                  <a:pt x="67945" y="253873"/>
                  <a:pt x="151765" y="253873"/>
                </a:cubicBezTo>
                <a:cubicBezTo>
                  <a:pt x="181356" y="253873"/>
                  <a:pt x="209169" y="246761"/>
                  <a:pt x="232537" y="234442"/>
                </a:cubicBezTo>
                <a:lnTo>
                  <a:pt x="338963" y="323596"/>
                </a:lnTo>
                <a:cubicBezTo>
                  <a:pt x="346329" y="329692"/>
                  <a:pt x="355854" y="332994"/>
                  <a:pt x="365506" y="332994"/>
                </a:cubicBezTo>
                <a:cubicBezTo>
                  <a:pt x="365506" y="332994"/>
                  <a:pt x="365506" y="332994"/>
                  <a:pt x="365633" y="332994"/>
                </a:cubicBezTo>
                <a:cubicBezTo>
                  <a:pt x="373888" y="332994"/>
                  <a:pt x="382270" y="330327"/>
                  <a:pt x="388747" y="325120"/>
                </a:cubicBezTo>
                <a:cubicBezTo>
                  <a:pt x="395097" y="319659"/>
                  <a:pt x="398145" y="312547"/>
                  <a:pt x="398145" y="305562"/>
                </a:cubicBezTo>
                <a:cubicBezTo>
                  <a:pt x="398145" y="297561"/>
                  <a:pt x="394335" y="289560"/>
                  <a:pt x="386969" y="283337"/>
                </a:cubicBezTo>
                <a:close/>
                <a:moveTo>
                  <a:pt x="236347" y="127000"/>
                </a:moveTo>
                <a:cubicBezTo>
                  <a:pt x="236347" y="165989"/>
                  <a:pt x="198374" y="197739"/>
                  <a:pt x="151765" y="197739"/>
                </a:cubicBezTo>
                <a:cubicBezTo>
                  <a:pt x="105156" y="197739"/>
                  <a:pt x="67183" y="165989"/>
                  <a:pt x="67183" y="127000"/>
                </a:cubicBezTo>
                <a:cubicBezTo>
                  <a:pt x="67183" y="87884"/>
                  <a:pt x="105156" y="56134"/>
                  <a:pt x="151765" y="56134"/>
                </a:cubicBezTo>
                <a:cubicBezTo>
                  <a:pt x="198374" y="56134"/>
                  <a:pt x="236347" y="87884"/>
                  <a:pt x="236347" y="127000"/>
                </a:cubicBez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2"/>
          <p:cNvSpPr/>
          <p:nvPr/>
        </p:nvSpPr>
        <p:spPr>
          <a:xfrm>
            <a:off x="7067742" y="4209821"/>
            <a:ext cx="1487615" cy="746355"/>
          </a:xfrm>
          <a:custGeom>
            <a:avLst/>
            <a:gdLst/>
            <a:ahLst/>
            <a:cxnLst/>
            <a:rect l="l" t="t" r="r" b="b"/>
            <a:pathLst>
              <a:path w="1983486" h="746354">
                <a:moveTo>
                  <a:pt x="0" y="746354"/>
                </a:moveTo>
                <a:lnTo>
                  <a:pt x="0" y="0"/>
                </a:lnTo>
                <a:lnTo>
                  <a:pt x="1983486" y="0"/>
                </a:lnTo>
                <a:lnTo>
                  <a:pt x="1983486" y="746354"/>
                </a:lnTo>
                <a:lnTo>
                  <a:pt x="0" y="746354"/>
                </a:lnTo>
                <a:close/>
              </a:path>
            </a:pathLst>
          </a:custGeom>
          <a:solidFill>
            <a:srgbClr val="F8CBA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text 1"/>
          <p:cNvSpPr txBox="1"/>
          <p:nvPr/>
        </p:nvSpPr>
        <p:spPr>
          <a:xfrm>
            <a:off x="6705602" y="4191000"/>
            <a:ext cx="198119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7284" algn="ctr">
              <a:lnSpc>
                <a:spcPct val="100000"/>
              </a:lnSpc>
            </a:pPr>
            <a:r>
              <a:rPr lang="ru-RU" b="1" spc="10" dirty="0" smtClean="0">
                <a:solidFill>
                  <a:srgbClr val="843C0C"/>
                </a:solidFill>
                <a:latin typeface="Arial"/>
                <a:cs typeface="Arial"/>
              </a:rPr>
              <a:t>Свыше 20 лет </a:t>
            </a:r>
            <a:br>
              <a:rPr lang="ru-RU" b="1" spc="10" dirty="0" smtClean="0">
                <a:solidFill>
                  <a:srgbClr val="843C0C"/>
                </a:solidFill>
                <a:latin typeface="Arial"/>
                <a:cs typeface="Arial"/>
              </a:rPr>
            </a:br>
            <a:r>
              <a:rPr lang="ru-RU" b="1" spc="10" dirty="0" smtClean="0">
                <a:solidFill>
                  <a:srgbClr val="843C0C"/>
                </a:solidFill>
                <a:latin typeface="Arial"/>
                <a:cs typeface="Arial"/>
              </a:rPr>
              <a:t>2 ЧЕЛОВЕКА</a:t>
            </a:r>
            <a:endParaRPr lang="ru-RU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8600" y="3048001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Bahnschrift SemiBold SemiConden" pitchFamily="34" charset="0"/>
                <a:ea typeface="Microsoft YaHei UI Light" pitchFamily="34" charset="-122"/>
              </a:rPr>
              <a:t>Общее количество сотрудников местной Администрации </a:t>
            </a:r>
            <a:r>
              <a:rPr lang="ru-RU" b="1" dirty="0" smtClean="0">
                <a:latin typeface="Bahnschrift SemiBold SemiConden" pitchFamily="34" charset="0"/>
                <a:ea typeface="Microsoft YaHei UI Light" pitchFamily="34" charset="-122"/>
              </a:rPr>
              <a:t>составляет </a:t>
            </a:r>
            <a:r>
              <a:rPr lang="ru-RU" b="1" dirty="0">
                <a:latin typeface="Bahnschrift SemiBold SemiConden" pitchFamily="34" charset="0"/>
                <a:ea typeface="Microsoft YaHei UI Light" pitchFamily="34" charset="-122"/>
              </a:rPr>
              <a:t>16 человек, занимающих должности  муниципальной службы</a:t>
            </a:r>
          </a:p>
        </p:txBody>
      </p:sp>
      <p:pic>
        <p:nvPicPr>
          <p:cNvPr id="4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427" y="2357247"/>
            <a:ext cx="8238572" cy="127000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50" y="2133600"/>
            <a:ext cx="8972550" cy="648208"/>
          </a:xfrm>
          <a:prstGeom prst="rect">
            <a:avLst/>
          </a:prstGeom>
        </p:spPr>
      </p:pic>
      <p:sp>
        <p:nvSpPr>
          <p:cNvPr id="17" name="text 1"/>
          <p:cNvSpPr txBox="1"/>
          <p:nvPr/>
        </p:nvSpPr>
        <p:spPr>
          <a:xfrm>
            <a:off x="3886200" y="2895600"/>
            <a:ext cx="2450402" cy="1569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435" algn="ctr">
              <a:lnSpc>
                <a:spcPct val="100000"/>
              </a:lnSpc>
            </a:pPr>
            <a:r>
              <a:rPr lang="ru-RU" sz="1700" b="1" spc="10" dirty="0" smtClean="0">
                <a:latin typeface="Cambria" pitchFamily="18" charset="0"/>
                <a:ea typeface="Cambria" pitchFamily="18" charset="0"/>
                <a:cs typeface="Century Gothic"/>
              </a:rPr>
              <a:t>Сотрудники местной Администрации приняли участие в однодневных семинарах различной тематики </a:t>
            </a:r>
            <a:endParaRPr sz="1700" b="1">
              <a:latin typeface="Cambria" pitchFamily="18" charset="0"/>
              <a:ea typeface="Cambria" pitchFamily="18" charset="0"/>
              <a:cs typeface="Century Gothic"/>
            </a:endParaRPr>
          </a:p>
        </p:txBody>
      </p:sp>
      <p:sp>
        <p:nvSpPr>
          <p:cNvPr id="26" name="text 1"/>
          <p:cNvSpPr txBox="1"/>
          <p:nvPr/>
        </p:nvSpPr>
        <p:spPr>
          <a:xfrm>
            <a:off x="2286000" y="2209800"/>
            <a:ext cx="129539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ru-RU" sz="1500" b="1" spc="10" dirty="0" smtClean="0">
                <a:latin typeface="Microsoft YaHei UI Light" pitchFamily="34" charset="-122"/>
                <a:ea typeface="Microsoft YaHei UI Light" pitchFamily="34" charset="-122"/>
                <a:cs typeface="Calibri Light"/>
              </a:rPr>
              <a:t>1 человек</a:t>
            </a:r>
            <a:endParaRPr sz="1500" b="1">
              <a:latin typeface="Microsoft YaHei UI Light" pitchFamily="34" charset="-122"/>
              <a:ea typeface="Microsoft YaHei UI Light" pitchFamily="34" charset="-122"/>
              <a:cs typeface="Calibri Light"/>
            </a:endParaRPr>
          </a:p>
        </p:txBody>
      </p:sp>
      <p:sp>
        <p:nvSpPr>
          <p:cNvPr id="27" name="text 1"/>
          <p:cNvSpPr txBox="1"/>
          <p:nvPr/>
        </p:nvSpPr>
        <p:spPr>
          <a:xfrm>
            <a:off x="4876801" y="2209800"/>
            <a:ext cx="640881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500" b="1" spc="10" dirty="0" smtClean="0">
                <a:latin typeface="Microsoft YaHei UI Light" pitchFamily="34" charset="-122"/>
                <a:ea typeface="Microsoft YaHei UI Light" pitchFamily="34" charset="-122"/>
                <a:cs typeface="Calibri Light"/>
              </a:rPr>
              <a:t>37 раз</a:t>
            </a:r>
            <a:endParaRPr sz="1500" b="1">
              <a:latin typeface="Microsoft YaHei UI Light" pitchFamily="34" charset="-122"/>
              <a:ea typeface="Microsoft YaHei UI Light" pitchFamily="34" charset="-122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2514601"/>
            <a:ext cx="86392" cy="118745"/>
          </a:xfrm>
          <a:custGeom>
            <a:avLst/>
            <a:gdLst/>
            <a:ahLst/>
            <a:cxnLst/>
            <a:rect l="l" t="t" r="r" b="b"/>
            <a:pathLst>
              <a:path w="115189" h="118745">
                <a:moveTo>
                  <a:pt x="115189" y="0"/>
                </a:moveTo>
                <a:lnTo>
                  <a:pt x="57531" y="118745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7502" y="2514602"/>
            <a:ext cx="86487" cy="118745"/>
          </a:xfrm>
          <a:custGeom>
            <a:avLst/>
            <a:gdLst/>
            <a:ahLst/>
            <a:cxnLst/>
            <a:rect l="l" t="t" r="r" b="b"/>
            <a:pathLst>
              <a:path w="115316" h="118745">
                <a:moveTo>
                  <a:pt x="115316" y="0"/>
                </a:moveTo>
                <a:lnTo>
                  <a:pt x="57658" y="118745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43502" y="2514602"/>
            <a:ext cx="86487" cy="118745"/>
          </a:xfrm>
          <a:custGeom>
            <a:avLst/>
            <a:gdLst/>
            <a:ahLst/>
            <a:cxnLst/>
            <a:rect l="l" t="t" r="r" b="b"/>
            <a:pathLst>
              <a:path w="115316" h="118745">
                <a:moveTo>
                  <a:pt x="115316" y="0"/>
                </a:moveTo>
                <a:lnTo>
                  <a:pt x="57658" y="118745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Прямоугольник 27"/>
          <p:cNvSpPr/>
          <p:nvPr/>
        </p:nvSpPr>
        <p:spPr>
          <a:xfrm>
            <a:off x="228600" y="2133600"/>
            <a:ext cx="144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Microsoft YaHei UI Light" pitchFamily="34" charset="-122"/>
                <a:ea typeface="Microsoft YaHei UI Light" pitchFamily="34" charset="-122"/>
                <a:cs typeface="Times New Roman" pitchFamily="18" charset="0"/>
              </a:rPr>
              <a:t>6 человек</a:t>
            </a:r>
            <a:r>
              <a:rPr lang="ru-RU" b="1" dirty="0" smtClean="0">
                <a:latin typeface="Microsoft YaHei UI Light" pitchFamily="34" charset="-122"/>
                <a:ea typeface="Microsoft YaHei UI Light" pitchFamily="34" charset="-122"/>
                <a:cs typeface="Times New Roman" pitchFamily="18" charset="0"/>
              </a:rPr>
              <a:t> </a:t>
            </a:r>
            <a:endParaRPr lang="ru-RU" b="1" dirty="0">
              <a:latin typeface="Microsoft YaHei UI Light" pitchFamily="34" charset="-122"/>
              <a:ea typeface="Microsoft YaHei UI Light" pitchFamily="34" charset="-122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2400" y="2895600"/>
            <a:ext cx="17145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Cambria" pitchFamily="18" charset="0"/>
                <a:cs typeface="Times New Roman" pitchFamily="18" charset="0"/>
              </a:rPr>
              <a:t>Прошли повышение квалификации </a:t>
            </a:r>
            <a:endParaRPr lang="ru-RU" sz="15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885950" y="2819402"/>
            <a:ext cx="230505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ambria" pitchFamily="18" charset="0"/>
                <a:cs typeface="Times New Roman" pitchFamily="18" charset="0"/>
              </a:rPr>
              <a:t>Прошел профессиональную </a:t>
            </a:r>
            <a:r>
              <a:rPr lang="ru-RU" sz="1700" b="1" dirty="0">
                <a:latin typeface="Cambria" pitchFamily="18" charset="0"/>
                <a:cs typeface="Times New Roman" pitchFamily="18" charset="0"/>
              </a:rPr>
              <a:t>переподготовку</a:t>
            </a:r>
            <a:endParaRPr lang="ru-RU" sz="1700" b="1" dirty="0"/>
          </a:p>
        </p:txBody>
      </p:sp>
      <p:sp>
        <p:nvSpPr>
          <p:cNvPr id="31" name="text 1"/>
          <p:cNvSpPr txBox="1"/>
          <p:nvPr/>
        </p:nvSpPr>
        <p:spPr>
          <a:xfrm>
            <a:off x="7258051" y="2209801"/>
            <a:ext cx="1465145" cy="2308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1500" b="1" dirty="0" smtClean="0">
                <a:latin typeface="Microsoft YaHei UI Light" pitchFamily="34" charset="-122"/>
                <a:ea typeface="Microsoft YaHei UI Light" pitchFamily="34" charset="-122"/>
                <a:cs typeface="Calibri Light"/>
              </a:rPr>
              <a:t>Для 2 человек</a:t>
            </a:r>
            <a:endParaRPr sz="1500" b="1">
              <a:latin typeface="Microsoft YaHei UI Light" pitchFamily="34" charset="-122"/>
              <a:ea typeface="Microsoft YaHei UI Light" pitchFamily="34" charset="-122"/>
              <a:cs typeface="Calibri Light"/>
            </a:endParaRPr>
          </a:p>
        </p:txBody>
      </p:sp>
      <p:sp>
        <p:nvSpPr>
          <p:cNvPr id="32" name="object 8"/>
          <p:cNvSpPr/>
          <p:nvPr/>
        </p:nvSpPr>
        <p:spPr>
          <a:xfrm>
            <a:off x="7715252" y="2514602"/>
            <a:ext cx="86487" cy="118745"/>
          </a:xfrm>
          <a:custGeom>
            <a:avLst/>
            <a:gdLst/>
            <a:ahLst/>
            <a:cxnLst/>
            <a:rect l="l" t="t" r="r" b="b"/>
            <a:pathLst>
              <a:path w="115316" h="118745">
                <a:moveTo>
                  <a:pt x="115316" y="0"/>
                </a:moveTo>
                <a:lnTo>
                  <a:pt x="57658" y="118745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Прямоугольник 33"/>
          <p:cNvSpPr/>
          <p:nvPr/>
        </p:nvSpPr>
        <p:spPr>
          <a:xfrm>
            <a:off x="6515100" y="2819401"/>
            <a:ext cx="2628900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latin typeface="Cambria" pitchFamily="18" charset="0"/>
                <a:ea typeface="Cambria" pitchFamily="18" charset="0"/>
                <a:cs typeface="Times New Roman" pitchFamily="18" charset="0"/>
              </a:rPr>
              <a:t>Проведено 2 квалификационных экзамена, </a:t>
            </a:r>
            <a:r>
              <a:rPr lang="ru-RU" sz="1700" b="1" dirty="0">
                <a:latin typeface="Cambria" pitchFamily="18" charset="0"/>
                <a:ea typeface="Cambria" pitchFamily="18" charset="0"/>
              </a:rPr>
              <a:t>по результатам которых муниципальным служащим были присвоены классные чины по замещаемой должности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219200" y="12192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latin typeface="Bahnschrift Light" pitchFamily="34" charset="0"/>
                <a:ea typeface="Cambria" pitchFamily="18" charset="0"/>
                <a:cs typeface="Times New Roman" pitchFamily="18" charset="0"/>
              </a:rPr>
              <a:t>ПРОФЕССИОНАЛЬНАЯ ПЕРЕПОДГОТОВКА  </a:t>
            </a:r>
          </a:p>
          <a:p>
            <a:pPr lvl="0" algn="ctr">
              <a:defRPr/>
            </a:pPr>
            <a:r>
              <a:rPr lang="ru-RU" b="1" dirty="0">
                <a:latin typeface="Bahnschrift Light" pitchFamily="34" charset="0"/>
                <a:ea typeface="Cambria" pitchFamily="18" charset="0"/>
                <a:cs typeface="Times New Roman" pitchFamily="18" charset="0"/>
              </a:rPr>
              <a:t>И ПОВЫШЕНИЕ КВАЛИФИКАЦИИ</a:t>
            </a:r>
          </a:p>
        </p:txBody>
      </p:sp>
      <p:pic>
        <p:nvPicPr>
          <p:cNvPr id="19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  <p:pic>
        <p:nvPicPr>
          <p:cNvPr id="20" name="Imag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 1"/>
          <p:cNvSpPr txBox="1"/>
          <p:nvPr/>
        </p:nvSpPr>
        <p:spPr>
          <a:xfrm>
            <a:off x="7728778" y="5556984"/>
            <a:ext cx="94257" cy="40011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600" spc="10" smtClean="0">
                <a:latin typeface="Century Gothic"/>
                <a:cs typeface="Century Gothic"/>
              </a:rPr>
              <a:t> 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943102" y="1143000"/>
            <a:ext cx="6263253" cy="86177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ru-RU" sz="2800" b="1" dirty="0" smtClean="0">
                <a:latin typeface="Bahnschrift SemiBold SemiConden" pitchFamily="34" charset="0"/>
                <a:cs typeface="Arial"/>
              </a:rPr>
              <a:t>НОРМАТИВНЫЕ ПРАВОВЫЕ АКТЫ</a:t>
            </a:r>
          </a:p>
          <a:p>
            <a:pPr marL="0">
              <a:lnSpc>
                <a:spcPct val="100000"/>
              </a:lnSpc>
            </a:pPr>
            <a:endParaRPr sz="2800">
              <a:latin typeface="Arial"/>
              <a:cs typeface="Arial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42900" y="1676403"/>
          <a:ext cx="8172450" cy="464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1491"/>
                <a:gridCol w="3830959"/>
              </a:tblGrid>
              <a:tr h="62861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ПОСТАНОВЛЕНИЯ</a:t>
                      </a:r>
                      <a:r>
                        <a:rPr lang="ru-RU" sz="1900" baseline="0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 - 141</a:t>
                      </a:r>
                      <a:endParaRPr lang="ru-RU" sz="1900" dirty="0" smtClean="0">
                        <a:solidFill>
                          <a:schemeClr val="tx1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789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ОПЕКА</a:t>
                      </a:r>
                      <a:r>
                        <a:rPr lang="ru-RU" sz="1900" b="1" baseline="0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 И ПОПЕЧИТЕЛЬСТВО</a:t>
                      </a:r>
                      <a:endParaRPr lang="ru-RU" sz="1900" b="1" dirty="0">
                        <a:solidFill>
                          <a:srgbClr val="C00000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1900" b="1" baseline="0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900" b="1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ОБЩИМ</a:t>
                      </a:r>
                      <a:r>
                        <a:rPr lang="ru-RU" sz="1900" b="1" baseline="0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900" b="1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ВОПРОСАМ</a:t>
                      </a:r>
                      <a:endParaRPr lang="ru-RU" sz="1900" b="1" dirty="0">
                        <a:solidFill>
                          <a:srgbClr val="C00000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4476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94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47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65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РАСПОРЯЖЕНИЯ - 538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7899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ПО ОСНОВНЫМ  НАПРАВЛЕНИЯМ ДЕЯТЕЛЬНОСТИ</a:t>
                      </a:r>
                      <a:endParaRPr lang="ru-RU" sz="1900" b="1" dirty="0">
                        <a:solidFill>
                          <a:srgbClr val="C00000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rgbClr val="C00000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ПО КАДРАМ</a:t>
                      </a:r>
                      <a:endParaRPr lang="ru-RU" sz="1900" b="1" dirty="0">
                        <a:solidFill>
                          <a:srgbClr val="C00000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9653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321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 smtClean="0">
                          <a:solidFill>
                            <a:schemeClr val="tx1"/>
                          </a:solidFill>
                          <a:latin typeface="Bahnschrift Light" pitchFamily="34" charset="0"/>
                          <a:cs typeface="Times New Roman" pitchFamily="18" charset="0"/>
                        </a:rPr>
                        <a:t>217</a:t>
                      </a:r>
                      <a:endParaRPr lang="ru-RU" sz="1900" b="1" dirty="0">
                        <a:solidFill>
                          <a:schemeClr val="tx1"/>
                        </a:solidFill>
                        <a:latin typeface="Bahnschrift Light" pitchFamily="34" charset="0"/>
                        <a:cs typeface="Times New Roman" pitchFamily="18" charset="0"/>
                      </a:endParaRPr>
                    </a:p>
                  </a:txBody>
                  <a:tcPr marL="68580" marR="6858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1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1"/>
          <p:cNvSpPr txBox="1"/>
          <p:nvPr/>
        </p:nvSpPr>
        <p:spPr>
          <a:xfrm>
            <a:off x="2571750" y="1066801"/>
            <a:ext cx="320040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2000" b="1" dirty="0" smtClean="0">
                <a:latin typeface="Bahnschrift SemiCondensed" pitchFamily="34" charset="0"/>
                <a:cs typeface="Arial"/>
              </a:rPr>
              <a:t>ДОКУМЕНТООБОРОТ</a:t>
            </a:r>
            <a:endParaRPr lang="ru-RU" sz="2000" dirty="0">
              <a:latin typeface="Bahnschrift SemiCondensed" pitchFamily="34" charset="0"/>
              <a:cs typeface="Arial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1524000"/>
            <a:ext cx="9144000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Исходящих документов всего было направлено 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1 766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, на  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0,68 %</a:t>
            </a: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 больше чем в предыдущем году (1754).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" pitchFamily="34" charset="0"/>
                <a:ea typeface="Calibri" pitchFamily="34" charset="0"/>
                <a:cs typeface="Times New Roman" pitchFamily="18" charset="0"/>
              </a:rPr>
              <a:t>Из них: инициативные 800 исходящих и 966 исходящих ответы на обращения.</a:t>
            </a:r>
            <a:endParaRPr kumimoji="0" lang="ru-RU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itchFamily="34" charset="0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7650" name="Диаграмма 8"/>
          <p:cNvGraphicFramePr>
            <a:graphicFrameLocks/>
          </p:cNvGraphicFramePr>
          <p:nvPr/>
        </p:nvGraphicFramePr>
        <p:xfrm>
          <a:off x="1828800" y="2590800"/>
          <a:ext cx="5105400" cy="3819525"/>
        </p:xfrm>
        <a:graphic>
          <a:graphicData uri="http://schemas.openxmlformats.org/presentationml/2006/ole">
            <p:oleObj spid="_x0000_s27650" name="Диаграмма" r:id="rId3" imgW="5505165" imgH="3206774" progId="Excel.Sheet.8">
              <p:embed/>
            </p:oleObj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66712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0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 txBox="1"/>
          <p:nvPr/>
        </p:nvSpPr>
        <p:spPr>
          <a:xfrm>
            <a:off x="0" y="1143001"/>
            <a:ext cx="856612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400" b="1" spc="10" dirty="0" smtClean="0">
                <a:solidFill>
                  <a:srgbClr val="9F0510"/>
                </a:solidFill>
                <a:latin typeface="Bahnschrift SemiBold SemiConden" pitchFamily="34" charset="0"/>
                <a:cs typeface="Century Gothic"/>
              </a:rPr>
              <a:t>РАБОТА С ОБРАЩЕНИЯМИ ГРАЖДАН И ОРГАНИЗАЦИЙ</a:t>
            </a:r>
            <a:endParaRPr sz="2400" b="1">
              <a:latin typeface="Bahnschrift SemiBold SemiConden" pitchFamily="34" charset="0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676400"/>
            <a:ext cx="8801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ahnschrift SemiLight" pitchFamily="34" charset="0"/>
                <a:ea typeface="Times New Roman"/>
              </a:rPr>
              <a:t>За </a:t>
            </a:r>
            <a:r>
              <a:rPr lang="ru-RU" sz="2000" b="1" dirty="0" smtClean="0">
                <a:latin typeface="Bahnschrift SemiLight" pitchFamily="34" charset="0"/>
                <a:ea typeface="Times New Roman"/>
              </a:rPr>
              <a:t>2018 год </a:t>
            </a:r>
            <a:r>
              <a:rPr lang="ru-RU" sz="2000" dirty="0" smtClean="0">
                <a:latin typeface="Bahnschrift SemiLight" pitchFamily="34" charset="0"/>
                <a:ea typeface="Times New Roman"/>
              </a:rPr>
              <a:t>в Муниципальное образование </a:t>
            </a:r>
            <a:r>
              <a:rPr lang="ru-RU" sz="2000" dirty="0" err="1" smtClean="0">
                <a:latin typeface="Bahnschrift SemiLight" pitchFamily="34" charset="0"/>
                <a:ea typeface="Times New Roman"/>
              </a:rPr>
              <a:t>Лиговка-Ямская</a:t>
            </a:r>
            <a:r>
              <a:rPr lang="ru-RU" sz="2000" dirty="0" smtClean="0">
                <a:latin typeface="Bahnschrift SemiLight" pitchFamily="34" charset="0"/>
                <a:ea typeface="Times New Roman"/>
              </a:rPr>
              <a:t> поступило </a:t>
            </a:r>
            <a:r>
              <a:rPr lang="ru-RU" sz="2000" b="1" dirty="0" smtClean="0">
                <a:latin typeface="Bahnschrift SemiLight" pitchFamily="34" charset="0"/>
                <a:ea typeface="Times New Roman"/>
              </a:rPr>
              <a:t>1988 обращений </a:t>
            </a:r>
            <a:r>
              <a:rPr lang="ru-RU" sz="2000" dirty="0" smtClean="0">
                <a:latin typeface="Bahnschrift SemiLight" pitchFamily="34" charset="0"/>
                <a:ea typeface="Times New Roman"/>
              </a:rPr>
              <a:t>от граждан и организаций. </a:t>
            </a:r>
          </a:p>
          <a:p>
            <a:r>
              <a:rPr lang="ru-RU" sz="2000" dirty="0" smtClean="0">
                <a:latin typeface="Bahnschrift SemiLight" pitchFamily="34" charset="0"/>
                <a:ea typeface="Times New Roman"/>
              </a:rPr>
              <a:t>В сравнении с аналогичным периодом 2017 года количество обращений </a:t>
            </a:r>
            <a:r>
              <a:rPr lang="ru-RU" sz="2000" b="1" dirty="0" smtClean="0">
                <a:latin typeface="Bahnschrift SemiLight" pitchFamily="34" charset="0"/>
                <a:ea typeface="Times New Roman"/>
              </a:rPr>
              <a:t>увеличилось на 7,93  %.</a:t>
            </a:r>
          </a:p>
          <a:p>
            <a:endParaRPr lang="ru-RU" sz="2000" dirty="0">
              <a:latin typeface="Bahnschrift SemiLight" pitchFamily="34" charset="0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4457700" y="3581400"/>
          <a:ext cx="45339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572000" y="3048000"/>
            <a:ext cx="417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Тематика обращений</a:t>
            </a:r>
            <a:endParaRPr lang="ru-RU" sz="2800" b="1" dirty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12" name="Диаграмма 1"/>
          <p:cNvGraphicFramePr>
            <a:graphicFrameLocks/>
          </p:cNvGraphicFramePr>
          <p:nvPr/>
        </p:nvGraphicFramePr>
        <p:xfrm>
          <a:off x="228600" y="3733800"/>
          <a:ext cx="3581399" cy="2905125"/>
        </p:xfrm>
        <a:graphic>
          <a:graphicData uri="http://schemas.openxmlformats.org/presentationml/2006/ole">
            <p:oleObj spid="_x0000_s17412" name="Диаграмма" r:id="rId7" imgW="5797798" imgH="3206774" progId="Excel.Sheet.8">
              <p:embed/>
            </p:oleObj>
          </a:graphicData>
        </a:graphic>
      </p:graphicFrame>
      <p:pic>
        <p:nvPicPr>
          <p:cNvPr id="10" name="Imag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2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71450" y="1905000"/>
            <a:ext cx="82296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 smtClean="0">
                <a:latin typeface="Bahnschrift" pitchFamily="34" charset="0"/>
              </a:rPr>
              <a:t>В </a:t>
            </a:r>
            <a:r>
              <a:rPr lang="ru-RU" sz="2300" b="1" dirty="0" smtClean="0">
                <a:latin typeface="Bahnschrift" pitchFamily="34" charset="0"/>
              </a:rPr>
              <a:t>2018</a:t>
            </a:r>
            <a:r>
              <a:rPr lang="ru-RU" sz="2300" dirty="0" smtClean="0">
                <a:latin typeface="Bahnschrift" pitchFamily="34" charset="0"/>
              </a:rPr>
              <a:t> году поступило </a:t>
            </a:r>
            <a:r>
              <a:rPr lang="ru-RU" sz="2300" b="1" dirty="0" smtClean="0">
                <a:latin typeface="Bahnschrift" pitchFamily="34" charset="0"/>
              </a:rPr>
              <a:t>186 </a:t>
            </a:r>
            <a:r>
              <a:rPr lang="ru-RU" sz="2300" dirty="0" smtClean="0">
                <a:latin typeface="Bahnschrift" pitchFamily="34" charset="0"/>
              </a:rPr>
              <a:t>обращений граждан.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" pitchFamily="34" charset="0"/>
              <a:cs typeface="Arial" pitchFamily="34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71450" y="1295402"/>
            <a:ext cx="6558527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2800" b="1" spc="10" dirty="0" smtClean="0">
                <a:solidFill>
                  <a:srgbClr val="9F0510"/>
                </a:solidFill>
                <a:latin typeface="Century Gothic"/>
                <a:cs typeface="Century Gothic"/>
              </a:rPr>
              <a:t>РАБОТА С ОБРАЩЕНИЯМИ ГРАЖДАН</a:t>
            </a:r>
            <a:endParaRPr sz="2800" b="1">
              <a:latin typeface="Century Gothic"/>
              <a:cs typeface="Century Gothic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28600" y="2590800"/>
          <a:ext cx="47244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05400" y="2743200"/>
            <a:ext cx="37147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Bahnschrift" pitchFamily="34" charset="0"/>
              </a:rPr>
              <a:t>Все обращения граждан были рассмотрены в установленный законом срок.</a:t>
            </a:r>
          </a:p>
          <a:p>
            <a:endParaRPr lang="ru-RU" dirty="0"/>
          </a:p>
        </p:txBody>
      </p:sp>
      <p:pic>
        <p:nvPicPr>
          <p:cNvPr id="64514" name="Picture 2" descr="ÐÐ°ÑÑÐ¸Ð½ÐºÐ¸ Ð¿Ð¾ Ð·Ð°Ð¿ÑÐ¾ÑÑ Ð¾Ð±ÑÐ°ÑÐµÐ½Ð¸Ñ Ð³ÑÐ°Ð¶Ð´Ð°Ð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4038601"/>
            <a:ext cx="2400300" cy="2179801"/>
          </a:xfrm>
          <a:prstGeom prst="rect">
            <a:avLst/>
          </a:prstGeom>
          <a:noFill/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86700" cy="1143000"/>
          </a:xfrm>
          <a:prstGeom prst="rect">
            <a:avLst/>
          </a:prstGeom>
        </p:spPr>
      </p:pic>
      <p:pic>
        <p:nvPicPr>
          <p:cNvPr id="11" name="Picture 2" descr="\\Malya-ser\ma\Обмен\Клипачева\презентации\герб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304800"/>
            <a:ext cx="8382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2879</Words>
  <Application>Microsoft Office PowerPoint</Application>
  <PresentationFormat>Экран (4:3)</PresentationFormat>
  <Paragraphs>405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Office Theme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Vereshchagina</dc:creator>
  <cp:lastModifiedBy>Bukanova</cp:lastModifiedBy>
  <cp:revision>120</cp:revision>
  <dcterms:created xsi:type="dcterms:W3CDTF">2019-01-25T06:45:49Z</dcterms:created>
  <dcterms:modified xsi:type="dcterms:W3CDTF">2019-04-10T13:26:32Z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2019-01-25T00:00:00Z</vt:filetime>
  </property>
  <property fmtid="{D5CDD505-2E9C-101B-9397-08002B2CF9AE}" pid="3" name="LastSaved">
    <vt:filetime>2019-01-25T00:00:00Z</vt:filetime>
  </property>
</Properties>
</file>